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tags/tag5.xml" ContentType="application/vnd.openxmlformats-officedocument.presentationml.tags+xml"/>
  <Override PartName="/ppt/charts/chart18.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805" r:id="rId6"/>
    <p:sldMasterId id="2147483987" r:id="rId7"/>
  </p:sldMasterIdLst>
  <p:notesMasterIdLst>
    <p:notesMasterId r:id="rId49"/>
  </p:notesMasterIdLst>
  <p:handoutMasterIdLst>
    <p:handoutMasterId r:id="rId50"/>
  </p:handoutMasterIdLst>
  <p:sldIdLst>
    <p:sldId id="414" r:id="rId8"/>
    <p:sldId id="584" r:id="rId9"/>
    <p:sldId id="586" r:id="rId10"/>
    <p:sldId id="575" r:id="rId11"/>
    <p:sldId id="579" r:id="rId12"/>
    <p:sldId id="490" r:id="rId13"/>
    <p:sldId id="543" r:id="rId14"/>
    <p:sldId id="493" r:id="rId15"/>
    <p:sldId id="556" r:id="rId16"/>
    <p:sldId id="498" r:id="rId17"/>
    <p:sldId id="564" r:id="rId18"/>
    <p:sldId id="558" r:id="rId19"/>
    <p:sldId id="580" r:id="rId20"/>
    <p:sldId id="583" r:id="rId21"/>
    <p:sldId id="570" r:id="rId22"/>
    <p:sldId id="571" r:id="rId23"/>
    <p:sldId id="581" r:id="rId24"/>
    <p:sldId id="507" r:id="rId25"/>
    <p:sldId id="578" r:id="rId26"/>
    <p:sldId id="582" r:id="rId27"/>
    <p:sldId id="587" r:id="rId28"/>
    <p:sldId id="585" r:id="rId29"/>
    <p:sldId id="534" r:id="rId30"/>
    <p:sldId id="538" r:id="rId31"/>
    <p:sldId id="539" r:id="rId32"/>
    <p:sldId id="573" r:id="rId33"/>
    <p:sldId id="560" r:id="rId34"/>
    <p:sldId id="518" r:id="rId35"/>
    <p:sldId id="549" r:id="rId36"/>
    <p:sldId id="569" r:id="rId37"/>
    <p:sldId id="522" r:id="rId38"/>
    <p:sldId id="566" r:id="rId39"/>
    <p:sldId id="568" r:id="rId40"/>
    <p:sldId id="588" r:id="rId41"/>
    <p:sldId id="530" r:id="rId42"/>
    <p:sldId id="531" r:id="rId43"/>
    <p:sldId id="532" r:id="rId44"/>
    <p:sldId id="533" r:id="rId45"/>
    <p:sldId id="565" r:id="rId46"/>
    <p:sldId id="562" r:id="rId47"/>
    <p:sldId id="412" r:id="rId48"/>
  </p:sldIdLst>
  <p:sldSz cx="9144000" cy="6858000" type="screen4x3"/>
  <p:notesSz cx="6669088"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3">
          <p15:clr>
            <a:srgbClr val="A4A3A4"/>
          </p15:clr>
        </p15:guide>
        <p15:guide id="3" orient="horz" pos="913">
          <p15:clr>
            <a:srgbClr val="A4A3A4"/>
          </p15:clr>
        </p15:guide>
        <p15:guide id="4" orient="horz" pos="3884">
          <p15:clr>
            <a:srgbClr val="A4A3A4"/>
          </p15:clr>
        </p15:guide>
        <p15:guide id="5" pos="2880">
          <p15:clr>
            <a:srgbClr val="A4A3A4"/>
          </p15:clr>
        </p15:guide>
        <p15:guide id="6" pos="431">
          <p15:clr>
            <a:srgbClr val="A4A3A4"/>
          </p15:clr>
        </p15:guide>
        <p15:guide id="7" pos="5239">
          <p15:clr>
            <a:srgbClr val="A4A3A4"/>
          </p15:clr>
        </p15:guide>
      </p15:sldGuideLst>
    </p:ext>
    <p:ext uri="{2D200454-40CA-4A62-9FC3-DE9A4176ACB9}">
      <p15:notesGuideLst xmlns="" xmlns:p15="http://schemas.microsoft.com/office/powerpoint/2012/main">
        <p15:guide id="1" orient="horz" pos="3120">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5BC"/>
    <a:srgbClr val="B7D1ED"/>
    <a:srgbClr val="007BA3"/>
    <a:srgbClr val="205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howGuides="1">
      <p:cViewPr>
        <p:scale>
          <a:sx n="97" d="100"/>
          <a:sy n="97" d="100"/>
        </p:scale>
        <p:origin x="-2034" y="-480"/>
      </p:cViewPr>
      <p:guideLst>
        <p:guide orient="horz" pos="2160"/>
        <p:guide orient="horz" pos="981"/>
        <p:guide orient="horz" pos="618"/>
        <p:guide orient="horz" pos="3884"/>
        <p:guide pos="3696"/>
        <p:guide pos="431"/>
        <p:guide pos="5239"/>
      </p:guideLst>
    </p:cSldViewPr>
  </p:slideViewPr>
  <p:outlineViewPr>
    <p:cViewPr>
      <p:scale>
        <a:sx n="33" d="100"/>
        <a:sy n="33" d="100"/>
      </p:scale>
      <p:origin x="0" y="-22566"/>
    </p:cViewPr>
  </p:outlineViewPr>
  <p:notesTextViewPr>
    <p:cViewPr>
      <p:scale>
        <a:sx n="100" d="100"/>
        <a:sy n="100" d="100"/>
      </p:scale>
      <p:origin x="0" y="0"/>
    </p:cViewPr>
  </p:notesTextViewPr>
  <p:sorterViewPr>
    <p:cViewPr>
      <p:scale>
        <a:sx n="100" d="100"/>
        <a:sy n="100" d="100"/>
      </p:scale>
      <p:origin x="0" y="9990"/>
    </p:cViewPr>
  </p:sorterViewPr>
  <p:notesViewPr>
    <p:cSldViewPr>
      <p:cViewPr varScale="1">
        <p:scale>
          <a:sx n="93" d="100"/>
          <a:sy n="93" d="100"/>
        </p:scale>
        <p:origin x="-3750"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49281611352501E-2"/>
          <c:y val="4.5833333333333302E-2"/>
          <c:w val="0.90480956320168604"/>
          <c:h val="0.89126208199088996"/>
        </c:manualLayout>
      </c:layout>
      <c:lineChart>
        <c:grouping val="standard"/>
        <c:varyColors val="0"/>
        <c:ser>
          <c:idx val="0"/>
          <c:order val="0"/>
          <c:tx>
            <c:strRef>
              <c:f>'Ark1'!$B$1</c:f>
              <c:strCache>
                <c:ptCount val="1"/>
                <c:pt idx="0">
                  <c:v>Japan</c:v>
                </c:pt>
              </c:strCache>
            </c:strRef>
          </c:tx>
          <c:marker>
            <c:symbol val="none"/>
          </c:marker>
          <c:cat>
            <c:numRef>
              <c:f>'Ark1'!$A$2:$A$124</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numCache>
            </c:numRef>
          </c:cat>
          <c:val>
            <c:numRef>
              <c:f>'Ark1'!$B$2:$B$124</c:f>
              <c:numCache>
                <c:formatCode>General</c:formatCode>
                <c:ptCount val="123"/>
                <c:pt idx="1">
                  <c:v>1.5854833305135301</c:v>
                </c:pt>
                <c:pt idx="2">
                  <c:v>1.735516663032699</c:v>
                </c:pt>
                <c:pt idx="3">
                  <c:v>1.8719907621499861</c:v>
                </c:pt>
                <c:pt idx="4">
                  <c:v>1.9902975086774379</c:v>
                </c:pt>
                <c:pt idx="5">
                  <c:v>2.081912735519083</c:v>
                </c:pt>
                <c:pt idx="6">
                  <c:v>2.1572943353944312</c:v>
                </c:pt>
                <c:pt idx="7">
                  <c:v>2.22467113650174</c:v>
                </c:pt>
                <c:pt idx="8">
                  <c:v>2.2761827776634358</c:v>
                </c:pt>
                <c:pt idx="9">
                  <c:v>2.3028870718742072</c:v>
                </c:pt>
                <c:pt idx="10">
                  <c:v>2.3283077808127799</c:v>
                </c:pt>
                <c:pt idx="11">
                  <c:v>2.3557362835928628</c:v>
                </c:pt>
                <c:pt idx="12">
                  <c:v>2.3916140948936619</c:v>
                </c:pt>
                <c:pt idx="13">
                  <c:v>2.444037494558978</c:v>
                </c:pt>
                <c:pt idx="14">
                  <c:v>2.505229124861025</c:v>
                </c:pt>
                <c:pt idx="15">
                  <c:v>2.5757504361572821</c:v>
                </c:pt>
                <c:pt idx="16">
                  <c:v>2.6519845221433731</c:v>
                </c:pt>
                <c:pt idx="17">
                  <c:v>2.7210704118836828</c:v>
                </c:pt>
                <c:pt idx="18">
                  <c:v>2.7902274749394982</c:v>
                </c:pt>
                <c:pt idx="19">
                  <c:v>2.8668245980511222</c:v>
                </c:pt>
                <c:pt idx="20">
                  <c:v>2.9533148430602441</c:v>
                </c:pt>
                <c:pt idx="21">
                  <c:v>3.0455126015810312</c:v>
                </c:pt>
                <c:pt idx="22">
                  <c:v>3.1358017560767961</c:v>
                </c:pt>
                <c:pt idx="23">
                  <c:v>3.2206565378020739</c:v>
                </c:pt>
                <c:pt idx="24">
                  <c:v>3.296765031454735</c:v>
                </c:pt>
                <c:pt idx="25">
                  <c:v>3.3569767124836001</c:v>
                </c:pt>
                <c:pt idx="26">
                  <c:v>3.3803959930771188</c:v>
                </c:pt>
                <c:pt idx="27">
                  <c:v>3.3567001211902361</c:v>
                </c:pt>
                <c:pt idx="28">
                  <c:v>3.2984355475378169</c:v>
                </c:pt>
                <c:pt idx="29">
                  <c:v>3.2169842471252448</c:v>
                </c:pt>
                <c:pt idx="30">
                  <c:v>3.118086252124828</c:v>
                </c:pt>
                <c:pt idx="31">
                  <c:v>3.0203735290155742</c:v>
                </c:pt>
                <c:pt idx="32">
                  <c:v>2.922773427254739</c:v>
                </c:pt>
                <c:pt idx="33">
                  <c:v>2.8389941804578651</c:v>
                </c:pt>
                <c:pt idx="34">
                  <c:v>2.7753585426295042</c:v>
                </c:pt>
                <c:pt idx="35">
                  <c:v>2.731672728177601</c:v>
                </c:pt>
                <c:pt idx="36">
                  <c:v>2.7068177412809269</c:v>
                </c:pt>
                <c:pt idx="37">
                  <c:v>2.7014865058132611</c:v>
                </c:pt>
                <c:pt idx="38">
                  <c:v>2.7118285385276222</c:v>
                </c:pt>
                <c:pt idx="39">
                  <c:v>2.7306003383720299</c:v>
                </c:pt>
                <c:pt idx="40">
                  <c:v>2.7605405641656722</c:v>
                </c:pt>
                <c:pt idx="41">
                  <c:v>2.804281655598222</c:v>
                </c:pt>
                <c:pt idx="42">
                  <c:v>2.8436270468248508</c:v>
                </c:pt>
                <c:pt idx="43">
                  <c:v>2.855647079720681</c:v>
                </c:pt>
                <c:pt idx="44">
                  <c:v>2.827618801831131</c:v>
                </c:pt>
                <c:pt idx="45">
                  <c:v>2.7599125329326721</c:v>
                </c:pt>
                <c:pt idx="46">
                  <c:v>2.6468964447124641</c:v>
                </c:pt>
                <c:pt idx="47">
                  <c:v>2.4821872048723428</c:v>
                </c:pt>
                <c:pt idx="48">
                  <c:v>2.2678907369107741</c:v>
                </c:pt>
                <c:pt idx="49">
                  <c:v>2.0099795746625642</c:v>
                </c:pt>
                <c:pt idx="50">
                  <c:v>1.722547943280835</c:v>
                </c:pt>
                <c:pt idx="51">
                  <c:v>1.446416127409712</c:v>
                </c:pt>
                <c:pt idx="52">
                  <c:v>1.224143028128666</c:v>
                </c:pt>
                <c:pt idx="53">
                  <c:v>1.0975030301121731</c:v>
                </c:pt>
                <c:pt idx="54">
                  <c:v>1.1041485168617171</c:v>
                </c:pt>
                <c:pt idx="55">
                  <c:v>1.2817945522818419</c:v>
                </c:pt>
                <c:pt idx="56">
                  <c:v>1.6567892232752981</c:v>
                </c:pt>
                <c:pt idx="57">
                  <c:v>2.152644403471176</c:v>
                </c:pt>
                <c:pt idx="58">
                  <c:v>2.7063033095374478</c:v>
                </c:pt>
                <c:pt idx="59">
                  <c:v>3.2657909855306522</c:v>
                </c:pt>
                <c:pt idx="60">
                  <c:v>3.8029150361470441</c:v>
                </c:pt>
                <c:pt idx="61">
                  <c:v>4.2958112562903796</c:v>
                </c:pt>
                <c:pt idx="62">
                  <c:v>4.7327178424923568</c:v>
                </c:pt>
                <c:pt idx="63">
                  <c:v>5.1155721299487844</c:v>
                </c:pt>
                <c:pt idx="64">
                  <c:v>5.4575029364530661</c:v>
                </c:pt>
                <c:pt idx="65">
                  <c:v>5.7738005613599919</c:v>
                </c:pt>
                <c:pt idx="66">
                  <c:v>6.07299390184318</c:v>
                </c:pt>
                <c:pt idx="67">
                  <c:v>6.3625262327154886</c:v>
                </c:pt>
                <c:pt idx="68">
                  <c:v>6.6436827999055623</c:v>
                </c:pt>
                <c:pt idx="69">
                  <c:v>6.9134754597221226</c:v>
                </c:pt>
                <c:pt idx="70">
                  <c:v>7.1610900723330486</c:v>
                </c:pt>
                <c:pt idx="71">
                  <c:v>7.3740362969651443</c:v>
                </c:pt>
                <c:pt idx="72">
                  <c:v>7.5425599953822351</c:v>
                </c:pt>
                <c:pt idx="73">
                  <c:v>7.6625910482415609</c:v>
                </c:pt>
                <c:pt idx="74">
                  <c:v>7.7316751087299727</c:v>
                </c:pt>
                <c:pt idx="75">
                  <c:v>7.7484683148523601</c:v>
                </c:pt>
                <c:pt idx="76">
                  <c:v>7.7148163267682239</c:v>
                </c:pt>
                <c:pt idx="77">
                  <c:v>7.6269085769100338</c:v>
                </c:pt>
                <c:pt idx="78">
                  <c:v>7.4807299026299416</c:v>
                </c:pt>
                <c:pt idx="79">
                  <c:v>7.2736515066826728</c:v>
                </c:pt>
                <c:pt idx="80">
                  <c:v>7.0078444510651394</c:v>
                </c:pt>
                <c:pt idx="81">
                  <c:v>6.6944820283642752</c:v>
                </c:pt>
                <c:pt idx="82">
                  <c:v>6.3499779448460041</c:v>
                </c:pt>
                <c:pt idx="83">
                  <c:v>5.9853784871645903</c:v>
                </c:pt>
                <c:pt idx="84">
                  <c:v>5.6159956546271896</c:v>
                </c:pt>
                <c:pt idx="85">
                  <c:v>5.2591312791429932</c:v>
                </c:pt>
                <c:pt idx="86">
                  <c:v>4.9251824087668146</c:v>
                </c:pt>
                <c:pt idx="87">
                  <c:v>4.6231939762000938</c:v>
                </c:pt>
                <c:pt idx="88">
                  <c:v>4.3568773273204657</c:v>
                </c:pt>
                <c:pt idx="89">
                  <c:v>4.1265966845015063</c:v>
                </c:pt>
                <c:pt idx="90">
                  <c:v>3.9325648216894771</c:v>
                </c:pt>
                <c:pt idx="91">
                  <c:v>3.7746530300820851</c:v>
                </c:pt>
                <c:pt idx="92">
                  <c:v>3.6489120921960452</c:v>
                </c:pt>
                <c:pt idx="93">
                  <c:v>3.55205301111463</c:v>
                </c:pt>
                <c:pt idx="94">
                  <c:v>3.478386946613365</c:v>
                </c:pt>
                <c:pt idx="95">
                  <c:v>3.418704577082869</c:v>
                </c:pt>
                <c:pt idx="96">
                  <c:v>3.3635003416244311</c:v>
                </c:pt>
                <c:pt idx="97">
                  <c:v>3.3088539948468361</c:v>
                </c:pt>
                <c:pt idx="98">
                  <c:v>3.2478383816065302</c:v>
                </c:pt>
                <c:pt idx="99">
                  <c:v>3.173071542513628</c:v>
                </c:pt>
                <c:pt idx="100">
                  <c:v>3.082042199482673</c:v>
                </c:pt>
                <c:pt idx="101">
                  <c:v>2.9746552624145131</c:v>
                </c:pt>
                <c:pt idx="102">
                  <c:v>2.8557634027577961</c:v>
                </c:pt>
                <c:pt idx="103">
                  <c:v>2.7303822105036888</c:v>
                </c:pt>
                <c:pt idx="104">
                  <c:v>2.6008549580815452</c:v>
                </c:pt>
                <c:pt idx="105">
                  <c:v>2.470146681229739</c:v>
                </c:pt>
                <c:pt idx="106">
                  <c:v>2.3414464262542971</c:v>
                </c:pt>
                <c:pt idx="107">
                  <c:v>2.218254914938504</c:v>
                </c:pt>
                <c:pt idx="108">
                  <c:v>2.10293889985343</c:v>
                </c:pt>
                <c:pt idx="109">
                  <c:v>1.9973571531843559</c:v>
                </c:pt>
                <c:pt idx="110">
                  <c:v>1.898701013058262</c:v>
                </c:pt>
                <c:pt idx="111">
                  <c:v>1.8051818825866659</c:v>
                </c:pt>
                <c:pt idx="112">
                  <c:v>1.7149522797776171</c:v>
                </c:pt>
                <c:pt idx="113">
                  <c:v>1.6256548464399481</c:v>
                </c:pt>
                <c:pt idx="114">
                  <c:v>1.5358790224865031</c:v>
                </c:pt>
                <c:pt idx="115">
                  <c:v>1.444758845299166</c:v>
                </c:pt>
                <c:pt idx="116">
                  <c:v>1.3539937597674701</c:v>
                </c:pt>
                <c:pt idx="117">
                  <c:v>1.265466855113943</c:v>
                </c:pt>
                <c:pt idx="118">
                  <c:v>1.17985262550269</c:v>
                </c:pt>
                <c:pt idx="119">
                  <c:v>1.0985554629383281</c:v>
                </c:pt>
                <c:pt idx="120">
                  <c:v>1.0208875051580839</c:v>
                </c:pt>
                <c:pt idx="121">
                  <c:v>0.94240009814802295</c:v>
                </c:pt>
                <c:pt idx="122">
                  <c:v>0.86448685471136999</c:v>
                </c:pt>
              </c:numCache>
            </c:numRef>
          </c:val>
          <c:smooth val="0"/>
        </c:ser>
        <c:ser>
          <c:idx val="1"/>
          <c:order val="1"/>
          <c:tx>
            <c:strRef>
              <c:f>'Ark1'!$C$1</c:f>
              <c:strCache>
                <c:ptCount val="1"/>
                <c:pt idx="0">
                  <c:v>USA</c:v>
                </c:pt>
              </c:strCache>
            </c:strRef>
          </c:tx>
          <c:marker>
            <c:symbol val="none"/>
          </c:marker>
          <c:cat>
            <c:numRef>
              <c:f>'Ark1'!$A$2:$A$124</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numCache>
            </c:numRef>
          </c:cat>
          <c:val>
            <c:numRef>
              <c:f>'Ark1'!$C$2:$C$124</c:f>
              <c:numCache>
                <c:formatCode>General</c:formatCode>
                <c:ptCount val="123"/>
                <c:pt idx="1">
                  <c:v>2.9368460992107051</c:v>
                </c:pt>
                <c:pt idx="2">
                  <c:v>2.7772343386491301</c:v>
                </c:pt>
                <c:pt idx="3">
                  <c:v>2.6166573178530341</c:v>
                </c:pt>
                <c:pt idx="4">
                  <c:v>2.4557734381737371</c:v>
                </c:pt>
                <c:pt idx="5">
                  <c:v>2.2981795769886602</c:v>
                </c:pt>
                <c:pt idx="6">
                  <c:v>2.1481715862783131</c:v>
                </c:pt>
                <c:pt idx="7">
                  <c:v>2.0134228626861348</c:v>
                </c:pt>
                <c:pt idx="8">
                  <c:v>1.8905938091388319</c:v>
                </c:pt>
                <c:pt idx="9">
                  <c:v>1.7877071906718149</c:v>
                </c:pt>
                <c:pt idx="10">
                  <c:v>1.7074320183078</c:v>
                </c:pt>
                <c:pt idx="11">
                  <c:v>1.6468661446709909</c:v>
                </c:pt>
                <c:pt idx="12">
                  <c:v>1.5995465263278541</c:v>
                </c:pt>
                <c:pt idx="13">
                  <c:v>1.56394684690773</c:v>
                </c:pt>
                <c:pt idx="14">
                  <c:v>1.5406658319678961</c:v>
                </c:pt>
                <c:pt idx="15">
                  <c:v>1.5296312714664091</c:v>
                </c:pt>
                <c:pt idx="16">
                  <c:v>1.526070757389578</c:v>
                </c:pt>
                <c:pt idx="17">
                  <c:v>1.529825801202545</c:v>
                </c:pt>
                <c:pt idx="18">
                  <c:v>1.5448787447346579</c:v>
                </c:pt>
                <c:pt idx="19">
                  <c:v>1.5782740871744581</c:v>
                </c:pt>
                <c:pt idx="20">
                  <c:v>1.6229826350620831</c:v>
                </c:pt>
                <c:pt idx="21">
                  <c:v>1.680913489469501</c:v>
                </c:pt>
                <c:pt idx="22">
                  <c:v>1.7513456796469811</c:v>
                </c:pt>
                <c:pt idx="23">
                  <c:v>1.8328012522717869</c:v>
                </c:pt>
                <c:pt idx="24">
                  <c:v>1.9221738307111</c:v>
                </c:pt>
                <c:pt idx="25">
                  <c:v>2.0172798475638172</c:v>
                </c:pt>
                <c:pt idx="26">
                  <c:v>2.1022879201724431</c:v>
                </c:pt>
                <c:pt idx="27">
                  <c:v>2.1646860816692861</c:v>
                </c:pt>
                <c:pt idx="28">
                  <c:v>2.2071123054018198</c:v>
                </c:pt>
                <c:pt idx="29">
                  <c:v>2.2228252614390178</c:v>
                </c:pt>
                <c:pt idx="30">
                  <c:v>2.2238036970830861</c:v>
                </c:pt>
                <c:pt idx="31">
                  <c:v>2.2172173842820122</c:v>
                </c:pt>
                <c:pt idx="32">
                  <c:v>2.2033642514149601</c:v>
                </c:pt>
                <c:pt idx="33">
                  <c:v>2.1844694143554202</c:v>
                </c:pt>
                <c:pt idx="34">
                  <c:v>2.1567360202536912</c:v>
                </c:pt>
                <c:pt idx="35">
                  <c:v>2.1250175705323069</c:v>
                </c:pt>
                <c:pt idx="36">
                  <c:v>2.102943026125994</c:v>
                </c:pt>
                <c:pt idx="37">
                  <c:v>2.095252698876465</c:v>
                </c:pt>
                <c:pt idx="38">
                  <c:v>2.118573619192071</c:v>
                </c:pt>
                <c:pt idx="39">
                  <c:v>2.1853514329280279</c:v>
                </c:pt>
                <c:pt idx="40">
                  <c:v>2.304636620001685</c:v>
                </c:pt>
                <c:pt idx="41">
                  <c:v>2.487533958180224</c:v>
                </c:pt>
                <c:pt idx="42">
                  <c:v>2.730350463167639</c:v>
                </c:pt>
                <c:pt idx="43">
                  <c:v>3.0270198275249922</c:v>
                </c:pt>
                <c:pt idx="44">
                  <c:v>3.356620914443766</c:v>
                </c:pt>
                <c:pt idx="45">
                  <c:v>3.693149954993487</c:v>
                </c:pt>
                <c:pt idx="46">
                  <c:v>4.0155267994170609</c:v>
                </c:pt>
                <c:pt idx="47">
                  <c:v>4.3084998604479878</c:v>
                </c:pt>
                <c:pt idx="48">
                  <c:v>4.5655528033028459</c:v>
                </c:pt>
                <c:pt idx="49">
                  <c:v>4.7757588466093326</c:v>
                </c:pt>
                <c:pt idx="50">
                  <c:v>4.9221662590520472</c:v>
                </c:pt>
                <c:pt idx="51">
                  <c:v>4.9900732847266971</c:v>
                </c:pt>
                <c:pt idx="52">
                  <c:v>4.9659705510591214</c:v>
                </c:pt>
                <c:pt idx="53">
                  <c:v>4.8482956060214706</c:v>
                </c:pt>
                <c:pt idx="54">
                  <c:v>4.6499912772069214</c:v>
                </c:pt>
                <c:pt idx="55">
                  <c:v>4.4037870624933948</c:v>
                </c:pt>
                <c:pt idx="56">
                  <c:v>4.1517663357727956</c:v>
                </c:pt>
                <c:pt idx="57">
                  <c:v>3.9324236969250528</c:v>
                </c:pt>
                <c:pt idx="58">
                  <c:v>3.7486916875100649</c:v>
                </c:pt>
                <c:pt idx="59">
                  <c:v>3.5923387920241221</c:v>
                </c:pt>
                <c:pt idx="60">
                  <c:v>3.4561565872450779</c:v>
                </c:pt>
                <c:pt idx="61">
                  <c:v>3.3254727398568531</c:v>
                </c:pt>
                <c:pt idx="62">
                  <c:v>3.204426926054587</c:v>
                </c:pt>
                <c:pt idx="63">
                  <c:v>3.0942787467215598</c:v>
                </c:pt>
                <c:pt idx="64">
                  <c:v>2.9954383292090561</c:v>
                </c:pt>
                <c:pt idx="65">
                  <c:v>2.9090112932005812</c:v>
                </c:pt>
                <c:pt idx="66">
                  <c:v>2.8348326258738288</c:v>
                </c:pt>
                <c:pt idx="67">
                  <c:v>2.7745087663414831</c:v>
                </c:pt>
                <c:pt idx="68">
                  <c:v>2.7245940140227631</c:v>
                </c:pt>
                <c:pt idx="69">
                  <c:v>2.6819561957955829</c:v>
                </c:pt>
                <c:pt idx="70">
                  <c:v>2.6433565948014901</c:v>
                </c:pt>
                <c:pt idx="71">
                  <c:v>2.6070112808841079</c:v>
                </c:pt>
                <c:pt idx="72">
                  <c:v>2.5693337140915569</c:v>
                </c:pt>
                <c:pt idx="73">
                  <c:v>2.5260933863472319</c:v>
                </c:pt>
                <c:pt idx="74">
                  <c:v>2.4745335405445541</c:v>
                </c:pt>
                <c:pt idx="75">
                  <c:v>2.410842180478336</c:v>
                </c:pt>
                <c:pt idx="76">
                  <c:v>2.3330648250622761</c:v>
                </c:pt>
                <c:pt idx="77">
                  <c:v>2.2403950045178318</c:v>
                </c:pt>
                <c:pt idx="78">
                  <c:v>2.1369918783281441</c:v>
                </c:pt>
                <c:pt idx="79">
                  <c:v>2.0256468939294821</c:v>
                </c:pt>
                <c:pt idx="80">
                  <c:v>1.9114584765613929</c:v>
                </c:pt>
                <c:pt idx="81">
                  <c:v>1.7973870383197099</c:v>
                </c:pt>
                <c:pt idx="82">
                  <c:v>1.6859065002598299</c:v>
                </c:pt>
                <c:pt idx="83">
                  <c:v>1.579212369783378</c:v>
                </c:pt>
                <c:pt idx="84">
                  <c:v>1.479627076283162</c:v>
                </c:pt>
                <c:pt idx="85">
                  <c:v>1.390849678058302</c:v>
                </c:pt>
                <c:pt idx="86">
                  <c:v>1.3153600867100119</c:v>
                </c:pt>
                <c:pt idx="87">
                  <c:v>1.2539118003928611</c:v>
                </c:pt>
                <c:pt idx="88">
                  <c:v>1.207535207773238</c:v>
                </c:pt>
                <c:pt idx="89">
                  <c:v>1.174783361041853</c:v>
                </c:pt>
                <c:pt idx="90">
                  <c:v>1.1556633672967651</c:v>
                </c:pt>
                <c:pt idx="91">
                  <c:v>1.1504246146327111</c:v>
                </c:pt>
                <c:pt idx="92">
                  <c:v>1.158473010184629</c:v>
                </c:pt>
                <c:pt idx="93">
                  <c:v>1.1816102130600481</c:v>
                </c:pt>
                <c:pt idx="94">
                  <c:v>1.216900445002598</c:v>
                </c:pt>
                <c:pt idx="95">
                  <c:v>1.258464519566489</c:v>
                </c:pt>
                <c:pt idx="96">
                  <c:v>1.304217978915178</c:v>
                </c:pt>
                <c:pt idx="97">
                  <c:v>1.3546596612353461</c:v>
                </c:pt>
                <c:pt idx="98">
                  <c:v>1.410486350741156</c:v>
                </c:pt>
                <c:pt idx="99">
                  <c:v>1.469900591474371</c:v>
                </c:pt>
                <c:pt idx="100">
                  <c:v>1.5313295710616339</c:v>
                </c:pt>
                <c:pt idx="101">
                  <c:v>1.59368936530156</c:v>
                </c:pt>
                <c:pt idx="102">
                  <c:v>1.658048165116971</c:v>
                </c:pt>
                <c:pt idx="103">
                  <c:v>1.7238048388924889</c:v>
                </c:pt>
                <c:pt idx="104">
                  <c:v>1.7911245456092491</c:v>
                </c:pt>
                <c:pt idx="105">
                  <c:v>1.8574643084679541</c:v>
                </c:pt>
                <c:pt idx="106">
                  <c:v>1.918393171382667</c:v>
                </c:pt>
                <c:pt idx="107">
                  <c:v>1.9694118303549619</c:v>
                </c:pt>
                <c:pt idx="108">
                  <c:v>2.005978855197736</c:v>
                </c:pt>
                <c:pt idx="109">
                  <c:v>2.0230200317767868</c:v>
                </c:pt>
                <c:pt idx="110">
                  <c:v>2.0175022523570161</c:v>
                </c:pt>
                <c:pt idx="111">
                  <c:v>1.98903084511285</c:v>
                </c:pt>
                <c:pt idx="112">
                  <c:v>1.938720999831794</c:v>
                </c:pt>
                <c:pt idx="113">
                  <c:v>1.8695236254750911</c:v>
                </c:pt>
                <c:pt idx="114">
                  <c:v>1.783886656817353</c:v>
                </c:pt>
                <c:pt idx="115">
                  <c:v>1.684060611206436</c:v>
                </c:pt>
                <c:pt idx="116">
                  <c:v>1.5727931818151271</c:v>
                </c:pt>
                <c:pt idx="117">
                  <c:v>1.4522056637740079</c:v>
                </c:pt>
                <c:pt idx="118">
                  <c:v>1.3222458357222699</c:v>
                </c:pt>
                <c:pt idx="119">
                  <c:v>1.183123620816287</c:v>
                </c:pt>
                <c:pt idx="120">
                  <c:v>1.0363700729835159</c:v>
                </c:pt>
                <c:pt idx="121">
                  <c:v>0.88505691927893904</c:v>
                </c:pt>
                <c:pt idx="122">
                  <c:v>0.73191704675497804</c:v>
                </c:pt>
              </c:numCache>
            </c:numRef>
          </c:val>
          <c:smooth val="0"/>
        </c:ser>
        <c:ser>
          <c:idx val="2"/>
          <c:order val="2"/>
          <c:tx>
            <c:strRef>
              <c:f>'Ark1'!$D$1</c:f>
              <c:strCache>
                <c:ptCount val="1"/>
                <c:pt idx="0">
                  <c:v>Storbritannia</c:v>
                </c:pt>
              </c:strCache>
            </c:strRef>
          </c:tx>
          <c:marker>
            <c:symbol val="none"/>
          </c:marker>
          <c:cat>
            <c:numRef>
              <c:f>'Ark1'!$A$2:$A$124</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numCache>
            </c:numRef>
          </c:cat>
          <c:val>
            <c:numRef>
              <c:f>'Ark1'!$D$2:$D$124</c:f>
              <c:numCache>
                <c:formatCode>General</c:formatCode>
                <c:ptCount val="123"/>
                <c:pt idx="1">
                  <c:v>0.85193325989216295</c:v>
                </c:pt>
                <c:pt idx="2">
                  <c:v>0.86887931716578004</c:v>
                </c:pt>
                <c:pt idx="3">
                  <c:v>0.88483160216952095</c:v>
                </c:pt>
                <c:pt idx="4">
                  <c:v>0.89569724182965305</c:v>
                </c:pt>
                <c:pt idx="5">
                  <c:v>0.89583141445328995</c:v>
                </c:pt>
                <c:pt idx="6">
                  <c:v>0.88751731211339702</c:v>
                </c:pt>
                <c:pt idx="7">
                  <c:v>0.87275751780076005</c:v>
                </c:pt>
                <c:pt idx="8">
                  <c:v>0.852521418702339</c:v>
                </c:pt>
                <c:pt idx="9">
                  <c:v>0.82643647952858701</c:v>
                </c:pt>
                <c:pt idx="10">
                  <c:v>0.79867219373616105</c:v>
                </c:pt>
                <c:pt idx="11">
                  <c:v>0.77592762438555996</c:v>
                </c:pt>
                <c:pt idx="12">
                  <c:v>0.76049971988032095</c:v>
                </c:pt>
                <c:pt idx="13">
                  <c:v>0.75243445970436595</c:v>
                </c:pt>
                <c:pt idx="14">
                  <c:v>0.75498398797271205</c:v>
                </c:pt>
                <c:pt idx="15">
                  <c:v>0.76740057933665695</c:v>
                </c:pt>
                <c:pt idx="16">
                  <c:v>0.78959136191124102</c:v>
                </c:pt>
                <c:pt idx="17">
                  <c:v>0.82192762057986302</c:v>
                </c:pt>
                <c:pt idx="18">
                  <c:v>0.86515052510474</c:v>
                </c:pt>
                <c:pt idx="19">
                  <c:v>0.92051398865516498</c:v>
                </c:pt>
                <c:pt idx="20">
                  <c:v>0.98607918638008796</c:v>
                </c:pt>
                <c:pt idx="21">
                  <c:v>1.0605093646339001</c:v>
                </c:pt>
                <c:pt idx="22">
                  <c:v>1.1387006929876811</c:v>
                </c:pt>
                <c:pt idx="23">
                  <c:v>1.213944553429479</c:v>
                </c:pt>
                <c:pt idx="24">
                  <c:v>1.2791491508263211</c:v>
                </c:pt>
                <c:pt idx="25">
                  <c:v>1.3281482797207309</c:v>
                </c:pt>
                <c:pt idx="26">
                  <c:v>1.3580651512014279</c:v>
                </c:pt>
                <c:pt idx="27">
                  <c:v>1.3762009026589821</c:v>
                </c:pt>
                <c:pt idx="28">
                  <c:v>1.391897795644397</c:v>
                </c:pt>
                <c:pt idx="29">
                  <c:v>1.4154977931109141</c:v>
                </c:pt>
                <c:pt idx="30">
                  <c:v>1.4579188787449371</c:v>
                </c:pt>
                <c:pt idx="31">
                  <c:v>1.511453643812648</c:v>
                </c:pt>
                <c:pt idx="32">
                  <c:v>1.5530962838076601</c:v>
                </c:pt>
                <c:pt idx="33">
                  <c:v>1.568849965256174</c:v>
                </c:pt>
                <c:pt idx="34">
                  <c:v>1.5562101823760579</c:v>
                </c:pt>
                <c:pt idx="35">
                  <c:v>1.5170525021185921</c:v>
                </c:pt>
                <c:pt idx="36">
                  <c:v>1.4592421457799689</c:v>
                </c:pt>
                <c:pt idx="37">
                  <c:v>1.3944506359360631</c:v>
                </c:pt>
                <c:pt idx="38">
                  <c:v>1.323509217088171</c:v>
                </c:pt>
                <c:pt idx="39">
                  <c:v>1.253875049911894</c:v>
                </c:pt>
                <c:pt idx="40">
                  <c:v>1.191534106696011</c:v>
                </c:pt>
                <c:pt idx="41">
                  <c:v>1.1424169188954429</c:v>
                </c:pt>
                <c:pt idx="42">
                  <c:v>1.1118966312841421</c:v>
                </c:pt>
                <c:pt idx="43">
                  <c:v>1.0968714256168131</c:v>
                </c:pt>
                <c:pt idx="44">
                  <c:v>1.09206820733287</c:v>
                </c:pt>
                <c:pt idx="45">
                  <c:v>1.0912183409007981</c:v>
                </c:pt>
                <c:pt idx="46">
                  <c:v>1.092565615855374</c:v>
                </c:pt>
                <c:pt idx="47">
                  <c:v>1.095724045583764</c:v>
                </c:pt>
                <c:pt idx="48">
                  <c:v>1.100290229425648</c:v>
                </c:pt>
                <c:pt idx="49">
                  <c:v>1.103391984034598</c:v>
                </c:pt>
                <c:pt idx="50">
                  <c:v>1.1029762113821691</c:v>
                </c:pt>
                <c:pt idx="51">
                  <c:v>1.089805681000477</c:v>
                </c:pt>
                <c:pt idx="52">
                  <c:v>1.0660043837120361</c:v>
                </c:pt>
                <c:pt idx="53">
                  <c:v>1.0426879451048869</c:v>
                </c:pt>
                <c:pt idx="54">
                  <c:v>1.0282987482153481</c:v>
                </c:pt>
                <c:pt idx="55">
                  <c:v>1.033052953896344</c:v>
                </c:pt>
                <c:pt idx="56">
                  <c:v>1.0606794184736521</c:v>
                </c:pt>
                <c:pt idx="57">
                  <c:v>1.109094562507112</c:v>
                </c:pt>
                <c:pt idx="58">
                  <c:v>1.17653334253472</c:v>
                </c:pt>
                <c:pt idx="59">
                  <c:v>1.2562907376946539</c:v>
                </c:pt>
                <c:pt idx="60">
                  <c:v>1.347126512161283</c:v>
                </c:pt>
                <c:pt idx="61">
                  <c:v>1.453694922090141</c:v>
                </c:pt>
                <c:pt idx="62">
                  <c:v>1.576459692161458</c:v>
                </c:pt>
                <c:pt idx="63">
                  <c:v>1.714122612265236</c:v>
                </c:pt>
                <c:pt idx="64">
                  <c:v>1.863561146754475</c:v>
                </c:pt>
                <c:pt idx="65">
                  <c:v>2.024579213398245</c:v>
                </c:pt>
                <c:pt idx="66">
                  <c:v>2.197207358918853</c:v>
                </c:pt>
                <c:pt idx="67">
                  <c:v>2.3802676535660461</c:v>
                </c:pt>
                <c:pt idx="68">
                  <c:v>2.5701737291719331</c:v>
                </c:pt>
                <c:pt idx="69">
                  <c:v>2.7626112529352</c:v>
                </c:pt>
                <c:pt idx="70">
                  <c:v>2.9521675270707779</c:v>
                </c:pt>
                <c:pt idx="71">
                  <c:v>3.132938404568232</c:v>
                </c:pt>
                <c:pt idx="72">
                  <c:v>3.3007531238850061</c:v>
                </c:pt>
                <c:pt idx="73">
                  <c:v>3.4525624147247358</c:v>
                </c:pt>
                <c:pt idx="74">
                  <c:v>3.5808682410860202</c:v>
                </c:pt>
                <c:pt idx="75">
                  <c:v>3.6783522937524369</c:v>
                </c:pt>
                <c:pt idx="76">
                  <c:v>3.7420092041048671</c:v>
                </c:pt>
                <c:pt idx="77">
                  <c:v>3.7725620526561441</c:v>
                </c:pt>
                <c:pt idx="78">
                  <c:v>3.7714438535191941</c:v>
                </c:pt>
                <c:pt idx="79">
                  <c:v>3.7408676055276731</c:v>
                </c:pt>
                <c:pt idx="80">
                  <c:v>3.6854799701662531</c:v>
                </c:pt>
                <c:pt idx="81">
                  <c:v>3.6100311066391089</c:v>
                </c:pt>
                <c:pt idx="82">
                  <c:v>3.5157473176578118</c:v>
                </c:pt>
                <c:pt idx="83">
                  <c:v>3.412121286110648</c:v>
                </c:pt>
                <c:pt idx="84">
                  <c:v>3.3052166119355708</c:v>
                </c:pt>
                <c:pt idx="85">
                  <c:v>3.2027252123835548</c:v>
                </c:pt>
                <c:pt idx="86">
                  <c:v>3.1080093361896091</c:v>
                </c:pt>
                <c:pt idx="87">
                  <c:v>3.0180613330920139</c:v>
                </c:pt>
                <c:pt idx="88">
                  <c:v>2.932100582472271</c:v>
                </c:pt>
                <c:pt idx="89">
                  <c:v>2.8500623243076131</c:v>
                </c:pt>
                <c:pt idx="90">
                  <c:v>2.7723193345640831</c:v>
                </c:pt>
                <c:pt idx="91">
                  <c:v>2.6988808314147401</c:v>
                </c:pt>
                <c:pt idx="92">
                  <c:v>2.6311289388694798</c:v>
                </c:pt>
                <c:pt idx="93">
                  <c:v>2.5712674629617371</c:v>
                </c:pt>
                <c:pt idx="94">
                  <c:v>2.5227148584879671</c:v>
                </c:pt>
                <c:pt idx="95">
                  <c:v>2.491295340503703</c:v>
                </c:pt>
                <c:pt idx="96">
                  <c:v>2.476248868396921</c:v>
                </c:pt>
                <c:pt idx="97">
                  <c:v>2.474507615322878</c:v>
                </c:pt>
                <c:pt idx="98">
                  <c:v>2.4867429832251848</c:v>
                </c:pt>
                <c:pt idx="99">
                  <c:v>2.5118507016943381</c:v>
                </c:pt>
                <c:pt idx="100">
                  <c:v>2.544771439301285</c:v>
                </c:pt>
                <c:pt idx="101">
                  <c:v>2.5798229012494551</c:v>
                </c:pt>
                <c:pt idx="102">
                  <c:v>2.6112182321204611</c:v>
                </c:pt>
                <c:pt idx="103">
                  <c:v>2.6332606639302951</c:v>
                </c:pt>
                <c:pt idx="104">
                  <c:v>2.6448164704519428</c:v>
                </c:pt>
                <c:pt idx="105">
                  <c:v>2.6459649388794708</c:v>
                </c:pt>
                <c:pt idx="106">
                  <c:v>2.635401528764826</c:v>
                </c:pt>
                <c:pt idx="107">
                  <c:v>2.6112803524985568</c:v>
                </c:pt>
                <c:pt idx="108">
                  <c:v>2.5711879702506768</c:v>
                </c:pt>
                <c:pt idx="109">
                  <c:v>2.5119742310994622</c:v>
                </c:pt>
                <c:pt idx="110">
                  <c:v>2.4315789460331372</c:v>
                </c:pt>
                <c:pt idx="111">
                  <c:v>2.3260770779975402</c:v>
                </c:pt>
                <c:pt idx="112">
                  <c:v>2.1936744753735691</c:v>
                </c:pt>
                <c:pt idx="113">
                  <c:v>2.0339766862174198</c:v>
                </c:pt>
                <c:pt idx="114">
                  <c:v>1.8468028321070531</c:v>
                </c:pt>
                <c:pt idx="115">
                  <c:v>1.6359325880281399</c:v>
                </c:pt>
                <c:pt idx="116">
                  <c:v>1.4030863896905279</c:v>
                </c:pt>
                <c:pt idx="117">
                  <c:v>1.151107245701436</c:v>
                </c:pt>
                <c:pt idx="118">
                  <c:v>0.88397852023727697</c:v>
                </c:pt>
                <c:pt idx="119">
                  <c:v>0.60917512833697296</c:v>
                </c:pt>
                <c:pt idx="120">
                  <c:v>0.33151161232031601</c:v>
                </c:pt>
                <c:pt idx="121">
                  <c:v>5.1597807035587501E-2</c:v>
                </c:pt>
                <c:pt idx="122">
                  <c:v>-0.23034598805927001</c:v>
                </c:pt>
              </c:numCache>
            </c:numRef>
          </c:val>
          <c:smooth val="0"/>
        </c:ser>
        <c:dLbls>
          <c:showLegendKey val="0"/>
          <c:showVal val="0"/>
          <c:showCatName val="0"/>
          <c:showSerName val="0"/>
          <c:showPercent val="0"/>
          <c:showBubbleSize val="0"/>
        </c:dLbls>
        <c:marker val="1"/>
        <c:smooth val="0"/>
        <c:axId val="158488448"/>
        <c:axId val="158489984"/>
      </c:lineChart>
      <c:lineChart>
        <c:grouping val="standard"/>
        <c:varyColors val="0"/>
        <c:ser>
          <c:idx val="3"/>
          <c:order val="3"/>
          <c:tx>
            <c:strRef>
              <c:f>'Ark1'!$E$1</c:f>
              <c:strCache>
                <c:ptCount val="1"/>
                <c:pt idx="0">
                  <c:v>EU</c:v>
                </c:pt>
              </c:strCache>
            </c:strRef>
          </c:tx>
          <c:marker>
            <c:symbol val="none"/>
          </c:marker>
          <c:cat>
            <c:numRef>
              <c:f>'Ark1'!$A$2:$A$124</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numCache>
            </c:numRef>
          </c:cat>
          <c:val>
            <c:numRef>
              <c:f>'Ark1'!$E$2:$E$124</c:f>
              <c:numCache>
                <c:formatCode>General</c:formatCode>
                <c:ptCount val="123"/>
                <c:pt idx="1">
                  <c:v>1.6960874865480999</c:v>
                </c:pt>
                <c:pt idx="2">
                  <c:v>1.6801271759529</c:v>
                </c:pt>
                <c:pt idx="3">
                  <c:v>1.662234957526437</c:v>
                </c:pt>
                <c:pt idx="4">
                  <c:v>1.6424719258242571</c:v>
                </c:pt>
                <c:pt idx="5">
                  <c:v>1.619861342474</c:v>
                </c:pt>
                <c:pt idx="6">
                  <c:v>1.596909846568848</c:v>
                </c:pt>
                <c:pt idx="7">
                  <c:v>1.573975567040071</c:v>
                </c:pt>
                <c:pt idx="8">
                  <c:v>1.55011908264521</c:v>
                </c:pt>
                <c:pt idx="9">
                  <c:v>1.521982991416708</c:v>
                </c:pt>
                <c:pt idx="10">
                  <c:v>1.4901933089640269</c:v>
                </c:pt>
                <c:pt idx="11">
                  <c:v>1.4563884155392099</c:v>
                </c:pt>
                <c:pt idx="12">
                  <c:v>1.4229221003011541</c:v>
                </c:pt>
                <c:pt idx="13">
                  <c:v>1.387118065499334</c:v>
                </c:pt>
                <c:pt idx="14">
                  <c:v>1.345159322913656</c:v>
                </c:pt>
                <c:pt idx="15">
                  <c:v>1.2958360036776351</c:v>
                </c:pt>
                <c:pt idx="16">
                  <c:v>1.239112134351424</c:v>
                </c:pt>
                <c:pt idx="17">
                  <c:v>1.1757989578492569</c:v>
                </c:pt>
                <c:pt idx="18">
                  <c:v>1.1065918123239089</c:v>
                </c:pt>
                <c:pt idx="19">
                  <c:v>1.037870661019479</c:v>
                </c:pt>
                <c:pt idx="20">
                  <c:v>0.97527809529536202</c:v>
                </c:pt>
                <c:pt idx="21">
                  <c:v>0.92639404643818601</c:v>
                </c:pt>
                <c:pt idx="22">
                  <c:v>0.89619927437338898</c:v>
                </c:pt>
                <c:pt idx="23">
                  <c:v>0.89642764942463204</c:v>
                </c:pt>
                <c:pt idx="24">
                  <c:v>0.94404079883034298</c:v>
                </c:pt>
                <c:pt idx="25">
                  <c:v>1.0636324494626921</c:v>
                </c:pt>
                <c:pt idx="26">
                  <c:v>1.2508899278200161</c:v>
                </c:pt>
                <c:pt idx="27">
                  <c:v>1.4881978236626121</c:v>
                </c:pt>
                <c:pt idx="28">
                  <c:v>1.7670599043695101</c:v>
                </c:pt>
                <c:pt idx="29">
                  <c:v>2.0765919020949908</c:v>
                </c:pt>
                <c:pt idx="30">
                  <c:v>2.3950670089365209</c:v>
                </c:pt>
                <c:pt idx="31">
                  <c:v>2.6910016892737589</c:v>
                </c:pt>
                <c:pt idx="32">
                  <c:v>2.9400354829241282</c:v>
                </c:pt>
                <c:pt idx="33">
                  <c:v>3.1207893945877929</c:v>
                </c:pt>
                <c:pt idx="34">
                  <c:v>3.232063836854282</c:v>
                </c:pt>
                <c:pt idx="35">
                  <c:v>3.262647338911965</c:v>
                </c:pt>
                <c:pt idx="36">
                  <c:v>3.2076667467519351</c:v>
                </c:pt>
                <c:pt idx="37">
                  <c:v>3.076889883331233</c:v>
                </c:pt>
                <c:pt idx="38">
                  <c:v>2.8820728561796352</c:v>
                </c:pt>
                <c:pt idx="39">
                  <c:v>2.6341263146731908</c:v>
                </c:pt>
                <c:pt idx="40">
                  <c:v>2.34756777472874</c:v>
                </c:pt>
                <c:pt idx="41">
                  <c:v>2.0415336502516732</c:v>
                </c:pt>
                <c:pt idx="42">
                  <c:v>1.7327448525589999</c:v>
                </c:pt>
                <c:pt idx="43">
                  <c:v>1.4344334110450601</c:v>
                </c:pt>
                <c:pt idx="44">
                  <c:v>1.155677779926221</c:v>
                </c:pt>
                <c:pt idx="45">
                  <c:v>0.90571771280624602</c:v>
                </c:pt>
                <c:pt idx="46">
                  <c:v>0.69100392277279499</c:v>
                </c:pt>
                <c:pt idx="47">
                  <c:v>0.51987799338655205</c:v>
                </c:pt>
                <c:pt idx="48">
                  <c:v>0.39856110132511102</c:v>
                </c:pt>
                <c:pt idx="49">
                  <c:v>0.33559561971004198</c:v>
                </c:pt>
                <c:pt idx="50">
                  <c:v>0.34206269462243</c:v>
                </c:pt>
                <c:pt idx="51">
                  <c:v>0.43169901193350402</c:v>
                </c:pt>
                <c:pt idx="52">
                  <c:v>0.60894222078236904</c:v>
                </c:pt>
                <c:pt idx="53">
                  <c:v>0.87990349552966796</c:v>
                </c:pt>
                <c:pt idx="54">
                  <c:v>1.250676219609915</c:v>
                </c:pt>
                <c:pt idx="55">
                  <c:v>1.725727824090886</c:v>
                </c:pt>
                <c:pt idx="56">
                  <c:v>2.2967422253843108</c:v>
                </c:pt>
                <c:pt idx="57">
                  <c:v>2.9231408009149629</c:v>
                </c:pt>
                <c:pt idx="58">
                  <c:v>3.5392147210274878</c:v>
                </c:pt>
                <c:pt idx="59">
                  <c:v>4.1006097772644052</c:v>
                </c:pt>
                <c:pt idx="60">
                  <c:v>4.5834196074532301</c:v>
                </c:pt>
                <c:pt idx="61">
                  <c:v>4.9785708015437864</c:v>
                </c:pt>
                <c:pt idx="62">
                  <c:v>5.2943958909284046</c:v>
                </c:pt>
                <c:pt idx="63">
                  <c:v>5.5427158941893717</c:v>
                </c:pt>
                <c:pt idx="64">
                  <c:v>5.7343055988060216</c:v>
                </c:pt>
                <c:pt idx="65">
                  <c:v>5.8785983296662856</c:v>
                </c:pt>
                <c:pt idx="66">
                  <c:v>5.9831105571375138</c:v>
                </c:pt>
                <c:pt idx="67">
                  <c:v>6.0565513174631738</c:v>
                </c:pt>
                <c:pt idx="68">
                  <c:v>6.1059450003519684</c:v>
                </c:pt>
                <c:pt idx="69">
                  <c:v>6.1355828269870836</c:v>
                </c:pt>
                <c:pt idx="70">
                  <c:v>6.145240141084118</c:v>
                </c:pt>
                <c:pt idx="71">
                  <c:v>6.1336358069064367</c:v>
                </c:pt>
                <c:pt idx="72">
                  <c:v>6.1012876499701303</c:v>
                </c:pt>
                <c:pt idx="73">
                  <c:v>6.050250717947538</c:v>
                </c:pt>
                <c:pt idx="74">
                  <c:v>5.9831135117597896</c:v>
                </c:pt>
                <c:pt idx="75">
                  <c:v>5.9002142801168844</c:v>
                </c:pt>
                <c:pt idx="76">
                  <c:v>5.8022780441117838</c:v>
                </c:pt>
                <c:pt idx="77">
                  <c:v>5.69018188731373</c:v>
                </c:pt>
                <c:pt idx="78">
                  <c:v>5.5639673307829796</c:v>
                </c:pt>
                <c:pt idx="79">
                  <c:v>5.4223281324728534</c:v>
                </c:pt>
                <c:pt idx="80">
                  <c:v>5.2636930283350436</c:v>
                </c:pt>
                <c:pt idx="81">
                  <c:v>5.0891388875577679</c:v>
                </c:pt>
                <c:pt idx="82">
                  <c:v>4.9000198473110066</c:v>
                </c:pt>
                <c:pt idx="83">
                  <c:v>4.6982032498243864</c:v>
                </c:pt>
                <c:pt idx="84">
                  <c:v>4.4867426229670571</c:v>
                </c:pt>
                <c:pt idx="85">
                  <c:v>4.2708708500492518</c:v>
                </c:pt>
                <c:pt idx="86">
                  <c:v>4.0590532643956259</c:v>
                </c:pt>
                <c:pt idx="87">
                  <c:v>3.85291181957006</c:v>
                </c:pt>
                <c:pt idx="88">
                  <c:v>3.654580233049082</c:v>
                </c:pt>
                <c:pt idx="89">
                  <c:v>3.468048391634146</c:v>
                </c:pt>
                <c:pt idx="90">
                  <c:v>3.2964040203972891</c:v>
                </c:pt>
                <c:pt idx="91">
                  <c:v>3.1415892796541689</c:v>
                </c:pt>
                <c:pt idx="92">
                  <c:v>3.0051824462184729</c:v>
                </c:pt>
                <c:pt idx="93">
                  <c:v>2.886807573572669</c:v>
                </c:pt>
                <c:pt idx="94">
                  <c:v>2.7847935407111861</c:v>
                </c:pt>
                <c:pt idx="95">
                  <c:v>2.6962881152251721</c:v>
                </c:pt>
                <c:pt idx="96">
                  <c:v>2.619540340084793</c:v>
                </c:pt>
                <c:pt idx="97">
                  <c:v>2.5532201833559491</c:v>
                </c:pt>
                <c:pt idx="98">
                  <c:v>2.4929710465246062</c:v>
                </c:pt>
                <c:pt idx="99">
                  <c:v>2.432936011308616</c:v>
                </c:pt>
                <c:pt idx="100">
                  <c:v>2.3686343017321199</c:v>
                </c:pt>
                <c:pt idx="101">
                  <c:v>2.2976675906460811</c:v>
                </c:pt>
                <c:pt idx="102">
                  <c:v>2.2191130870843172</c:v>
                </c:pt>
                <c:pt idx="103">
                  <c:v>2.1338588428602412</c:v>
                </c:pt>
                <c:pt idx="104">
                  <c:v>2.0432066267764482</c:v>
                </c:pt>
                <c:pt idx="105">
                  <c:v>1.946890692492232</c:v>
                </c:pt>
                <c:pt idx="106">
                  <c:v>1.8472343779599321</c:v>
                </c:pt>
                <c:pt idx="107">
                  <c:v>1.747411375894061</c:v>
                </c:pt>
                <c:pt idx="108">
                  <c:v>1.648275982004126</c:v>
                </c:pt>
                <c:pt idx="109">
                  <c:v>1.551225532109088</c:v>
                </c:pt>
                <c:pt idx="110">
                  <c:v>1.455600920509168</c:v>
                </c:pt>
                <c:pt idx="111">
                  <c:v>1.3594424657131841</c:v>
                </c:pt>
                <c:pt idx="112">
                  <c:v>1.2651495026441479</c:v>
                </c:pt>
                <c:pt idx="113">
                  <c:v>1.174512610982398</c:v>
                </c:pt>
                <c:pt idx="114">
                  <c:v>1.089089361549586</c:v>
                </c:pt>
                <c:pt idx="115">
                  <c:v>1.0086351154448261</c:v>
                </c:pt>
                <c:pt idx="116">
                  <c:v>0.93071065230219197</c:v>
                </c:pt>
                <c:pt idx="117">
                  <c:v>0.854025669858403</c:v>
                </c:pt>
                <c:pt idx="118">
                  <c:v>0.77980439305087002</c:v>
                </c:pt>
                <c:pt idx="119">
                  <c:v>0.70974284642929897</c:v>
                </c:pt>
                <c:pt idx="120">
                  <c:v>0.64532367655248202</c:v>
                </c:pt>
                <c:pt idx="121">
                  <c:v>0.58225980970533497</c:v>
                </c:pt>
                <c:pt idx="122">
                  <c:v>0.51839178801459695</c:v>
                </c:pt>
              </c:numCache>
            </c:numRef>
          </c:val>
          <c:smooth val="0"/>
        </c:ser>
        <c:ser>
          <c:idx val="4"/>
          <c:order val="4"/>
          <c:tx>
            <c:strRef>
              <c:f>'Ark1'!$F$1</c:f>
              <c:strCache>
                <c:ptCount val="1"/>
                <c:pt idx="0">
                  <c:v>Kolonne2</c:v>
                </c:pt>
              </c:strCache>
            </c:strRef>
          </c:tx>
          <c:spPr>
            <a:ln w="6350">
              <a:solidFill>
                <a:schemeClr val="tx1"/>
              </a:solidFill>
            </a:ln>
          </c:spPr>
          <c:marker>
            <c:symbol val="none"/>
          </c:marker>
          <c:cat>
            <c:numRef>
              <c:f>'Ark1'!$A$2:$A$124</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numCache>
            </c:numRef>
          </c:cat>
          <c:val>
            <c:numRef>
              <c:f>'Ark1'!$F$2:$F$124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mooth val="0"/>
        </c:ser>
        <c:dLbls>
          <c:showLegendKey val="0"/>
          <c:showVal val="0"/>
          <c:showCatName val="0"/>
          <c:showSerName val="0"/>
          <c:showPercent val="0"/>
          <c:showBubbleSize val="0"/>
        </c:dLbls>
        <c:marker val="1"/>
        <c:smooth val="0"/>
        <c:axId val="158501504"/>
        <c:axId val="158499968"/>
      </c:lineChart>
      <c:catAx>
        <c:axId val="158488448"/>
        <c:scaling>
          <c:orientation val="minMax"/>
        </c:scaling>
        <c:delete val="0"/>
        <c:axPos val="b"/>
        <c:numFmt formatCode="General" sourceLinked="1"/>
        <c:majorTickMark val="out"/>
        <c:minorTickMark val="none"/>
        <c:tickLblPos val="low"/>
        <c:txPr>
          <a:bodyPr/>
          <a:lstStyle/>
          <a:p>
            <a:pPr>
              <a:defRPr sz="1200"/>
            </a:pPr>
            <a:endParaRPr lang="nb-NO"/>
          </a:p>
        </c:txPr>
        <c:crossAx val="158489984"/>
        <c:crossesAt val="-1"/>
        <c:auto val="1"/>
        <c:lblAlgn val="ctr"/>
        <c:lblOffset val="100"/>
        <c:tickLblSkip val="10"/>
        <c:tickMarkSkip val="10"/>
        <c:noMultiLvlLbl val="0"/>
      </c:catAx>
      <c:valAx>
        <c:axId val="158489984"/>
        <c:scaling>
          <c:orientation val="minMax"/>
          <c:max val="8"/>
          <c:min val="-1"/>
        </c:scaling>
        <c:delete val="0"/>
        <c:axPos val="l"/>
        <c:numFmt formatCode="General" sourceLinked="1"/>
        <c:majorTickMark val="out"/>
        <c:minorTickMark val="none"/>
        <c:tickLblPos val="nextTo"/>
        <c:txPr>
          <a:bodyPr/>
          <a:lstStyle/>
          <a:p>
            <a:pPr>
              <a:defRPr sz="1200"/>
            </a:pPr>
            <a:endParaRPr lang="nb-NO"/>
          </a:p>
        </c:txPr>
        <c:crossAx val="158488448"/>
        <c:crosses val="autoZero"/>
        <c:crossBetween val="between"/>
        <c:majorUnit val="1"/>
      </c:valAx>
      <c:valAx>
        <c:axId val="158499968"/>
        <c:scaling>
          <c:orientation val="minMax"/>
          <c:max val="8"/>
          <c:min val="-1"/>
        </c:scaling>
        <c:delete val="0"/>
        <c:axPos val="r"/>
        <c:numFmt formatCode="General" sourceLinked="1"/>
        <c:majorTickMark val="out"/>
        <c:minorTickMark val="none"/>
        <c:tickLblPos val="nextTo"/>
        <c:txPr>
          <a:bodyPr/>
          <a:lstStyle/>
          <a:p>
            <a:pPr>
              <a:defRPr sz="1200"/>
            </a:pPr>
            <a:endParaRPr lang="nb-NO"/>
          </a:p>
        </c:txPr>
        <c:crossAx val="158501504"/>
        <c:crosses val="max"/>
        <c:crossBetween val="between"/>
        <c:majorUnit val="1"/>
      </c:valAx>
      <c:catAx>
        <c:axId val="158501504"/>
        <c:scaling>
          <c:orientation val="minMax"/>
        </c:scaling>
        <c:delete val="1"/>
        <c:axPos val="b"/>
        <c:numFmt formatCode="General" sourceLinked="1"/>
        <c:majorTickMark val="out"/>
        <c:minorTickMark val="none"/>
        <c:tickLblPos val="nextTo"/>
        <c:crossAx val="158499968"/>
        <c:crosses val="autoZero"/>
        <c:auto val="1"/>
        <c:lblAlgn val="ctr"/>
        <c:lblOffset val="100"/>
        <c:noMultiLvlLbl val="0"/>
      </c:catAx>
      <c:spPr>
        <a:ln w="6350">
          <a:solidFill>
            <a:schemeClr val="tx1"/>
          </a:solidFill>
        </a:ln>
      </c:spPr>
    </c:plotArea>
    <c:legend>
      <c:legendPos val="r"/>
      <c:legendEntry>
        <c:idx val="4"/>
        <c:delete val="1"/>
      </c:legendEntry>
      <c:layout>
        <c:manualLayout>
          <c:xMode val="edge"/>
          <c:yMode val="edge"/>
          <c:x val="5.0467861120844101E-2"/>
          <c:y val="4.6323845961559799E-2"/>
          <c:w val="0.20466921054355799"/>
          <c:h val="0.36169201685923802"/>
        </c:manualLayout>
      </c:layout>
      <c:overlay val="0"/>
      <c:txPr>
        <a:bodyPr/>
        <a:lstStyle/>
        <a:p>
          <a:pPr>
            <a:defRPr sz="1200"/>
          </a:pPr>
          <a:endParaRPr lang="nb-NO"/>
        </a:p>
      </c:txPr>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5204273454599"/>
          <c:y val="2.9154005874053299E-2"/>
          <c:w val="0.72853231943499597"/>
          <c:h val="0.88433972223257595"/>
        </c:manualLayout>
      </c:layout>
      <c:barChart>
        <c:barDir val="bar"/>
        <c:grouping val="clustered"/>
        <c:varyColors val="0"/>
        <c:ser>
          <c:idx val="0"/>
          <c:order val="0"/>
          <c:tx>
            <c:strRef>
              <c:f>'Ark1'!$B$1</c:f>
              <c:strCache>
                <c:ptCount val="1"/>
                <c:pt idx="0">
                  <c:v>2007</c:v>
                </c:pt>
              </c:strCache>
            </c:strRef>
          </c:tx>
          <c:spPr>
            <a:ln w="6350">
              <a:solidFill>
                <a:schemeClr val="tx1"/>
              </a:solidFill>
              <a:prstDash val="solid"/>
            </a:ln>
          </c:spPr>
          <c:invertIfNegative val="0"/>
          <c:cat>
            <c:strRef>
              <c:f>'Ark1'!$A$2:$A$12</c:f>
              <c:strCache>
                <c:ptCount val="11"/>
                <c:pt idx="0">
                  <c:v>Landbruk</c:v>
                </c:pt>
                <c:pt idx="1">
                  <c:v>Helse</c:v>
                </c:pt>
                <c:pt idx="2">
                  <c:v>Fergetrafikk</c:v>
                </c:pt>
                <c:pt idx="3">
                  <c:v>Bokbransjen</c:v>
                </c:pt>
                <c:pt idx="4">
                  <c:v>Merkedet for elektrisk kraft</c:v>
                </c:pt>
                <c:pt idx="5">
                  <c:v>Luftfart </c:v>
                </c:pt>
                <c:pt idx="6">
                  <c:v>Dagligvarer</c:v>
                </c:pt>
                <c:pt idx="7">
                  <c:v>Media</c:v>
                </c:pt>
                <c:pt idx="8">
                  <c:v>Bank</c:v>
                </c:pt>
                <c:pt idx="9">
                  <c:v>Forskning</c:v>
                </c:pt>
                <c:pt idx="10">
                  <c:v>Tele</c:v>
                </c:pt>
              </c:strCache>
            </c:strRef>
          </c:cat>
          <c:val>
            <c:numRef>
              <c:f>'Ark1'!$B$2:$B$12</c:f>
              <c:numCache>
                <c:formatCode>General</c:formatCode>
                <c:ptCount val="11"/>
                <c:pt idx="0">
                  <c:v>12</c:v>
                </c:pt>
                <c:pt idx="1">
                  <c:v>12</c:v>
                </c:pt>
                <c:pt idx="2">
                  <c:v>16</c:v>
                </c:pt>
                <c:pt idx="3">
                  <c:v>33</c:v>
                </c:pt>
                <c:pt idx="4">
                  <c:v>55</c:v>
                </c:pt>
                <c:pt idx="5">
                  <c:v>64</c:v>
                </c:pt>
                <c:pt idx="6">
                  <c:v>65</c:v>
                </c:pt>
                <c:pt idx="7">
                  <c:v>67</c:v>
                </c:pt>
                <c:pt idx="8">
                  <c:v>68</c:v>
                </c:pt>
                <c:pt idx="9">
                  <c:v>69</c:v>
                </c:pt>
                <c:pt idx="10">
                  <c:v>75</c:v>
                </c:pt>
              </c:numCache>
            </c:numRef>
          </c:val>
        </c:ser>
        <c:dLbls>
          <c:showLegendKey val="0"/>
          <c:showVal val="0"/>
          <c:showCatName val="0"/>
          <c:showSerName val="0"/>
          <c:showPercent val="0"/>
          <c:showBubbleSize val="0"/>
        </c:dLbls>
        <c:gapWidth val="50"/>
        <c:axId val="41511552"/>
        <c:axId val="41510016"/>
      </c:barChart>
      <c:valAx>
        <c:axId val="41510016"/>
        <c:scaling>
          <c:orientation val="minMax"/>
          <c:max val="100"/>
          <c:min val="0"/>
        </c:scaling>
        <c:delete val="0"/>
        <c:axPos val="t"/>
        <c:numFmt formatCode="#,##0" sourceLinked="0"/>
        <c:majorTickMark val="none"/>
        <c:minorTickMark val="none"/>
        <c:tickLblPos val="low"/>
        <c:crossAx val="41511552"/>
        <c:crosses val="max"/>
        <c:crossBetween val="between"/>
        <c:majorUnit val="20"/>
      </c:valAx>
      <c:catAx>
        <c:axId val="41511552"/>
        <c:scaling>
          <c:orientation val="minMax"/>
        </c:scaling>
        <c:delete val="0"/>
        <c:axPos val="l"/>
        <c:numFmt formatCode="General" sourceLinked="1"/>
        <c:majorTickMark val="out"/>
        <c:minorTickMark val="none"/>
        <c:tickLblPos val="low"/>
        <c:txPr>
          <a:bodyPr rot="0"/>
          <a:lstStyle/>
          <a:p>
            <a:pPr>
              <a:defRPr/>
            </a:pPr>
            <a:endParaRPr lang="nb-NO"/>
          </a:p>
        </c:txPr>
        <c:crossAx val="41510016"/>
        <c:crossesAt val="0"/>
        <c:auto val="1"/>
        <c:lblAlgn val="ctr"/>
        <c:lblOffset val="100"/>
        <c:noMultiLvlLbl val="0"/>
      </c:catAx>
      <c:spPr>
        <a:ln w="6350">
          <a:solidFill>
            <a:schemeClr val="tx1"/>
          </a:solidFill>
        </a:ln>
      </c:spPr>
    </c:plotArea>
    <c:plotVisOnly val="1"/>
    <c:dispBlanksAs val="gap"/>
    <c:showDLblsOverMax val="0"/>
  </c:chart>
  <c:txPr>
    <a:bodyPr/>
    <a:lstStyle/>
    <a:p>
      <a:pPr>
        <a:defRPr sz="1200">
          <a:latin typeface="Arial" pitchFamily="34" charset="0"/>
          <a:cs typeface="Arial" pitchFamily="34" charset="0"/>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697179480057798E-2"/>
          <c:y val="5.7904033563062403E-2"/>
          <c:w val="0.877977620542162"/>
          <c:h val="0.62486323310352099"/>
        </c:manualLayout>
      </c:layout>
      <c:barChart>
        <c:barDir val="col"/>
        <c:grouping val="clustered"/>
        <c:varyColors val="0"/>
        <c:ser>
          <c:idx val="0"/>
          <c:order val="0"/>
          <c:tx>
            <c:strRef>
              <c:f>'Ark1'!$B$1</c:f>
              <c:strCache>
                <c:ptCount val="1"/>
                <c:pt idx="0">
                  <c:v>Kolonne2</c:v>
                </c:pt>
              </c:strCache>
            </c:strRef>
          </c:tx>
          <c:spPr>
            <a:solidFill>
              <a:schemeClr val="accent6">
                <a:lumMod val="75000"/>
              </a:schemeClr>
            </a:solidFill>
            <a:ln w="6350">
              <a:solidFill>
                <a:schemeClr val="tx1"/>
              </a:solidFill>
            </a:ln>
          </c:spPr>
          <c:invertIfNegative val="0"/>
          <c:dPt>
            <c:idx val="2"/>
            <c:invertIfNegative val="0"/>
            <c:bubble3D val="0"/>
          </c:dPt>
          <c:dPt>
            <c:idx val="14"/>
            <c:invertIfNegative val="0"/>
            <c:bubble3D val="0"/>
            <c:spPr>
              <a:solidFill>
                <a:schemeClr val="tx1"/>
              </a:solidFill>
              <a:ln w="6350">
                <a:solidFill>
                  <a:schemeClr val="tx1"/>
                </a:solidFill>
              </a:ln>
            </c:spPr>
          </c:dPt>
          <c:dPt>
            <c:idx val="15"/>
            <c:invertIfNegative val="0"/>
            <c:bubble3D val="0"/>
          </c:dPt>
          <c:dPt>
            <c:idx val="27"/>
            <c:invertIfNegative val="0"/>
            <c:bubble3D val="0"/>
            <c:spPr>
              <a:solidFill>
                <a:schemeClr val="accent1"/>
              </a:solidFill>
              <a:ln w="6350">
                <a:solidFill>
                  <a:schemeClr val="tx1"/>
                </a:solidFill>
              </a:ln>
            </c:spPr>
          </c:dPt>
          <c:cat>
            <c:strRef>
              <c:f>'Ark1'!$A$2:$A$31</c:f>
              <c:strCache>
                <c:ptCount val="30"/>
                <c:pt idx="0">
                  <c:v>Sør-Korea</c:v>
                </c:pt>
                <c:pt idx="1">
                  <c:v>Japan</c:v>
                </c:pt>
                <c:pt idx="2">
                  <c:v>Irland</c:v>
                </c:pt>
                <c:pt idx="3">
                  <c:v>Slovakia</c:v>
                </c:pt>
                <c:pt idx="4">
                  <c:v>Israel</c:v>
                </c:pt>
                <c:pt idx="5">
                  <c:v>Hellas</c:v>
                </c:pt>
                <c:pt idx="6">
                  <c:v>USA</c:v>
                </c:pt>
                <c:pt idx="7">
                  <c:v>Ungarn</c:v>
                </c:pt>
                <c:pt idx="8">
                  <c:v>Estland</c:v>
                </c:pt>
                <c:pt idx="9">
                  <c:v>Polen</c:v>
                </c:pt>
                <c:pt idx="10">
                  <c:v>Canada </c:v>
                </c:pt>
                <c:pt idx="11">
                  <c:v>Slovenia</c:v>
                </c:pt>
                <c:pt idx="12">
                  <c:v>Sverige</c:v>
                </c:pt>
                <c:pt idx="13">
                  <c:v>Tyrkia</c:v>
                </c:pt>
                <c:pt idx="14">
                  <c:v>OECD</c:v>
                </c:pt>
                <c:pt idx="15">
                  <c:v>Østerrike</c:v>
                </c:pt>
                <c:pt idx="16">
                  <c:v>Belgia (Flandern)</c:v>
                </c:pt>
                <c:pt idx="17">
                  <c:v>Finland</c:v>
                </c:pt>
                <c:pt idx="18">
                  <c:v>New Zealand</c:v>
                </c:pt>
                <c:pt idx="19">
                  <c:v>Storbritannia</c:v>
                </c:pt>
                <c:pt idx="20">
                  <c:v>Italia</c:v>
                </c:pt>
                <c:pt idx="21">
                  <c:v>Chile</c:v>
                </c:pt>
                <c:pt idx="22">
                  <c:v>Mexico</c:v>
                </c:pt>
                <c:pt idx="23">
                  <c:v>Nederland</c:v>
                </c:pt>
                <c:pt idx="24">
                  <c:v>Danmark</c:v>
                </c:pt>
                <c:pt idx="25">
                  <c:v>Spania</c:v>
                </c:pt>
                <c:pt idx="26">
                  <c:v>Frankrike</c:v>
                </c:pt>
                <c:pt idx="27">
                  <c:v>Norge</c:v>
                </c:pt>
                <c:pt idx="28">
                  <c:v>Island</c:v>
                </c:pt>
                <c:pt idx="29">
                  <c:v>Luxembourg</c:v>
                </c:pt>
              </c:strCache>
            </c:strRef>
          </c:cat>
          <c:val>
            <c:numRef>
              <c:f>'Ark1'!$B$2:$B$31</c:f>
              <c:numCache>
                <c:formatCode>General</c:formatCode>
                <c:ptCount val="30"/>
                <c:pt idx="0">
                  <c:v>95</c:v>
                </c:pt>
                <c:pt idx="1">
                  <c:v>94</c:v>
                </c:pt>
                <c:pt idx="2">
                  <c:v>90</c:v>
                </c:pt>
                <c:pt idx="3">
                  <c:v>89</c:v>
                </c:pt>
                <c:pt idx="4">
                  <c:v>88</c:v>
                </c:pt>
                <c:pt idx="5">
                  <c:v>85</c:v>
                </c:pt>
                <c:pt idx="6">
                  <c:v>85</c:v>
                </c:pt>
                <c:pt idx="7">
                  <c:v>84</c:v>
                </c:pt>
                <c:pt idx="8">
                  <c:v>78</c:v>
                </c:pt>
                <c:pt idx="9">
                  <c:v>78</c:v>
                </c:pt>
                <c:pt idx="10">
                  <c:v>73</c:v>
                </c:pt>
                <c:pt idx="11">
                  <c:v>73</c:v>
                </c:pt>
                <c:pt idx="12">
                  <c:v>72</c:v>
                </c:pt>
                <c:pt idx="13">
                  <c:v>72</c:v>
                </c:pt>
                <c:pt idx="14">
                  <c:v>72</c:v>
                </c:pt>
                <c:pt idx="15">
                  <c:v>71</c:v>
                </c:pt>
                <c:pt idx="16">
                  <c:v>71</c:v>
                </c:pt>
                <c:pt idx="17">
                  <c:v>71</c:v>
                </c:pt>
                <c:pt idx="18">
                  <c:v>69</c:v>
                </c:pt>
                <c:pt idx="19">
                  <c:v>67</c:v>
                </c:pt>
                <c:pt idx="20">
                  <c:v>66</c:v>
                </c:pt>
                <c:pt idx="21">
                  <c:v>64</c:v>
                </c:pt>
                <c:pt idx="22">
                  <c:v>62</c:v>
                </c:pt>
                <c:pt idx="23">
                  <c:v>61</c:v>
                </c:pt>
                <c:pt idx="24">
                  <c:v>60</c:v>
                </c:pt>
                <c:pt idx="25">
                  <c:v>60</c:v>
                </c:pt>
                <c:pt idx="26">
                  <c:v>59</c:v>
                </c:pt>
                <c:pt idx="27">
                  <c:v>57</c:v>
                </c:pt>
                <c:pt idx="28">
                  <c:v>45</c:v>
                </c:pt>
                <c:pt idx="29">
                  <c:v>40</c:v>
                </c:pt>
              </c:numCache>
            </c:numRef>
          </c:val>
        </c:ser>
        <c:dLbls>
          <c:showLegendKey val="0"/>
          <c:showVal val="0"/>
          <c:showCatName val="0"/>
          <c:showSerName val="0"/>
          <c:showPercent val="0"/>
          <c:showBubbleSize val="0"/>
        </c:dLbls>
        <c:gapWidth val="50"/>
        <c:axId val="41970688"/>
        <c:axId val="41972480"/>
      </c:barChart>
      <c:lineChart>
        <c:grouping val="standard"/>
        <c:varyColors val="0"/>
        <c:ser>
          <c:idx val="1"/>
          <c:order val="1"/>
          <c:tx>
            <c:strRef>
              <c:f>'Ark1'!$C$1</c:f>
              <c:strCache>
                <c:ptCount val="1"/>
                <c:pt idx="0">
                  <c:v>Serie 2</c:v>
                </c:pt>
              </c:strCache>
            </c:strRef>
          </c:tx>
          <c:marker>
            <c:symbol val="none"/>
          </c:marker>
          <c:cat>
            <c:strRef>
              <c:f>'Ark1'!$A$2:$A$31</c:f>
              <c:strCache>
                <c:ptCount val="30"/>
                <c:pt idx="0">
                  <c:v>Sør-Korea</c:v>
                </c:pt>
                <c:pt idx="1">
                  <c:v>Japan</c:v>
                </c:pt>
                <c:pt idx="2">
                  <c:v>Irland</c:v>
                </c:pt>
                <c:pt idx="3">
                  <c:v>Slovakia</c:v>
                </c:pt>
                <c:pt idx="4">
                  <c:v>Israel</c:v>
                </c:pt>
                <c:pt idx="5">
                  <c:v>Hellas</c:v>
                </c:pt>
                <c:pt idx="6">
                  <c:v>USA</c:v>
                </c:pt>
                <c:pt idx="7">
                  <c:v>Ungarn</c:v>
                </c:pt>
                <c:pt idx="8">
                  <c:v>Estland</c:v>
                </c:pt>
                <c:pt idx="9">
                  <c:v>Polen</c:v>
                </c:pt>
                <c:pt idx="10">
                  <c:v>Canada </c:v>
                </c:pt>
                <c:pt idx="11">
                  <c:v>Slovenia</c:v>
                </c:pt>
                <c:pt idx="12">
                  <c:v>Sverige</c:v>
                </c:pt>
                <c:pt idx="13">
                  <c:v>Tyrkia</c:v>
                </c:pt>
                <c:pt idx="14">
                  <c:v>OECD</c:v>
                </c:pt>
                <c:pt idx="15">
                  <c:v>Østerrike</c:v>
                </c:pt>
                <c:pt idx="16">
                  <c:v>Belgia (Flandern)</c:v>
                </c:pt>
                <c:pt idx="17">
                  <c:v>Finland</c:v>
                </c:pt>
                <c:pt idx="18">
                  <c:v>New Zealand</c:v>
                </c:pt>
                <c:pt idx="19">
                  <c:v>Storbritannia</c:v>
                </c:pt>
                <c:pt idx="20">
                  <c:v>Italia</c:v>
                </c:pt>
                <c:pt idx="21">
                  <c:v>Chile</c:v>
                </c:pt>
                <c:pt idx="22">
                  <c:v>Mexico</c:v>
                </c:pt>
                <c:pt idx="23">
                  <c:v>Nederland</c:v>
                </c:pt>
                <c:pt idx="24">
                  <c:v>Danmark</c:v>
                </c:pt>
                <c:pt idx="25">
                  <c:v>Spania</c:v>
                </c:pt>
                <c:pt idx="26">
                  <c:v>Frankrike</c:v>
                </c:pt>
                <c:pt idx="27">
                  <c:v>Norge</c:v>
                </c:pt>
                <c:pt idx="28">
                  <c:v>Island</c:v>
                </c:pt>
                <c:pt idx="29">
                  <c:v>Luxembourg</c:v>
                </c:pt>
              </c:strCache>
            </c:strRef>
          </c:cat>
          <c:val>
            <c:numRef>
              <c:f>'Ark1'!$C$2:$C$31</c:f>
              <c:numCache>
                <c:formatCode>General</c:formatCode>
                <c:ptCount val="30"/>
                <c:pt idx="0">
                  <c:v>0</c:v>
                </c:pt>
              </c:numCache>
            </c:numRef>
          </c:val>
          <c:smooth val="0"/>
        </c:ser>
        <c:dLbls>
          <c:showLegendKey val="0"/>
          <c:showVal val="0"/>
          <c:showCatName val="0"/>
          <c:showSerName val="0"/>
          <c:showPercent val="0"/>
          <c:showBubbleSize val="0"/>
        </c:dLbls>
        <c:marker val="1"/>
        <c:smooth val="0"/>
        <c:axId val="41979904"/>
        <c:axId val="41974016"/>
      </c:lineChart>
      <c:catAx>
        <c:axId val="41970688"/>
        <c:scaling>
          <c:orientation val="minMax"/>
        </c:scaling>
        <c:delete val="0"/>
        <c:axPos val="b"/>
        <c:majorTickMark val="out"/>
        <c:minorTickMark val="none"/>
        <c:tickLblPos val="nextTo"/>
        <c:txPr>
          <a:bodyPr rot="-3300000"/>
          <a:lstStyle/>
          <a:p>
            <a:pPr>
              <a:defRPr/>
            </a:pPr>
            <a:endParaRPr lang="nb-NO"/>
          </a:p>
        </c:txPr>
        <c:crossAx val="41972480"/>
        <c:crosses val="autoZero"/>
        <c:auto val="1"/>
        <c:lblAlgn val="ctr"/>
        <c:lblOffset val="100"/>
        <c:noMultiLvlLbl val="0"/>
      </c:catAx>
      <c:valAx>
        <c:axId val="41972480"/>
        <c:scaling>
          <c:orientation val="minMax"/>
        </c:scaling>
        <c:delete val="0"/>
        <c:axPos val="l"/>
        <c:numFmt formatCode="General" sourceLinked="1"/>
        <c:majorTickMark val="out"/>
        <c:minorTickMark val="none"/>
        <c:tickLblPos val="nextTo"/>
        <c:crossAx val="41970688"/>
        <c:crosses val="autoZero"/>
        <c:crossBetween val="between"/>
      </c:valAx>
      <c:valAx>
        <c:axId val="41974016"/>
        <c:scaling>
          <c:orientation val="minMax"/>
          <c:max val="100"/>
          <c:min val="0"/>
        </c:scaling>
        <c:delete val="0"/>
        <c:axPos val="r"/>
        <c:numFmt formatCode="General" sourceLinked="1"/>
        <c:majorTickMark val="out"/>
        <c:minorTickMark val="none"/>
        <c:tickLblPos val="nextTo"/>
        <c:crossAx val="41979904"/>
        <c:crosses val="max"/>
        <c:crossBetween val="between"/>
        <c:majorUnit val="10"/>
      </c:valAx>
      <c:catAx>
        <c:axId val="41979904"/>
        <c:scaling>
          <c:orientation val="minMax"/>
        </c:scaling>
        <c:delete val="1"/>
        <c:axPos val="b"/>
        <c:majorTickMark val="out"/>
        <c:minorTickMark val="none"/>
        <c:tickLblPos val="nextTo"/>
        <c:crossAx val="41974016"/>
        <c:crosses val="autoZero"/>
        <c:auto val="1"/>
        <c:lblAlgn val="ctr"/>
        <c:lblOffset val="100"/>
        <c:noMultiLvlLbl val="0"/>
      </c:catAx>
      <c:spPr>
        <a:ln w="6350">
          <a:solidFill>
            <a:schemeClr val="tx1"/>
          </a:solid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 tatt en grad i løpet av 10 år</c:v>
                </c:pt>
              </c:strCache>
            </c:strRef>
          </c:tx>
          <c:spPr>
            <a:ln w="25400"/>
          </c:spPr>
          <c:marker>
            <c:symbol val="none"/>
          </c:marker>
          <c:cat>
            <c:numRef>
              <c:f>'Ark1'!$A$2:$A$22</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numCache>
            </c:numRef>
          </c:cat>
          <c:val>
            <c:numRef>
              <c:f>'Ark1'!$B$2:$B$22</c:f>
              <c:numCache>
                <c:formatCode>0</c:formatCode>
                <c:ptCount val="21"/>
                <c:pt idx="0">
                  <c:v>64.278579860165252</c:v>
                </c:pt>
                <c:pt idx="1">
                  <c:v>64.008491393234536</c:v>
                </c:pt>
                <c:pt idx="2">
                  <c:v>63.305582555043721</c:v>
                </c:pt>
                <c:pt idx="3">
                  <c:v>65.493523894595796</c:v>
                </c:pt>
                <c:pt idx="4">
                  <c:v>60.513047625536529</c:v>
                </c:pt>
                <c:pt idx="5">
                  <c:v>65.388147206328966</c:v>
                </c:pt>
                <c:pt idx="6">
                  <c:v>66.299436776629292</c:v>
                </c:pt>
                <c:pt idx="7">
                  <c:v>65.123638899318749</c:v>
                </c:pt>
                <c:pt idx="8">
                  <c:v>65.036031456508056</c:v>
                </c:pt>
                <c:pt idx="9">
                  <c:v>68.573702360951415</c:v>
                </c:pt>
                <c:pt idx="10">
                  <c:v>67.5331308298164</c:v>
                </c:pt>
                <c:pt idx="11">
                  <c:v>67.304991356957629</c:v>
                </c:pt>
                <c:pt idx="12">
                  <c:v>66.474065751812361</c:v>
                </c:pt>
                <c:pt idx="13">
                  <c:v>65.289975675329643</c:v>
                </c:pt>
                <c:pt idx="14">
                  <c:v>64.284448943439173</c:v>
                </c:pt>
                <c:pt idx="15">
                  <c:v>60.641864920964387</c:v>
                </c:pt>
                <c:pt idx="16">
                  <c:v>65.270098382784255</c:v>
                </c:pt>
                <c:pt idx="17">
                  <c:v>63.054162736434499</c:v>
                </c:pt>
                <c:pt idx="18">
                  <c:v>59.009446895485929</c:v>
                </c:pt>
                <c:pt idx="19">
                  <c:v>57.924619473302712</c:v>
                </c:pt>
                <c:pt idx="20">
                  <c:v>58.499929108180922</c:v>
                </c:pt>
              </c:numCache>
            </c:numRef>
          </c:val>
          <c:smooth val="0"/>
        </c:ser>
        <c:dLbls>
          <c:showLegendKey val="0"/>
          <c:showVal val="0"/>
          <c:showCatName val="0"/>
          <c:showSerName val="0"/>
          <c:showPercent val="0"/>
          <c:showBubbleSize val="0"/>
        </c:dLbls>
        <c:marker val="1"/>
        <c:smooth val="0"/>
        <c:axId val="41398272"/>
        <c:axId val="41399808"/>
      </c:lineChart>
      <c:lineChart>
        <c:grouping val="standard"/>
        <c:varyColors val="0"/>
        <c:ser>
          <c:idx val="1"/>
          <c:order val="1"/>
          <c:tx>
            <c:strRef>
              <c:f>'Ark1'!$C$1</c:f>
              <c:strCache>
                <c:ptCount val="1"/>
                <c:pt idx="0">
                  <c:v>Kolonne2</c:v>
                </c:pt>
              </c:strCache>
            </c:strRef>
          </c:tx>
          <c:spPr>
            <a:ln>
              <a:noFill/>
            </a:ln>
          </c:spPr>
          <c:marker>
            <c:symbol val="none"/>
          </c:marker>
          <c:cat>
            <c:numRef>
              <c:f>'Ark1'!$A$2:$A$22</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numCache>
            </c:numRef>
          </c:cat>
          <c:val>
            <c:numRef>
              <c:f>'Ark1'!$C$2:$C$22</c:f>
              <c:numCache>
                <c:formatCode>General</c:formatCode>
                <c:ptCount val="21"/>
                <c:pt idx="0">
                  <c:v>0</c:v>
                </c:pt>
                <c:pt idx="1">
                  <c:v>0</c:v>
                </c:pt>
              </c:numCache>
            </c:numRef>
          </c:val>
          <c:smooth val="0"/>
        </c:ser>
        <c:dLbls>
          <c:showLegendKey val="0"/>
          <c:showVal val="0"/>
          <c:showCatName val="0"/>
          <c:showSerName val="0"/>
          <c:showPercent val="0"/>
          <c:showBubbleSize val="0"/>
        </c:dLbls>
        <c:marker val="1"/>
        <c:smooth val="0"/>
        <c:axId val="41411328"/>
        <c:axId val="41401344"/>
      </c:lineChart>
      <c:catAx>
        <c:axId val="41398272"/>
        <c:scaling>
          <c:orientation val="minMax"/>
        </c:scaling>
        <c:delete val="0"/>
        <c:axPos val="b"/>
        <c:numFmt formatCode="General" sourceLinked="1"/>
        <c:majorTickMark val="out"/>
        <c:minorTickMark val="none"/>
        <c:tickLblPos val="nextTo"/>
        <c:crossAx val="41399808"/>
        <c:crosses val="autoZero"/>
        <c:auto val="1"/>
        <c:lblAlgn val="ctr"/>
        <c:lblOffset val="100"/>
        <c:tickLblSkip val="2"/>
        <c:noMultiLvlLbl val="0"/>
      </c:catAx>
      <c:valAx>
        <c:axId val="41399808"/>
        <c:scaling>
          <c:orientation val="minMax"/>
          <c:max val="100"/>
          <c:min val="0"/>
        </c:scaling>
        <c:delete val="0"/>
        <c:axPos val="l"/>
        <c:numFmt formatCode="0" sourceLinked="1"/>
        <c:majorTickMark val="out"/>
        <c:minorTickMark val="none"/>
        <c:tickLblPos val="nextTo"/>
        <c:crossAx val="41398272"/>
        <c:crosses val="autoZero"/>
        <c:crossBetween val="between"/>
      </c:valAx>
      <c:valAx>
        <c:axId val="41401344"/>
        <c:scaling>
          <c:orientation val="minMax"/>
          <c:max val="100"/>
          <c:min val="0"/>
        </c:scaling>
        <c:delete val="0"/>
        <c:axPos val="r"/>
        <c:numFmt formatCode="General" sourceLinked="1"/>
        <c:majorTickMark val="out"/>
        <c:minorTickMark val="none"/>
        <c:tickLblPos val="nextTo"/>
        <c:crossAx val="41411328"/>
        <c:crosses val="max"/>
        <c:crossBetween val="between"/>
      </c:valAx>
      <c:catAx>
        <c:axId val="41411328"/>
        <c:scaling>
          <c:orientation val="minMax"/>
        </c:scaling>
        <c:delete val="1"/>
        <c:axPos val="b"/>
        <c:numFmt formatCode="General" sourceLinked="1"/>
        <c:majorTickMark val="out"/>
        <c:minorTickMark val="none"/>
        <c:tickLblPos val="nextTo"/>
        <c:crossAx val="41401344"/>
        <c:crosses val="autoZero"/>
        <c:auto val="1"/>
        <c:lblAlgn val="ctr"/>
        <c:lblOffset val="100"/>
        <c:noMultiLvlLbl val="0"/>
      </c:catAx>
      <c:spPr>
        <a:ln w="6350">
          <a:solidFill>
            <a:schemeClr val="tx1"/>
          </a:solid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95217684227901"/>
          <c:y val="3.5145736495228098E-2"/>
          <c:w val="0.75946282224753703"/>
          <c:h val="0.86260900458496004"/>
        </c:manualLayout>
      </c:layout>
      <c:lineChart>
        <c:grouping val="standard"/>
        <c:varyColors val="0"/>
        <c:ser>
          <c:idx val="0"/>
          <c:order val="0"/>
          <c:tx>
            <c:strRef>
              <c:f>'Ark1'!$B$1</c:f>
              <c:strCache>
                <c:ptCount val="1"/>
                <c:pt idx="0">
                  <c:v>Administrative årsverk</c:v>
                </c:pt>
              </c:strCache>
            </c:strRef>
          </c:tx>
          <c:spPr>
            <a:ln w="25400">
              <a:solidFill>
                <a:schemeClr val="accent2"/>
              </a:solidFill>
            </a:ln>
          </c:spPr>
          <c:marker>
            <c:symbol val="none"/>
          </c:marker>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'Ark1'!$B$2:$B$19</c:f>
              <c:numCache>
                <c:formatCode>General</c:formatCode>
                <c:ptCount val="18"/>
                <c:pt idx="0">
                  <c:v>100</c:v>
                </c:pt>
                <c:pt idx="1">
                  <c:v>104.2103013464415</c:v>
                </c:pt>
                <c:pt idx="2">
                  <c:v>102.2013250694593</c:v>
                </c:pt>
                <c:pt idx="3">
                  <c:v>104.3812780508656</c:v>
                </c:pt>
                <c:pt idx="4">
                  <c:v>108.5274631331481</c:v>
                </c:pt>
                <c:pt idx="5">
                  <c:v>109.5319512716392</c:v>
                </c:pt>
                <c:pt idx="6">
                  <c:v>113.87048514639881</c:v>
                </c:pt>
                <c:pt idx="7">
                  <c:v>121.5644368454798</c:v>
                </c:pt>
                <c:pt idx="8">
                  <c:v>127.9974353494336</c:v>
                </c:pt>
                <c:pt idx="9">
                  <c:v>132.8916435135713</c:v>
                </c:pt>
                <c:pt idx="10">
                  <c:v>137.35840991664901</c:v>
                </c:pt>
                <c:pt idx="11">
                  <c:v>142.3167343449455</c:v>
                </c:pt>
                <c:pt idx="12">
                  <c:v>147.7452447104082</c:v>
                </c:pt>
                <c:pt idx="13">
                  <c:v>154.11412695020309</c:v>
                </c:pt>
                <c:pt idx="14">
                  <c:v>156.82838213293439</c:v>
                </c:pt>
                <c:pt idx="15">
                  <c:v>163.3041248129943</c:v>
                </c:pt>
                <c:pt idx="16">
                  <c:v>168.02735627270781</c:v>
                </c:pt>
                <c:pt idx="17">
                  <c:v>173.43449455011751</c:v>
                </c:pt>
              </c:numCache>
            </c:numRef>
          </c:val>
          <c:smooth val="0"/>
        </c:ser>
        <c:ser>
          <c:idx val="1"/>
          <c:order val="1"/>
          <c:tx>
            <c:strRef>
              <c:f>'Ark1'!$C$1</c:f>
              <c:strCache>
                <c:ptCount val="1"/>
                <c:pt idx="0">
                  <c:v>Forsknings- og undervisningsårsverk</c:v>
                </c:pt>
              </c:strCache>
            </c:strRef>
          </c:tx>
          <c:spPr>
            <a:ln w="25400">
              <a:solidFill>
                <a:schemeClr val="accent3"/>
              </a:solidFill>
            </a:ln>
          </c:spPr>
          <c:marker>
            <c:symbol val="none"/>
          </c:marker>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'Ark1'!$C$2:$C$19</c:f>
              <c:numCache>
                <c:formatCode>General</c:formatCode>
                <c:ptCount val="18"/>
                <c:pt idx="0">
                  <c:v>100</c:v>
                </c:pt>
                <c:pt idx="1">
                  <c:v>102.00840336134451</c:v>
                </c:pt>
                <c:pt idx="2">
                  <c:v>103.4033613445378</c:v>
                </c:pt>
                <c:pt idx="3">
                  <c:v>106.5042016806723</c:v>
                </c:pt>
                <c:pt idx="4">
                  <c:v>108.8739495798319</c:v>
                </c:pt>
                <c:pt idx="5">
                  <c:v>111.2352941176471</c:v>
                </c:pt>
                <c:pt idx="6">
                  <c:v>115.56302521008401</c:v>
                </c:pt>
                <c:pt idx="7">
                  <c:v>121.26890756302519</c:v>
                </c:pt>
                <c:pt idx="8">
                  <c:v>127.5798319327731</c:v>
                </c:pt>
                <c:pt idx="9">
                  <c:v>130.35294117647061</c:v>
                </c:pt>
                <c:pt idx="10">
                  <c:v>134.0840336134454</c:v>
                </c:pt>
                <c:pt idx="11">
                  <c:v>136.54621848739501</c:v>
                </c:pt>
                <c:pt idx="12">
                  <c:v>143.40336134453781</c:v>
                </c:pt>
                <c:pt idx="13">
                  <c:v>145.68907563025181</c:v>
                </c:pt>
                <c:pt idx="14">
                  <c:v>149.63025210084021</c:v>
                </c:pt>
                <c:pt idx="15">
                  <c:v>151.38655462184809</c:v>
                </c:pt>
                <c:pt idx="16">
                  <c:v>151.8319327731092</c:v>
                </c:pt>
                <c:pt idx="17">
                  <c:v>154.1932773109244</c:v>
                </c:pt>
              </c:numCache>
            </c:numRef>
          </c:val>
          <c:smooth val="0"/>
        </c:ser>
        <c:dLbls>
          <c:showLegendKey val="0"/>
          <c:showVal val="0"/>
          <c:showCatName val="0"/>
          <c:showSerName val="0"/>
          <c:showPercent val="0"/>
          <c:showBubbleSize val="0"/>
        </c:dLbls>
        <c:marker val="1"/>
        <c:smooth val="0"/>
        <c:axId val="42049536"/>
        <c:axId val="42051072"/>
      </c:lineChart>
      <c:lineChart>
        <c:grouping val="standard"/>
        <c:varyColors val="0"/>
        <c:ser>
          <c:idx val="2"/>
          <c:order val="2"/>
          <c:tx>
            <c:strRef>
              <c:f>'Ark1'!$D$1</c:f>
              <c:strCache>
                <c:ptCount val="1"/>
                <c:pt idx="0">
                  <c:v>Studenter (heltidsekvivalenter)</c:v>
                </c:pt>
              </c:strCache>
            </c:strRef>
          </c:tx>
          <c:spPr>
            <a:ln w="25400">
              <a:solidFill>
                <a:schemeClr val="accent1"/>
              </a:solidFill>
            </a:ln>
          </c:spPr>
          <c:marker>
            <c:symbol val="none"/>
          </c:marker>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'Ark1'!$D$2:$D$19</c:f>
              <c:numCache>
                <c:formatCode>General</c:formatCode>
                <c:ptCount val="18"/>
                <c:pt idx="0">
                  <c:v>100</c:v>
                </c:pt>
                <c:pt idx="1">
                  <c:v>104.34058574376429</c:v>
                </c:pt>
                <c:pt idx="2">
                  <c:v>105.01755783224129</c:v>
                </c:pt>
                <c:pt idx="3">
                  <c:v>104.3065561307606</c:v>
                </c:pt>
                <c:pt idx="4">
                  <c:v>107.6885204358687</c:v>
                </c:pt>
                <c:pt idx="5">
                  <c:v>107.66752344061111</c:v>
                </c:pt>
                <c:pt idx="6">
                  <c:v>112.33464866234659</c:v>
                </c:pt>
                <c:pt idx="7">
                  <c:v>113.6914889765775</c:v>
                </c:pt>
                <c:pt idx="8">
                  <c:v>115.3661803569489</c:v>
                </c:pt>
                <c:pt idx="9">
                  <c:v>115.807117257358</c:v>
                </c:pt>
                <c:pt idx="10">
                  <c:v>115.1337653404771</c:v>
                </c:pt>
                <c:pt idx="11">
                  <c:v>112.55765123266841</c:v>
                </c:pt>
                <c:pt idx="12">
                  <c:v>113.9934112876951</c:v>
                </c:pt>
                <c:pt idx="13">
                  <c:v>119.2940665387539</c:v>
                </c:pt>
                <c:pt idx="14">
                  <c:v>122.62679651015451</c:v>
                </c:pt>
                <c:pt idx="15">
                  <c:v>124.52521449516711</c:v>
                </c:pt>
                <c:pt idx="16">
                  <c:v>128.28295261195379</c:v>
                </c:pt>
                <c:pt idx="17">
                  <c:v>132.07327227310509</c:v>
                </c:pt>
              </c:numCache>
            </c:numRef>
          </c:val>
          <c:smooth val="0"/>
        </c:ser>
        <c:dLbls>
          <c:showLegendKey val="0"/>
          <c:showVal val="0"/>
          <c:showCatName val="0"/>
          <c:showSerName val="0"/>
          <c:showPercent val="0"/>
          <c:showBubbleSize val="0"/>
        </c:dLbls>
        <c:marker val="1"/>
        <c:smooth val="0"/>
        <c:axId val="42058496"/>
        <c:axId val="42052608"/>
      </c:lineChart>
      <c:catAx>
        <c:axId val="42049536"/>
        <c:scaling>
          <c:orientation val="minMax"/>
        </c:scaling>
        <c:delete val="0"/>
        <c:axPos val="b"/>
        <c:numFmt formatCode="General" sourceLinked="1"/>
        <c:majorTickMark val="out"/>
        <c:minorTickMark val="none"/>
        <c:tickLblPos val="nextTo"/>
        <c:crossAx val="42051072"/>
        <c:crosses val="autoZero"/>
        <c:auto val="1"/>
        <c:lblAlgn val="ctr"/>
        <c:lblOffset val="100"/>
        <c:tickLblSkip val="2"/>
        <c:noMultiLvlLbl val="0"/>
      </c:catAx>
      <c:valAx>
        <c:axId val="42051072"/>
        <c:scaling>
          <c:orientation val="minMax"/>
          <c:max val="200"/>
          <c:min val="80"/>
        </c:scaling>
        <c:delete val="0"/>
        <c:axPos val="l"/>
        <c:numFmt formatCode="General" sourceLinked="1"/>
        <c:majorTickMark val="out"/>
        <c:minorTickMark val="none"/>
        <c:tickLblPos val="nextTo"/>
        <c:crossAx val="42049536"/>
        <c:crosses val="autoZero"/>
        <c:crossBetween val="between"/>
        <c:majorUnit val="20"/>
      </c:valAx>
      <c:valAx>
        <c:axId val="42052608"/>
        <c:scaling>
          <c:orientation val="minMax"/>
          <c:max val="200"/>
          <c:min val="80"/>
        </c:scaling>
        <c:delete val="0"/>
        <c:axPos val="r"/>
        <c:numFmt formatCode="General" sourceLinked="1"/>
        <c:majorTickMark val="out"/>
        <c:minorTickMark val="none"/>
        <c:tickLblPos val="nextTo"/>
        <c:crossAx val="42058496"/>
        <c:crosses val="max"/>
        <c:crossBetween val="between"/>
        <c:majorUnit val="20"/>
      </c:valAx>
      <c:catAx>
        <c:axId val="42058496"/>
        <c:scaling>
          <c:orientation val="minMax"/>
        </c:scaling>
        <c:delete val="1"/>
        <c:axPos val="b"/>
        <c:numFmt formatCode="General" sourceLinked="1"/>
        <c:majorTickMark val="out"/>
        <c:minorTickMark val="none"/>
        <c:tickLblPos val="nextTo"/>
        <c:crossAx val="42052608"/>
        <c:crosses val="autoZero"/>
        <c:auto val="1"/>
        <c:lblAlgn val="ctr"/>
        <c:lblOffset val="100"/>
        <c:noMultiLvlLbl val="0"/>
      </c:catAx>
      <c:spPr>
        <a:noFill/>
        <a:ln w="6350">
          <a:solidFill>
            <a:schemeClr val="tx1"/>
          </a:solidFill>
        </a:ln>
      </c:spPr>
    </c:plotArea>
    <c:legend>
      <c:legendPos val="r"/>
      <c:layout>
        <c:manualLayout>
          <c:xMode val="edge"/>
          <c:yMode val="edge"/>
          <c:x val="0.147340290771105"/>
          <c:y val="5.9601657283141998E-2"/>
          <c:w val="0.541938111207655"/>
          <c:h val="0.183889614252955"/>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249489294680897E-2"/>
          <c:y val="3.5973346660886703E-2"/>
          <c:w val="0.86149150196046098"/>
          <c:h val="0.878190095276982"/>
        </c:manualLayout>
      </c:layout>
      <c:lineChart>
        <c:grouping val="standard"/>
        <c:varyColors val="0"/>
        <c:ser>
          <c:idx val="0"/>
          <c:order val="0"/>
          <c:tx>
            <c:strRef>
              <c:f>'Ark1'!$B$1</c:f>
              <c:strCache>
                <c:ptCount val="1"/>
                <c:pt idx="0">
                  <c:v>Danmark</c:v>
                </c:pt>
              </c:strCache>
            </c:strRef>
          </c:tx>
          <c:spPr>
            <a:ln w="25400">
              <a:solidFill>
                <a:schemeClr val="accent2"/>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'Ark1'!$B$2:$B$12</c:f>
              <c:numCache>
                <c:formatCode>General</c:formatCode>
                <c:ptCount val="11"/>
                <c:pt idx="0">
                  <c:v>139.84504801195251</c:v>
                </c:pt>
                <c:pt idx="1">
                  <c:v>130.02442407120711</c:v>
                </c:pt>
                <c:pt idx="2">
                  <c:v>141.54303666271471</c:v>
                </c:pt>
                <c:pt idx="3">
                  <c:v>141.3472411465076</c:v>
                </c:pt>
                <c:pt idx="4">
                  <c:v>139.78475963042189</c:v>
                </c:pt>
                <c:pt idx="5">
                  <c:v>141.5780177667952</c:v>
                </c:pt>
                <c:pt idx="6">
                  <c:v>146.6487878264376</c:v>
                </c:pt>
                <c:pt idx="7">
                  <c:v>155.16833815865351</c:v>
                </c:pt>
                <c:pt idx="8">
                  <c:v>153.74255302558839</c:v>
                </c:pt>
                <c:pt idx="9">
                  <c:v>156.79739124972889</c:v>
                </c:pt>
                <c:pt idx="10">
                  <c:v>160.8690774444141</c:v>
                </c:pt>
              </c:numCache>
            </c:numRef>
          </c:val>
          <c:smooth val="0"/>
        </c:ser>
        <c:ser>
          <c:idx val="1"/>
          <c:order val="1"/>
          <c:tx>
            <c:strRef>
              <c:f>'Ark1'!$C$1</c:f>
              <c:strCache>
                <c:ptCount val="1"/>
                <c:pt idx="0">
                  <c:v>Nederland</c:v>
                </c:pt>
              </c:strCache>
            </c:strRef>
          </c:tx>
          <c:spPr>
            <a:ln w="25400">
              <a:solidFill>
                <a:schemeClr val="accent1"/>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'Ark1'!$C$2:$C$12</c:f>
              <c:numCache>
                <c:formatCode>General</c:formatCode>
                <c:ptCount val="11"/>
                <c:pt idx="0">
                  <c:v>140.28069764506441</c:v>
                </c:pt>
                <c:pt idx="1">
                  <c:v>134.38718222599601</c:v>
                </c:pt>
                <c:pt idx="2">
                  <c:v>146.94930404539431</c:v>
                </c:pt>
                <c:pt idx="3">
                  <c:v>140.62587307822139</c:v>
                </c:pt>
                <c:pt idx="4">
                  <c:v>141.90890856964549</c:v>
                </c:pt>
                <c:pt idx="5">
                  <c:v>143.69068563890349</c:v>
                </c:pt>
                <c:pt idx="6">
                  <c:v>148.6061292697521</c:v>
                </c:pt>
                <c:pt idx="7">
                  <c:v>148.0276968949492</c:v>
                </c:pt>
                <c:pt idx="8">
                  <c:v>153.78758298599439</c:v>
                </c:pt>
                <c:pt idx="9">
                  <c:v>158.18402190466901</c:v>
                </c:pt>
                <c:pt idx="10">
                  <c:v>160.1264394883203</c:v>
                </c:pt>
              </c:numCache>
            </c:numRef>
          </c:val>
          <c:smooth val="0"/>
        </c:ser>
        <c:ser>
          <c:idx val="2"/>
          <c:order val="2"/>
          <c:tx>
            <c:strRef>
              <c:f>'Ark1'!$D$1</c:f>
              <c:strCache>
                <c:ptCount val="1"/>
                <c:pt idx="0">
                  <c:v>Sverige</c:v>
                </c:pt>
              </c:strCache>
            </c:strRef>
          </c:tx>
          <c:spPr>
            <a:ln w="25400">
              <a:solidFill>
                <a:schemeClr val="accent3"/>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'Ark1'!$D$2:$D$12</c:f>
              <c:numCache>
                <c:formatCode>General</c:formatCode>
                <c:ptCount val="11"/>
                <c:pt idx="0">
                  <c:v>136.23005590436591</c:v>
                </c:pt>
                <c:pt idx="1">
                  <c:v>126.4341593387431</c:v>
                </c:pt>
                <c:pt idx="2">
                  <c:v>132.92728144458599</c:v>
                </c:pt>
                <c:pt idx="3">
                  <c:v>126.7597753358686</c:v>
                </c:pt>
                <c:pt idx="4">
                  <c:v>124.67028605546631</c:v>
                </c:pt>
                <c:pt idx="5">
                  <c:v>128.02073660378869</c:v>
                </c:pt>
                <c:pt idx="6">
                  <c:v>131.26014944482981</c:v>
                </c:pt>
                <c:pt idx="7">
                  <c:v>136.39958734194161</c:v>
                </c:pt>
                <c:pt idx="8">
                  <c:v>137.84245942916419</c:v>
                </c:pt>
                <c:pt idx="9">
                  <c:v>143.05538703870451</c:v>
                </c:pt>
                <c:pt idx="10">
                  <c:v>141.91452513265659</c:v>
                </c:pt>
              </c:numCache>
            </c:numRef>
          </c:val>
          <c:smooth val="0"/>
        </c:ser>
        <c:ser>
          <c:idx val="3"/>
          <c:order val="3"/>
          <c:tx>
            <c:strRef>
              <c:f>'Ark1'!$E$1</c:f>
              <c:strCache>
                <c:ptCount val="1"/>
                <c:pt idx="0">
                  <c:v>Finland</c:v>
                </c:pt>
              </c:strCache>
            </c:strRef>
          </c:tx>
          <c:spPr>
            <a:ln w="25400">
              <a:solidFill>
                <a:schemeClr val="accent2">
                  <a:lumMod val="60000"/>
                  <a:lumOff val="40000"/>
                </a:schemeClr>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'Ark1'!$E$2:$E$12</c:f>
              <c:numCache>
                <c:formatCode>General</c:formatCode>
                <c:ptCount val="11"/>
                <c:pt idx="0">
                  <c:v>122.83518545130249</c:v>
                </c:pt>
                <c:pt idx="1">
                  <c:v>124.7936587511978</c:v>
                </c:pt>
                <c:pt idx="2">
                  <c:v>126.175804673344</c:v>
                </c:pt>
                <c:pt idx="3">
                  <c:v>118.39093427819709</c:v>
                </c:pt>
                <c:pt idx="4">
                  <c:v>117.1617140907191</c:v>
                </c:pt>
                <c:pt idx="5">
                  <c:v>122.53733386024309</c:v>
                </c:pt>
                <c:pt idx="6">
                  <c:v>126.21489201425619</c:v>
                </c:pt>
                <c:pt idx="7">
                  <c:v>129.95200650308701</c:v>
                </c:pt>
                <c:pt idx="8">
                  <c:v>126.300591823213</c:v>
                </c:pt>
                <c:pt idx="9">
                  <c:v>137.00337849823421</c:v>
                </c:pt>
                <c:pt idx="10">
                  <c:v>139.378461326326</c:v>
                </c:pt>
              </c:numCache>
            </c:numRef>
          </c:val>
          <c:smooth val="0"/>
        </c:ser>
        <c:ser>
          <c:idx val="5"/>
          <c:order val="5"/>
          <c:tx>
            <c:strRef>
              <c:f>'Ark1'!$G$1</c:f>
              <c:strCache>
                <c:ptCount val="1"/>
                <c:pt idx="0">
                  <c:v>Norge</c:v>
                </c:pt>
              </c:strCache>
            </c:strRef>
          </c:tx>
          <c:spPr>
            <a:ln w="25400">
              <a:solidFill>
                <a:schemeClr val="tx1"/>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'Ark1'!$G$2:$G$12</c:f>
              <c:numCache>
                <c:formatCode>General</c:formatCode>
                <c:ptCount val="11"/>
                <c:pt idx="0">
                  <c:v>119.10700789495461</c:v>
                </c:pt>
                <c:pt idx="1">
                  <c:v>125.76666920872781</c:v>
                </c:pt>
                <c:pt idx="2">
                  <c:v>125.85811917130449</c:v>
                </c:pt>
                <c:pt idx="3">
                  <c:v>127.51868971408091</c:v>
                </c:pt>
                <c:pt idx="4">
                  <c:v>128.08819348980279</c:v>
                </c:pt>
                <c:pt idx="5">
                  <c:v>125.982953580016</c:v>
                </c:pt>
                <c:pt idx="6">
                  <c:v>122.467123906528</c:v>
                </c:pt>
                <c:pt idx="7">
                  <c:v>129.86157973792419</c:v>
                </c:pt>
                <c:pt idx="8">
                  <c:v>128.6193686661363</c:v>
                </c:pt>
                <c:pt idx="9">
                  <c:v>131.02773158075729</c:v>
                </c:pt>
                <c:pt idx="10">
                  <c:v>138.04020470209829</c:v>
                </c:pt>
              </c:numCache>
            </c:numRef>
          </c:val>
          <c:smooth val="0"/>
        </c:ser>
        <c:dLbls>
          <c:showLegendKey val="0"/>
          <c:showVal val="0"/>
          <c:showCatName val="0"/>
          <c:showSerName val="0"/>
          <c:showPercent val="0"/>
          <c:showBubbleSize val="0"/>
        </c:dLbls>
        <c:marker val="1"/>
        <c:smooth val="0"/>
        <c:axId val="42216448"/>
        <c:axId val="42230528"/>
      </c:lineChart>
      <c:lineChart>
        <c:grouping val="standard"/>
        <c:varyColors val="0"/>
        <c:ser>
          <c:idx val="4"/>
          <c:order val="4"/>
          <c:tx>
            <c:strRef>
              <c:f>'Ark1'!$F$1</c:f>
              <c:strCache>
                <c:ptCount val="1"/>
                <c:pt idx="0">
                  <c:v>Østerrike</c:v>
                </c:pt>
              </c:strCache>
            </c:strRef>
          </c:tx>
          <c:spPr>
            <a:ln w="25400">
              <a:solidFill>
                <a:schemeClr val="bg1">
                  <a:lumMod val="50000"/>
                </a:schemeClr>
              </a:solidFill>
            </a:ln>
          </c:spPr>
          <c:marker>
            <c:symbol val="none"/>
          </c:marker>
          <c:cat>
            <c:numRef>
              <c:f>'Ark1'!$A$2:$A$12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'Ark1'!$F$2:$F$12</c:f>
              <c:numCache>
                <c:formatCode>General</c:formatCode>
                <c:ptCount val="11"/>
                <c:pt idx="0">
                  <c:v>108.60620869849021</c:v>
                </c:pt>
                <c:pt idx="1">
                  <c:v>111.348788264945</c:v>
                </c:pt>
                <c:pt idx="2">
                  <c:v>110.3853942223493</c:v>
                </c:pt>
                <c:pt idx="3">
                  <c:v>118.2959104277214</c:v>
                </c:pt>
                <c:pt idx="4">
                  <c:v>120.73921881842109</c:v>
                </c:pt>
                <c:pt idx="5">
                  <c:v>120.2856990186085</c:v>
                </c:pt>
                <c:pt idx="6">
                  <c:v>122.3283122232512</c:v>
                </c:pt>
                <c:pt idx="7">
                  <c:v>122.8362776087878</c:v>
                </c:pt>
                <c:pt idx="8">
                  <c:v>128.98161595415721</c:v>
                </c:pt>
                <c:pt idx="9">
                  <c:v>136.66275538297319</c:v>
                </c:pt>
                <c:pt idx="10">
                  <c:v>139.03386107854271</c:v>
                </c:pt>
              </c:numCache>
            </c:numRef>
          </c:val>
          <c:smooth val="0"/>
        </c:ser>
        <c:dLbls>
          <c:showLegendKey val="0"/>
          <c:showVal val="0"/>
          <c:showCatName val="0"/>
          <c:showSerName val="0"/>
          <c:showPercent val="0"/>
          <c:showBubbleSize val="0"/>
        </c:dLbls>
        <c:marker val="1"/>
        <c:smooth val="0"/>
        <c:axId val="42237952"/>
        <c:axId val="42232064"/>
      </c:lineChart>
      <c:catAx>
        <c:axId val="42216448"/>
        <c:scaling>
          <c:orientation val="minMax"/>
        </c:scaling>
        <c:delete val="0"/>
        <c:axPos val="b"/>
        <c:numFmt formatCode="General" sourceLinked="1"/>
        <c:majorTickMark val="out"/>
        <c:minorTickMark val="none"/>
        <c:tickLblPos val="nextTo"/>
        <c:crossAx val="42230528"/>
        <c:crosses val="autoZero"/>
        <c:auto val="1"/>
        <c:lblAlgn val="ctr"/>
        <c:lblOffset val="100"/>
        <c:noMultiLvlLbl val="0"/>
      </c:catAx>
      <c:valAx>
        <c:axId val="42230528"/>
        <c:scaling>
          <c:orientation val="minMax"/>
          <c:max val="170"/>
          <c:min val="90"/>
        </c:scaling>
        <c:delete val="0"/>
        <c:axPos val="l"/>
        <c:numFmt formatCode="0" sourceLinked="0"/>
        <c:majorTickMark val="out"/>
        <c:minorTickMark val="none"/>
        <c:tickLblPos val="nextTo"/>
        <c:crossAx val="42216448"/>
        <c:crosses val="autoZero"/>
        <c:crossBetween val="between"/>
        <c:majorUnit val="10"/>
      </c:valAx>
      <c:valAx>
        <c:axId val="42232064"/>
        <c:scaling>
          <c:orientation val="minMax"/>
          <c:max val="170"/>
          <c:min val="90"/>
        </c:scaling>
        <c:delete val="0"/>
        <c:axPos val="r"/>
        <c:numFmt formatCode="General" sourceLinked="1"/>
        <c:majorTickMark val="out"/>
        <c:minorTickMark val="none"/>
        <c:tickLblPos val="nextTo"/>
        <c:crossAx val="42237952"/>
        <c:crosses val="max"/>
        <c:crossBetween val="between"/>
        <c:majorUnit val="10"/>
      </c:valAx>
      <c:catAx>
        <c:axId val="42237952"/>
        <c:scaling>
          <c:orientation val="minMax"/>
        </c:scaling>
        <c:delete val="1"/>
        <c:axPos val="b"/>
        <c:numFmt formatCode="General" sourceLinked="1"/>
        <c:majorTickMark val="out"/>
        <c:minorTickMark val="none"/>
        <c:tickLblPos val="nextTo"/>
        <c:crossAx val="42232064"/>
        <c:crosses val="autoZero"/>
        <c:auto val="1"/>
        <c:lblAlgn val="ctr"/>
        <c:lblOffset val="100"/>
        <c:noMultiLvlLbl val="0"/>
      </c:catAx>
      <c:spPr>
        <a:ln w="6350">
          <a:solidFill>
            <a:schemeClr val="bg1">
              <a:lumMod val="50000"/>
            </a:schemeClr>
          </a:solidFill>
        </a:ln>
      </c:spPr>
    </c:plotArea>
    <c:legend>
      <c:legendPos val="r"/>
      <c:layout>
        <c:manualLayout>
          <c:xMode val="edge"/>
          <c:yMode val="edge"/>
          <c:x val="8.3685957736440303E-2"/>
          <c:y val="5.1044757085501997E-2"/>
          <c:w val="0.49858991735543701"/>
          <c:h val="0.1850607347987880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014878577698"/>
          <c:y val="2.86004257785171E-2"/>
          <c:w val="0.70133477232688402"/>
          <c:h val="0.89865127598435002"/>
        </c:manualLayout>
      </c:layout>
      <c:barChart>
        <c:barDir val="bar"/>
        <c:grouping val="stacked"/>
        <c:varyColors val="0"/>
        <c:ser>
          <c:idx val="0"/>
          <c:order val="0"/>
          <c:tx>
            <c:strRef>
              <c:f>'Ark1'!$B$1</c:f>
              <c:strCache>
                <c:ptCount val="1"/>
                <c:pt idx="0">
                  <c:v>Kolonne2</c:v>
                </c:pt>
              </c:strCache>
            </c:strRef>
          </c:tx>
          <c:spPr>
            <a:solidFill>
              <a:schemeClr val="accent1"/>
            </a:solidFill>
            <a:ln w="6350">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dPt>
            <c:idx val="25"/>
            <c:invertIfNegative val="0"/>
            <c:bubble3D val="0"/>
          </c:dPt>
          <c:cat>
            <c:strRef>
              <c:f>'Ark1'!$A$2:$A$9</c:f>
              <c:strCache>
                <c:ptCount val="8"/>
                <c:pt idx="0">
                  <c:v>Sykehusene</c:v>
                </c:pt>
                <c:pt idx="1">
                  <c:v>Politi</c:v>
                </c:pt>
                <c:pt idx="2">
                  <c:v>Barnehage</c:v>
                </c:pt>
                <c:pt idx="3">
                  <c:v>Universitet og høyskoler</c:v>
                </c:pt>
                <c:pt idx="4">
                  <c:v>Grunnskole</c:v>
                </c:pt>
                <c:pt idx="5">
                  <c:v>Kommunal administrasjon</c:v>
                </c:pt>
                <c:pt idx="6">
                  <c:v>Kommunal pleie og omsorg</c:v>
                </c:pt>
                <c:pt idx="7">
                  <c:v>SFO</c:v>
                </c:pt>
              </c:strCache>
            </c:strRef>
          </c:cat>
          <c:val>
            <c:numRef>
              <c:f>'Ark1'!$B$2:$B$9</c:f>
              <c:numCache>
                <c:formatCode>0.0</c:formatCode>
                <c:ptCount val="8"/>
                <c:pt idx="0">
                  <c:v>14</c:v>
                </c:pt>
                <c:pt idx="1">
                  <c:v>19</c:v>
                </c:pt>
                <c:pt idx="2">
                  <c:v>20</c:v>
                </c:pt>
                <c:pt idx="3">
                  <c:v>21</c:v>
                </c:pt>
                <c:pt idx="4">
                  <c:v>23</c:v>
                </c:pt>
                <c:pt idx="5">
                  <c:v>28</c:v>
                </c:pt>
                <c:pt idx="6">
                  <c:v>28</c:v>
                </c:pt>
                <c:pt idx="7">
                  <c:v>47</c:v>
                </c:pt>
              </c:numCache>
            </c:numRef>
          </c:val>
        </c:ser>
        <c:ser>
          <c:idx val="1"/>
          <c:order val="1"/>
          <c:tx>
            <c:strRef>
              <c:f>'Ark1'!$C$1</c:f>
              <c:strCache>
                <c:ptCount val="1"/>
              </c:strCache>
            </c:strRef>
          </c:tx>
          <c:spPr>
            <a:ln w="6350">
              <a:solidFill>
                <a:schemeClr val="tx1"/>
              </a:solidFill>
            </a:ln>
          </c:spPr>
          <c:invertIfNegative val="0"/>
          <c:cat>
            <c:strRef>
              <c:f>'Ark1'!$A$2:$A$9</c:f>
              <c:strCache>
                <c:ptCount val="8"/>
                <c:pt idx="0">
                  <c:v>Sykehusene</c:v>
                </c:pt>
                <c:pt idx="1">
                  <c:v>Politi</c:v>
                </c:pt>
                <c:pt idx="2">
                  <c:v>Barnehage</c:v>
                </c:pt>
                <c:pt idx="3">
                  <c:v>Universitet og høyskoler</c:v>
                </c:pt>
                <c:pt idx="4">
                  <c:v>Grunnskole</c:v>
                </c:pt>
                <c:pt idx="5">
                  <c:v>Kommunal administrasjon</c:v>
                </c:pt>
                <c:pt idx="6">
                  <c:v>Kommunal pleie og omsorg</c:v>
                </c:pt>
                <c:pt idx="7">
                  <c:v>SFO</c:v>
                </c:pt>
              </c:strCache>
            </c:strRef>
          </c:cat>
          <c:val>
            <c:numRef>
              <c:f>'Ark1'!$C$2:$C$9</c:f>
              <c:numCache>
                <c:formatCode>General</c:formatCode>
                <c:ptCount val="8"/>
              </c:numCache>
            </c:numRef>
          </c:val>
        </c:ser>
        <c:dLbls>
          <c:showLegendKey val="0"/>
          <c:showVal val="0"/>
          <c:showCatName val="0"/>
          <c:showSerName val="0"/>
          <c:showPercent val="0"/>
          <c:showBubbleSize val="0"/>
        </c:dLbls>
        <c:gapWidth val="50"/>
        <c:overlap val="100"/>
        <c:axId val="42265216"/>
        <c:axId val="42336640"/>
      </c:barChart>
      <c:catAx>
        <c:axId val="42265216"/>
        <c:scaling>
          <c:orientation val="minMax"/>
        </c:scaling>
        <c:delete val="0"/>
        <c:axPos val="l"/>
        <c:majorTickMark val="out"/>
        <c:minorTickMark val="none"/>
        <c:tickLblPos val="nextTo"/>
        <c:crossAx val="42336640"/>
        <c:crosses val="autoZero"/>
        <c:auto val="1"/>
        <c:lblAlgn val="ctr"/>
        <c:lblOffset val="100"/>
        <c:noMultiLvlLbl val="0"/>
      </c:catAx>
      <c:valAx>
        <c:axId val="42336640"/>
        <c:scaling>
          <c:orientation val="minMax"/>
          <c:max val="50"/>
          <c:min val="0"/>
        </c:scaling>
        <c:delete val="0"/>
        <c:axPos val="b"/>
        <c:numFmt formatCode="0" sourceLinked="0"/>
        <c:majorTickMark val="out"/>
        <c:minorTickMark val="none"/>
        <c:tickLblPos val="nextTo"/>
        <c:crossAx val="42265216"/>
        <c:crosses val="autoZero"/>
        <c:crossBetween val="between"/>
        <c:majorUnit val="10"/>
      </c:valAx>
      <c:spPr>
        <a:ln w="6350">
          <a:solidFill>
            <a:schemeClr val="tx1"/>
          </a:solidFill>
        </a:ln>
      </c:spPr>
    </c:plotArea>
    <c:plotVisOnly val="0"/>
    <c:dispBlanksAs val="span"/>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93708960018002E-2"/>
          <c:y val="4.8691569211393601E-2"/>
          <c:w val="0.91887094381537604"/>
          <c:h val="0.79625156904421401"/>
        </c:manualLayout>
      </c:layout>
      <c:barChart>
        <c:barDir val="col"/>
        <c:grouping val="clustered"/>
        <c:varyColors val="0"/>
        <c:ser>
          <c:idx val="0"/>
          <c:order val="0"/>
          <c:tx>
            <c:strRef>
              <c:f>'Ark1'!$B$1</c:f>
              <c:strCache>
                <c:ptCount val="1"/>
                <c:pt idx="0">
                  <c:v>Andel stuetid mellom kl 8 og 16</c:v>
                </c:pt>
              </c:strCache>
            </c:strRef>
          </c:tx>
          <c:spPr>
            <a:solidFill>
              <a:schemeClr val="accent1"/>
            </a:solidFill>
            <a:ln w="6350">
              <a:solidFill>
                <a:schemeClr val="tx1"/>
              </a:solidFill>
            </a:ln>
          </c:spPr>
          <c:invertIfNegative val="0"/>
          <c:dPt>
            <c:idx val="0"/>
            <c:invertIfNegative val="0"/>
            <c:bubble3D val="0"/>
            <c:spPr>
              <a:solidFill>
                <a:schemeClr val="accent2"/>
              </a:solidFill>
              <a:ln w="6350">
                <a:solidFill>
                  <a:schemeClr val="tx1"/>
                </a:solidFill>
              </a:ln>
            </c:spPr>
          </c:dPt>
          <c:cat>
            <c:strRef>
              <c:f>'Ark1'!$A$2:$A$31</c:f>
              <c:strCache>
                <c:ptCount val="30"/>
                <c:pt idx="0">
                  <c:v>Gjennomsnitt</c:v>
                </c:pt>
                <c:pt idx="1">
                  <c:v>Lærdal</c:v>
                </c:pt>
                <c:pt idx="2">
                  <c:v>Harstad</c:v>
                </c:pt>
                <c:pt idx="3">
                  <c:v>Kongsberg</c:v>
                </c:pt>
                <c:pt idx="4">
                  <c:v>Nordfjord</c:v>
                </c:pt>
                <c:pt idx="5">
                  <c:v>Kongsvinger</c:v>
                </c:pt>
                <c:pt idx="6">
                  <c:v>Volda</c:v>
                </c:pt>
                <c:pt idx="7">
                  <c:v>Kristiansund</c:v>
                </c:pt>
                <c:pt idx="8">
                  <c:v>Bærum</c:v>
                </c:pt>
                <c:pt idx="9">
                  <c:v>Drammen</c:v>
                </c:pt>
                <c:pt idx="10">
                  <c:v>Ålesund</c:v>
                </c:pt>
                <c:pt idx="11">
                  <c:v>Stavanger</c:v>
                </c:pt>
                <c:pt idx="12">
                  <c:v>Voss</c:v>
                </c:pt>
                <c:pt idx="13">
                  <c:v>Fredrikstad</c:v>
                </c:pt>
                <c:pt idx="14">
                  <c:v>Haukeland</c:v>
                </c:pt>
                <c:pt idx="15">
                  <c:v>Tromsø</c:v>
                </c:pt>
                <c:pt idx="16">
                  <c:v>Levanger</c:v>
                </c:pt>
                <c:pt idx="17">
                  <c:v>Moss</c:v>
                </c:pt>
                <c:pt idx="18">
                  <c:v>Førde</c:v>
                </c:pt>
                <c:pt idx="19">
                  <c:v>Ahus</c:v>
                </c:pt>
                <c:pt idx="20">
                  <c:v>Sarpsborg</c:v>
                </c:pt>
                <c:pt idx="21">
                  <c:v>Bodø</c:v>
                </c:pt>
                <c:pt idx="22">
                  <c:v>Røros</c:v>
                </c:pt>
                <c:pt idx="23">
                  <c:v>Tønsberg</c:v>
                </c:pt>
                <c:pt idx="24">
                  <c:v>Kristiansand</c:v>
                </c:pt>
                <c:pt idx="25">
                  <c:v>Martina Hansen</c:v>
                </c:pt>
                <c:pt idx="26">
                  <c:v>Namsos</c:v>
                </c:pt>
                <c:pt idx="27">
                  <c:v>Larvik</c:v>
                </c:pt>
                <c:pt idx="28">
                  <c:v>Hagevik</c:v>
                </c:pt>
                <c:pt idx="29">
                  <c:v>St. Olav</c:v>
                </c:pt>
              </c:strCache>
            </c:strRef>
          </c:cat>
          <c:val>
            <c:numRef>
              <c:f>'Ark1'!$B$2:$B$31</c:f>
              <c:numCache>
                <c:formatCode>0.00</c:formatCode>
                <c:ptCount val="30"/>
                <c:pt idx="0">
                  <c:v>53.089080459769988</c:v>
                </c:pt>
                <c:pt idx="1">
                  <c:v>37.916666666666472</c:v>
                </c:pt>
                <c:pt idx="2">
                  <c:v>38.645833333333343</c:v>
                </c:pt>
                <c:pt idx="3">
                  <c:v>38.75</c:v>
                </c:pt>
                <c:pt idx="4">
                  <c:v>40.208333333333357</c:v>
                </c:pt>
                <c:pt idx="5">
                  <c:v>42.291666666666529</c:v>
                </c:pt>
                <c:pt idx="6">
                  <c:v>43.75</c:v>
                </c:pt>
                <c:pt idx="7">
                  <c:v>44.375</c:v>
                </c:pt>
                <c:pt idx="8">
                  <c:v>44.375</c:v>
                </c:pt>
                <c:pt idx="9">
                  <c:v>47.916666666666472</c:v>
                </c:pt>
                <c:pt idx="10">
                  <c:v>52.083333333333329</c:v>
                </c:pt>
                <c:pt idx="11">
                  <c:v>52.083333333333343</c:v>
                </c:pt>
                <c:pt idx="12">
                  <c:v>52.5</c:v>
                </c:pt>
                <c:pt idx="13">
                  <c:v>53.333333333333343</c:v>
                </c:pt>
                <c:pt idx="14">
                  <c:v>53.75</c:v>
                </c:pt>
                <c:pt idx="15">
                  <c:v>53.75</c:v>
                </c:pt>
                <c:pt idx="16">
                  <c:v>54.791666666666529</c:v>
                </c:pt>
                <c:pt idx="17">
                  <c:v>55.000000000000007</c:v>
                </c:pt>
                <c:pt idx="18">
                  <c:v>56.770833333333329</c:v>
                </c:pt>
                <c:pt idx="19">
                  <c:v>56.875</c:v>
                </c:pt>
                <c:pt idx="20">
                  <c:v>58.958333333333343</c:v>
                </c:pt>
                <c:pt idx="21">
                  <c:v>59.375</c:v>
                </c:pt>
                <c:pt idx="22">
                  <c:v>59.375000000000007</c:v>
                </c:pt>
                <c:pt idx="23">
                  <c:v>59.791666666666529</c:v>
                </c:pt>
                <c:pt idx="24">
                  <c:v>60.20833333333335</c:v>
                </c:pt>
                <c:pt idx="25">
                  <c:v>60.625000000000021</c:v>
                </c:pt>
                <c:pt idx="26">
                  <c:v>64.583333333333243</c:v>
                </c:pt>
                <c:pt idx="27">
                  <c:v>64.791666666666714</c:v>
                </c:pt>
                <c:pt idx="28">
                  <c:v>65.208333333333215</c:v>
                </c:pt>
                <c:pt idx="29">
                  <c:v>67.5</c:v>
                </c:pt>
              </c:numCache>
            </c:numRef>
          </c:val>
        </c:ser>
        <c:dLbls>
          <c:showLegendKey val="0"/>
          <c:showVal val="0"/>
          <c:showCatName val="0"/>
          <c:showSerName val="0"/>
          <c:showPercent val="0"/>
          <c:showBubbleSize val="0"/>
        </c:dLbls>
        <c:gapWidth val="50"/>
        <c:axId val="42352000"/>
        <c:axId val="45487232"/>
      </c:barChart>
      <c:catAx>
        <c:axId val="42352000"/>
        <c:scaling>
          <c:orientation val="minMax"/>
        </c:scaling>
        <c:delete val="0"/>
        <c:axPos val="b"/>
        <c:majorTickMark val="out"/>
        <c:minorTickMark val="none"/>
        <c:tickLblPos val="nextTo"/>
        <c:crossAx val="45487232"/>
        <c:crosses val="autoZero"/>
        <c:auto val="1"/>
        <c:lblAlgn val="ctr"/>
        <c:lblOffset val="100"/>
        <c:noMultiLvlLbl val="0"/>
      </c:catAx>
      <c:valAx>
        <c:axId val="45487232"/>
        <c:scaling>
          <c:orientation val="minMax"/>
          <c:max val="100"/>
          <c:min val="0"/>
        </c:scaling>
        <c:delete val="0"/>
        <c:axPos val="l"/>
        <c:numFmt formatCode="0" sourceLinked="0"/>
        <c:majorTickMark val="out"/>
        <c:minorTickMark val="none"/>
        <c:tickLblPos val="nextTo"/>
        <c:crossAx val="42352000"/>
        <c:crosses val="autoZero"/>
        <c:crossBetween val="between"/>
        <c:majorUnit val="20"/>
      </c:valAx>
      <c:spPr>
        <a:ln w="6350">
          <a:solidFill>
            <a:schemeClr val="tx1"/>
          </a:solidFill>
        </a:ln>
      </c:spPr>
    </c:plotArea>
    <c:plotVisOnly val="0"/>
    <c:dispBlanksAs val="span"/>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'Ark1'!$B$1</c:f>
              <c:strCache>
                <c:ptCount val="1"/>
                <c:pt idx="0">
                  <c:v>X-verdier</c:v>
                </c:pt>
              </c:strCache>
            </c:strRef>
          </c:tx>
          <c:spPr>
            <a:ln w="28575">
              <a:noFill/>
            </a:ln>
          </c:spPr>
          <c:marker>
            <c:symbol val="circle"/>
            <c:size val="7"/>
            <c:spPr>
              <a:solidFill>
                <a:schemeClr val="accent2"/>
              </a:solidFill>
              <a:ln w="6350">
                <a:noFill/>
              </a:ln>
            </c:spPr>
          </c:marker>
          <c:trendline>
            <c:spPr>
              <a:ln w="12700">
                <a:solidFill>
                  <a:schemeClr val="tx1"/>
                </a:solidFill>
              </a:ln>
            </c:spPr>
            <c:trendlineType val="linear"/>
            <c:intercept val="70.2"/>
            <c:dispRSqr val="0"/>
            <c:dispEq val="0"/>
          </c:trendline>
          <c:xVal>
            <c:numRef>
              <c:f>'Ark1'!$A$2:$A$369</c:f>
              <c:numCache>
                <c:formatCode>General</c:formatCode>
                <c:ptCount val="368"/>
                <c:pt idx="0">
                  <c:v>97.2</c:v>
                </c:pt>
                <c:pt idx="1">
                  <c:v>97.5</c:v>
                </c:pt>
                <c:pt idx="2">
                  <c:v>96.5</c:v>
                </c:pt>
                <c:pt idx="3">
                  <c:v>96.9</c:v>
                </c:pt>
                <c:pt idx="4">
                  <c:v>96</c:v>
                </c:pt>
                <c:pt idx="5">
                  <c:v>101</c:v>
                </c:pt>
                <c:pt idx="6">
                  <c:v>92.8</c:v>
                </c:pt>
                <c:pt idx="7">
                  <c:v>92.4</c:v>
                </c:pt>
                <c:pt idx="8">
                  <c:v>96.9</c:v>
                </c:pt>
                <c:pt idx="9">
                  <c:v>98</c:v>
                </c:pt>
                <c:pt idx="10">
                  <c:v>91.8</c:v>
                </c:pt>
                <c:pt idx="11">
                  <c:v>94.9</c:v>
                </c:pt>
                <c:pt idx="12">
                  <c:v>96.5</c:v>
                </c:pt>
                <c:pt idx="13">
                  <c:v>97.8</c:v>
                </c:pt>
                <c:pt idx="14">
                  <c:v>95</c:v>
                </c:pt>
                <c:pt idx="15">
                  <c:v>96.8</c:v>
                </c:pt>
                <c:pt idx="16">
                  <c:v>94.3</c:v>
                </c:pt>
                <c:pt idx="17">
                  <c:v>94.5</c:v>
                </c:pt>
                <c:pt idx="18">
                  <c:v>94.4</c:v>
                </c:pt>
                <c:pt idx="19">
                  <c:v>98</c:v>
                </c:pt>
                <c:pt idx="20">
                  <c:v>95.4</c:v>
                </c:pt>
                <c:pt idx="21">
                  <c:v>98.9</c:v>
                </c:pt>
                <c:pt idx="22">
                  <c:v>104.7</c:v>
                </c:pt>
                <c:pt idx="23">
                  <c:v>103.7</c:v>
                </c:pt>
                <c:pt idx="24">
                  <c:v>92.1</c:v>
                </c:pt>
                <c:pt idx="25">
                  <c:v>96.6</c:v>
                </c:pt>
                <c:pt idx="26">
                  <c:v>95.1</c:v>
                </c:pt>
                <c:pt idx="27">
                  <c:v>94.2</c:v>
                </c:pt>
                <c:pt idx="28">
                  <c:v>92</c:v>
                </c:pt>
                <c:pt idx="29">
                  <c:v>99</c:v>
                </c:pt>
                <c:pt idx="30">
                  <c:v>95.6</c:v>
                </c:pt>
                <c:pt idx="31">
                  <c:v>95.2</c:v>
                </c:pt>
                <c:pt idx="32">
                  <c:v>96.1</c:v>
                </c:pt>
                <c:pt idx="33">
                  <c:v>94.2</c:v>
                </c:pt>
                <c:pt idx="34">
                  <c:v>94.3</c:v>
                </c:pt>
                <c:pt idx="35">
                  <c:v>92.4</c:v>
                </c:pt>
                <c:pt idx="36">
                  <c:v>96.7</c:v>
                </c:pt>
                <c:pt idx="37">
                  <c:v>100.6</c:v>
                </c:pt>
                <c:pt idx="38">
                  <c:v>95.3</c:v>
                </c:pt>
                <c:pt idx="39">
                  <c:v>99.2</c:v>
                </c:pt>
                <c:pt idx="40">
                  <c:v>95.2</c:v>
                </c:pt>
                <c:pt idx="41">
                  <c:v>93.9</c:v>
                </c:pt>
                <c:pt idx="42">
                  <c:v>96.1</c:v>
                </c:pt>
                <c:pt idx="43">
                  <c:v>98.4</c:v>
                </c:pt>
                <c:pt idx="44">
                  <c:v>97.9</c:v>
                </c:pt>
                <c:pt idx="45">
                  <c:v>99.9</c:v>
                </c:pt>
                <c:pt idx="46">
                  <c:v>101.6</c:v>
                </c:pt>
                <c:pt idx="47">
                  <c:v>99.5</c:v>
                </c:pt>
                <c:pt idx="48">
                  <c:v>102.1</c:v>
                </c:pt>
                <c:pt idx="49">
                  <c:v>94.5</c:v>
                </c:pt>
                <c:pt idx="50">
                  <c:v>100.7</c:v>
                </c:pt>
                <c:pt idx="51">
                  <c:v>108.7</c:v>
                </c:pt>
                <c:pt idx="52">
                  <c:v>97.3</c:v>
                </c:pt>
                <c:pt idx="53">
                  <c:v>113.9</c:v>
                </c:pt>
                <c:pt idx="54">
                  <c:v>101.5</c:v>
                </c:pt>
                <c:pt idx="55">
                  <c:v>106.3</c:v>
                </c:pt>
                <c:pt idx="56">
                  <c:v>103</c:v>
                </c:pt>
                <c:pt idx="57">
                  <c:v>106.6</c:v>
                </c:pt>
                <c:pt idx="58">
                  <c:v>103</c:v>
                </c:pt>
                <c:pt idx="59">
                  <c:v>97.2</c:v>
                </c:pt>
                <c:pt idx="60">
                  <c:v>97</c:v>
                </c:pt>
                <c:pt idx="61">
                  <c:v>108.8</c:v>
                </c:pt>
                <c:pt idx="62">
                  <c:v>112.7</c:v>
                </c:pt>
                <c:pt idx="63">
                  <c:v>99.7</c:v>
                </c:pt>
                <c:pt idx="64">
                  <c:v>107</c:v>
                </c:pt>
                <c:pt idx="65">
                  <c:v>110.8</c:v>
                </c:pt>
                <c:pt idx="66">
                  <c:v>98.1</c:v>
                </c:pt>
                <c:pt idx="67">
                  <c:v>106.7</c:v>
                </c:pt>
                <c:pt idx="68">
                  <c:v>100.7</c:v>
                </c:pt>
                <c:pt idx="69">
                  <c:v>101.5</c:v>
                </c:pt>
                <c:pt idx="70">
                  <c:v>92.9</c:v>
                </c:pt>
                <c:pt idx="71">
                  <c:v>93.9</c:v>
                </c:pt>
                <c:pt idx="72">
                  <c:v>91.4</c:v>
                </c:pt>
                <c:pt idx="73">
                  <c:v>95.3</c:v>
                </c:pt>
                <c:pt idx="74">
                  <c:v>93.2</c:v>
                </c:pt>
                <c:pt idx="75">
                  <c:v>96.4</c:v>
                </c:pt>
                <c:pt idx="76">
                  <c:v>99.2</c:v>
                </c:pt>
                <c:pt idx="77">
                  <c:v>100.6</c:v>
                </c:pt>
                <c:pt idx="78">
                  <c:v>106.4</c:v>
                </c:pt>
                <c:pt idx="79">
                  <c:v>99.3</c:v>
                </c:pt>
                <c:pt idx="80">
                  <c:v>103.8</c:v>
                </c:pt>
                <c:pt idx="81">
                  <c:v>101.4</c:v>
                </c:pt>
                <c:pt idx="82">
                  <c:v>93.7</c:v>
                </c:pt>
                <c:pt idx="83">
                  <c:v>103.6</c:v>
                </c:pt>
                <c:pt idx="84">
                  <c:v>95.9</c:v>
                </c:pt>
                <c:pt idx="85">
                  <c:v>105</c:v>
                </c:pt>
                <c:pt idx="86">
                  <c:v>101.7</c:v>
                </c:pt>
                <c:pt idx="87">
                  <c:v>101.5</c:v>
                </c:pt>
                <c:pt idx="88">
                  <c:v>110.3</c:v>
                </c:pt>
                <c:pt idx="89">
                  <c:v>104.1</c:v>
                </c:pt>
                <c:pt idx="90">
                  <c:v>156.9</c:v>
                </c:pt>
                <c:pt idx="91">
                  <c:v>97.6</c:v>
                </c:pt>
                <c:pt idx="92">
                  <c:v>101.6</c:v>
                </c:pt>
                <c:pt idx="93">
                  <c:v>96.7</c:v>
                </c:pt>
                <c:pt idx="94">
                  <c:v>92.3</c:v>
                </c:pt>
                <c:pt idx="95">
                  <c:v>92.2</c:v>
                </c:pt>
                <c:pt idx="96">
                  <c:v>96.4</c:v>
                </c:pt>
                <c:pt idx="97">
                  <c:v>94.5</c:v>
                </c:pt>
                <c:pt idx="98">
                  <c:v>93</c:v>
                </c:pt>
                <c:pt idx="99">
                  <c:v>99.9</c:v>
                </c:pt>
                <c:pt idx="100">
                  <c:v>149.1</c:v>
                </c:pt>
                <c:pt idx="101">
                  <c:v>92.1</c:v>
                </c:pt>
                <c:pt idx="102">
                  <c:v>94.4</c:v>
                </c:pt>
                <c:pt idx="103">
                  <c:v>94</c:v>
                </c:pt>
                <c:pt idx="104">
                  <c:v>92.2</c:v>
                </c:pt>
                <c:pt idx="105">
                  <c:v>92.1</c:v>
                </c:pt>
                <c:pt idx="106">
                  <c:v>95</c:v>
                </c:pt>
                <c:pt idx="107">
                  <c:v>92.3</c:v>
                </c:pt>
                <c:pt idx="108">
                  <c:v>95.6</c:v>
                </c:pt>
                <c:pt idx="109">
                  <c:v>93.8</c:v>
                </c:pt>
                <c:pt idx="110">
                  <c:v>92.6</c:v>
                </c:pt>
                <c:pt idx="111">
                  <c:v>92.2</c:v>
                </c:pt>
                <c:pt idx="112">
                  <c:v>94.6</c:v>
                </c:pt>
                <c:pt idx="113">
                  <c:v>96.5</c:v>
                </c:pt>
                <c:pt idx="114">
                  <c:v>96.2</c:v>
                </c:pt>
                <c:pt idx="115">
                  <c:v>95.7</c:v>
                </c:pt>
                <c:pt idx="116">
                  <c:v>102.4</c:v>
                </c:pt>
                <c:pt idx="117">
                  <c:v>96.8</c:v>
                </c:pt>
                <c:pt idx="118">
                  <c:v>98.2</c:v>
                </c:pt>
                <c:pt idx="119">
                  <c:v>100.9</c:v>
                </c:pt>
                <c:pt idx="120">
                  <c:v>100.6</c:v>
                </c:pt>
                <c:pt idx="121">
                  <c:v>102.6</c:v>
                </c:pt>
                <c:pt idx="122">
                  <c:v>96.2</c:v>
                </c:pt>
                <c:pt idx="123">
                  <c:v>99.1</c:v>
                </c:pt>
                <c:pt idx="124">
                  <c:v>125.3</c:v>
                </c:pt>
                <c:pt idx="125">
                  <c:v>113.1</c:v>
                </c:pt>
                <c:pt idx="126">
                  <c:v>108.1</c:v>
                </c:pt>
                <c:pt idx="127">
                  <c:v>102.3</c:v>
                </c:pt>
                <c:pt idx="128">
                  <c:v>124.3</c:v>
                </c:pt>
                <c:pt idx="129">
                  <c:v>139.19999999999999</c:v>
                </c:pt>
                <c:pt idx="130">
                  <c:v>96.9</c:v>
                </c:pt>
                <c:pt idx="131">
                  <c:v>96.8</c:v>
                </c:pt>
                <c:pt idx="132">
                  <c:v>105.1</c:v>
                </c:pt>
                <c:pt idx="133">
                  <c:v>99.7</c:v>
                </c:pt>
                <c:pt idx="134">
                  <c:v>91.9</c:v>
                </c:pt>
                <c:pt idx="135">
                  <c:v>97.8</c:v>
                </c:pt>
                <c:pt idx="136">
                  <c:v>96.9</c:v>
                </c:pt>
                <c:pt idx="137">
                  <c:v>93.9</c:v>
                </c:pt>
                <c:pt idx="138">
                  <c:v>107.9</c:v>
                </c:pt>
                <c:pt idx="139">
                  <c:v>118.3</c:v>
                </c:pt>
                <c:pt idx="140">
                  <c:v>95.7</c:v>
                </c:pt>
                <c:pt idx="141">
                  <c:v>129.9</c:v>
                </c:pt>
                <c:pt idx="142">
                  <c:v>165.2</c:v>
                </c:pt>
                <c:pt idx="143">
                  <c:v>266.60000000000002</c:v>
                </c:pt>
                <c:pt idx="144">
                  <c:v>99</c:v>
                </c:pt>
                <c:pt idx="145">
                  <c:v>91.7</c:v>
                </c:pt>
                <c:pt idx="146">
                  <c:v>96.6</c:v>
                </c:pt>
                <c:pt idx="147">
                  <c:v>97.6</c:v>
                </c:pt>
                <c:pt idx="148">
                  <c:v>97.1</c:v>
                </c:pt>
                <c:pt idx="149">
                  <c:v>93.8</c:v>
                </c:pt>
                <c:pt idx="150">
                  <c:v>95.8</c:v>
                </c:pt>
                <c:pt idx="151">
                  <c:v>104.7</c:v>
                </c:pt>
                <c:pt idx="152">
                  <c:v>166.8</c:v>
                </c:pt>
                <c:pt idx="153">
                  <c:v>105.5</c:v>
                </c:pt>
                <c:pt idx="154">
                  <c:v>105.4</c:v>
                </c:pt>
                <c:pt idx="155">
                  <c:v>91.9</c:v>
                </c:pt>
                <c:pt idx="156">
                  <c:v>113.7</c:v>
                </c:pt>
                <c:pt idx="157">
                  <c:v>199.6</c:v>
                </c:pt>
                <c:pt idx="158">
                  <c:v>97.7</c:v>
                </c:pt>
                <c:pt idx="159">
                  <c:v>97.5</c:v>
                </c:pt>
                <c:pt idx="160">
                  <c:v>106.7</c:v>
                </c:pt>
                <c:pt idx="161">
                  <c:v>96.4</c:v>
                </c:pt>
                <c:pt idx="162">
                  <c:v>99.4</c:v>
                </c:pt>
                <c:pt idx="163">
                  <c:v>95.8</c:v>
                </c:pt>
                <c:pt idx="164">
                  <c:v>99.6</c:v>
                </c:pt>
                <c:pt idx="165">
                  <c:v>92.6</c:v>
                </c:pt>
                <c:pt idx="166">
                  <c:v>95.6</c:v>
                </c:pt>
                <c:pt idx="167">
                  <c:v>96.2</c:v>
                </c:pt>
                <c:pt idx="168">
                  <c:v>97.7</c:v>
                </c:pt>
                <c:pt idx="169">
                  <c:v>102.4</c:v>
                </c:pt>
                <c:pt idx="170">
                  <c:v>102</c:v>
                </c:pt>
                <c:pt idx="171">
                  <c:v>168.9</c:v>
                </c:pt>
                <c:pt idx="172">
                  <c:v>99.2</c:v>
                </c:pt>
                <c:pt idx="173">
                  <c:v>120</c:v>
                </c:pt>
                <c:pt idx="174">
                  <c:v>162.4</c:v>
                </c:pt>
                <c:pt idx="175">
                  <c:v>118.9</c:v>
                </c:pt>
                <c:pt idx="176">
                  <c:v>111.1</c:v>
                </c:pt>
                <c:pt idx="177">
                  <c:v>99.7</c:v>
                </c:pt>
                <c:pt idx="178">
                  <c:v>120.3</c:v>
                </c:pt>
                <c:pt idx="179">
                  <c:v>95.4</c:v>
                </c:pt>
                <c:pt idx="180">
                  <c:v>106</c:v>
                </c:pt>
                <c:pt idx="181">
                  <c:v>98.1</c:v>
                </c:pt>
                <c:pt idx="182">
                  <c:v>100.8</c:v>
                </c:pt>
                <c:pt idx="183">
                  <c:v>97.8</c:v>
                </c:pt>
                <c:pt idx="184">
                  <c:v>97.6</c:v>
                </c:pt>
                <c:pt idx="185">
                  <c:v>94.1</c:v>
                </c:pt>
                <c:pt idx="186">
                  <c:v>102.8</c:v>
                </c:pt>
                <c:pt idx="187">
                  <c:v>104.3</c:v>
                </c:pt>
                <c:pt idx="188">
                  <c:v>113.5</c:v>
                </c:pt>
                <c:pt idx="189">
                  <c:v>124.8</c:v>
                </c:pt>
                <c:pt idx="190">
                  <c:v>101</c:v>
                </c:pt>
                <c:pt idx="191">
                  <c:v>236.9</c:v>
                </c:pt>
                <c:pt idx="192">
                  <c:v>143.1</c:v>
                </c:pt>
                <c:pt idx="193">
                  <c:v>100.9</c:v>
                </c:pt>
                <c:pt idx="194">
                  <c:v>107.6</c:v>
                </c:pt>
                <c:pt idx="195">
                  <c:v>108.8</c:v>
                </c:pt>
                <c:pt idx="196">
                  <c:v>93.8</c:v>
                </c:pt>
                <c:pt idx="197">
                  <c:v>105.4</c:v>
                </c:pt>
                <c:pt idx="198">
                  <c:v>95.7</c:v>
                </c:pt>
                <c:pt idx="199">
                  <c:v>94.7</c:v>
                </c:pt>
                <c:pt idx="200">
                  <c:v>92.1</c:v>
                </c:pt>
                <c:pt idx="201">
                  <c:v>122</c:v>
                </c:pt>
                <c:pt idx="202">
                  <c:v>98</c:v>
                </c:pt>
                <c:pt idx="203">
                  <c:v>98</c:v>
                </c:pt>
                <c:pt idx="204">
                  <c:v>155.4</c:v>
                </c:pt>
                <c:pt idx="205">
                  <c:v>115.2</c:v>
                </c:pt>
                <c:pt idx="206">
                  <c:v>111.9</c:v>
                </c:pt>
                <c:pt idx="207">
                  <c:v>139.9</c:v>
                </c:pt>
                <c:pt idx="208">
                  <c:v>102.6</c:v>
                </c:pt>
                <c:pt idx="209">
                  <c:v>115.8</c:v>
                </c:pt>
                <c:pt idx="210">
                  <c:v>108</c:v>
                </c:pt>
                <c:pt idx="211">
                  <c:v>146.1</c:v>
                </c:pt>
                <c:pt idx="212">
                  <c:v>125.7</c:v>
                </c:pt>
                <c:pt idx="213">
                  <c:v>134.5</c:v>
                </c:pt>
                <c:pt idx="214">
                  <c:v>102.3</c:v>
                </c:pt>
                <c:pt idx="215">
                  <c:v>100.5</c:v>
                </c:pt>
                <c:pt idx="216">
                  <c:v>178.4</c:v>
                </c:pt>
                <c:pt idx="217">
                  <c:v>145.6</c:v>
                </c:pt>
                <c:pt idx="218">
                  <c:v>124.4</c:v>
                </c:pt>
                <c:pt idx="219">
                  <c:v>123.6</c:v>
                </c:pt>
                <c:pt idx="220">
                  <c:v>97.5</c:v>
                </c:pt>
                <c:pt idx="221">
                  <c:v>98.6</c:v>
                </c:pt>
                <c:pt idx="222">
                  <c:v>99.4</c:v>
                </c:pt>
                <c:pt idx="223">
                  <c:v>99.5</c:v>
                </c:pt>
                <c:pt idx="224">
                  <c:v>101.3</c:v>
                </c:pt>
                <c:pt idx="225">
                  <c:v>114.3</c:v>
                </c:pt>
                <c:pt idx="226">
                  <c:v>96.9</c:v>
                </c:pt>
                <c:pt idx="227">
                  <c:v>92.1</c:v>
                </c:pt>
                <c:pt idx="228">
                  <c:v>100.2</c:v>
                </c:pt>
                <c:pt idx="229">
                  <c:v>98.7</c:v>
                </c:pt>
                <c:pt idx="230">
                  <c:v>95.5</c:v>
                </c:pt>
                <c:pt idx="231">
                  <c:v>99.3</c:v>
                </c:pt>
                <c:pt idx="232">
                  <c:v>96.1</c:v>
                </c:pt>
                <c:pt idx="233">
                  <c:v>100.3</c:v>
                </c:pt>
                <c:pt idx="234">
                  <c:v>98.7</c:v>
                </c:pt>
                <c:pt idx="235">
                  <c:v>101.7</c:v>
                </c:pt>
                <c:pt idx="236">
                  <c:v>98.4</c:v>
                </c:pt>
                <c:pt idx="237">
                  <c:v>99.5</c:v>
                </c:pt>
                <c:pt idx="238">
                  <c:v>92.5</c:v>
                </c:pt>
                <c:pt idx="239">
                  <c:v>92.4</c:v>
                </c:pt>
                <c:pt idx="240">
                  <c:v>92.7</c:v>
                </c:pt>
                <c:pt idx="241">
                  <c:v>96.3</c:v>
                </c:pt>
                <c:pt idx="242">
                  <c:v>141.19999999999999</c:v>
                </c:pt>
                <c:pt idx="243">
                  <c:v>95.3</c:v>
                </c:pt>
                <c:pt idx="244">
                  <c:v>106.2</c:v>
                </c:pt>
                <c:pt idx="245">
                  <c:v>91.3</c:v>
                </c:pt>
                <c:pt idx="246">
                  <c:v>93.6</c:v>
                </c:pt>
                <c:pt idx="247">
                  <c:v>93.3</c:v>
                </c:pt>
                <c:pt idx="248">
                  <c:v>93.3</c:v>
                </c:pt>
                <c:pt idx="249">
                  <c:v>95.4</c:v>
                </c:pt>
                <c:pt idx="250">
                  <c:v>96.7</c:v>
                </c:pt>
                <c:pt idx="251">
                  <c:v>99.7</c:v>
                </c:pt>
                <c:pt idx="252">
                  <c:v>107.1</c:v>
                </c:pt>
                <c:pt idx="253">
                  <c:v>101.8</c:v>
                </c:pt>
                <c:pt idx="254">
                  <c:v>108.2</c:v>
                </c:pt>
                <c:pt idx="255">
                  <c:v>179.7</c:v>
                </c:pt>
                <c:pt idx="256">
                  <c:v>99.3</c:v>
                </c:pt>
                <c:pt idx="257">
                  <c:v>95</c:v>
                </c:pt>
                <c:pt idx="258">
                  <c:v>100</c:v>
                </c:pt>
                <c:pt idx="259">
                  <c:v>108.9</c:v>
                </c:pt>
                <c:pt idx="260">
                  <c:v>95.8</c:v>
                </c:pt>
                <c:pt idx="261">
                  <c:v>118.6</c:v>
                </c:pt>
                <c:pt idx="262">
                  <c:v>106.4</c:v>
                </c:pt>
                <c:pt idx="263">
                  <c:v>107.9</c:v>
                </c:pt>
                <c:pt idx="264">
                  <c:v>99.4</c:v>
                </c:pt>
                <c:pt idx="265">
                  <c:v>107.9</c:v>
                </c:pt>
                <c:pt idx="266">
                  <c:v>128.6</c:v>
                </c:pt>
                <c:pt idx="267">
                  <c:v>100.8</c:v>
                </c:pt>
                <c:pt idx="268">
                  <c:v>102.7</c:v>
                </c:pt>
                <c:pt idx="269">
                  <c:v>102.2</c:v>
                </c:pt>
                <c:pt idx="270">
                  <c:v>101.7</c:v>
                </c:pt>
                <c:pt idx="271">
                  <c:v>95.1</c:v>
                </c:pt>
                <c:pt idx="272">
                  <c:v>102.2</c:v>
                </c:pt>
                <c:pt idx="273">
                  <c:v>96.1</c:v>
                </c:pt>
                <c:pt idx="274">
                  <c:v>98.9</c:v>
                </c:pt>
                <c:pt idx="275">
                  <c:v>100.5</c:v>
                </c:pt>
                <c:pt idx="276">
                  <c:v>108.7</c:v>
                </c:pt>
                <c:pt idx="277">
                  <c:v>100.5</c:v>
                </c:pt>
                <c:pt idx="278">
                  <c:v>117.8</c:v>
                </c:pt>
                <c:pt idx="279">
                  <c:v>100.9</c:v>
                </c:pt>
                <c:pt idx="280">
                  <c:v>92.5</c:v>
                </c:pt>
                <c:pt idx="281">
                  <c:v>104.6</c:v>
                </c:pt>
                <c:pt idx="282">
                  <c:v>103.6</c:v>
                </c:pt>
                <c:pt idx="283">
                  <c:v>96.5</c:v>
                </c:pt>
                <c:pt idx="284">
                  <c:v>95.4</c:v>
                </c:pt>
                <c:pt idx="285">
                  <c:v>93</c:v>
                </c:pt>
                <c:pt idx="286">
                  <c:v>97.1</c:v>
                </c:pt>
                <c:pt idx="287">
                  <c:v>93.3</c:v>
                </c:pt>
                <c:pt idx="288">
                  <c:v>106.8</c:v>
                </c:pt>
                <c:pt idx="289">
                  <c:v>95.2</c:v>
                </c:pt>
                <c:pt idx="290">
                  <c:v>97.8</c:v>
                </c:pt>
                <c:pt idx="291">
                  <c:v>108.7</c:v>
                </c:pt>
                <c:pt idx="292">
                  <c:v>92.5</c:v>
                </c:pt>
                <c:pt idx="293">
                  <c:v>99</c:v>
                </c:pt>
                <c:pt idx="294">
                  <c:v>97.2</c:v>
                </c:pt>
                <c:pt idx="295">
                  <c:v>97.2</c:v>
                </c:pt>
                <c:pt idx="296">
                  <c:v>98</c:v>
                </c:pt>
                <c:pt idx="297">
                  <c:v>107.7</c:v>
                </c:pt>
                <c:pt idx="298">
                  <c:v>101.8</c:v>
                </c:pt>
                <c:pt idx="299">
                  <c:v>106.4</c:v>
                </c:pt>
                <c:pt idx="300">
                  <c:v>121.2</c:v>
                </c:pt>
                <c:pt idx="301">
                  <c:v>122.3</c:v>
                </c:pt>
                <c:pt idx="302">
                  <c:v>105.1</c:v>
                </c:pt>
                <c:pt idx="303">
                  <c:v>99.1</c:v>
                </c:pt>
                <c:pt idx="304">
                  <c:v>114.5</c:v>
                </c:pt>
                <c:pt idx="305">
                  <c:v>98.5</c:v>
                </c:pt>
                <c:pt idx="306">
                  <c:v>98.3</c:v>
                </c:pt>
                <c:pt idx="307">
                  <c:v>106</c:v>
                </c:pt>
                <c:pt idx="308">
                  <c:v>101.1</c:v>
                </c:pt>
                <c:pt idx="309">
                  <c:v>98.6</c:v>
                </c:pt>
                <c:pt idx="310">
                  <c:v>107.9</c:v>
                </c:pt>
                <c:pt idx="311">
                  <c:v>100</c:v>
                </c:pt>
                <c:pt idx="312">
                  <c:v>103.2</c:v>
                </c:pt>
                <c:pt idx="313">
                  <c:v>105</c:v>
                </c:pt>
                <c:pt idx="314">
                  <c:v>110.9</c:v>
                </c:pt>
                <c:pt idx="315">
                  <c:v>109.4</c:v>
                </c:pt>
                <c:pt idx="316">
                  <c:v>109.9</c:v>
                </c:pt>
                <c:pt idx="317">
                  <c:v>124.8</c:v>
                </c:pt>
                <c:pt idx="318">
                  <c:v>104.2</c:v>
                </c:pt>
                <c:pt idx="319">
                  <c:v>107.6</c:v>
                </c:pt>
                <c:pt idx="320">
                  <c:v>109.9</c:v>
                </c:pt>
                <c:pt idx="321">
                  <c:v>116.3</c:v>
                </c:pt>
                <c:pt idx="322">
                  <c:v>121.1</c:v>
                </c:pt>
                <c:pt idx="323">
                  <c:v>96.8</c:v>
                </c:pt>
                <c:pt idx="324">
                  <c:v>109.8</c:v>
                </c:pt>
                <c:pt idx="325">
                  <c:v>161.1</c:v>
                </c:pt>
                <c:pt idx="326">
                  <c:v>120.7</c:v>
                </c:pt>
                <c:pt idx="327">
                  <c:v>102.1</c:v>
                </c:pt>
                <c:pt idx="328">
                  <c:v>111.6</c:v>
                </c:pt>
                <c:pt idx="329">
                  <c:v>102.2</c:v>
                </c:pt>
                <c:pt idx="330">
                  <c:v>98.7</c:v>
                </c:pt>
                <c:pt idx="331">
                  <c:v>99.6</c:v>
                </c:pt>
                <c:pt idx="332">
                  <c:v>98.4</c:v>
                </c:pt>
                <c:pt idx="333">
                  <c:v>100.8</c:v>
                </c:pt>
                <c:pt idx="334">
                  <c:v>95.8</c:v>
                </c:pt>
                <c:pt idx="335">
                  <c:v>100.6</c:v>
                </c:pt>
                <c:pt idx="336">
                  <c:v>101.7</c:v>
                </c:pt>
                <c:pt idx="337">
                  <c:v>103.9</c:v>
                </c:pt>
                <c:pt idx="338">
                  <c:v>106</c:v>
                </c:pt>
                <c:pt idx="339">
                  <c:v>102.9</c:v>
                </c:pt>
                <c:pt idx="340">
                  <c:v>103.3</c:v>
                </c:pt>
                <c:pt idx="341">
                  <c:v>114.1</c:v>
                </c:pt>
                <c:pt idx="342">
                  <c:v>117</c:v>
                </c:pt>
                <c:pt idx="343">
                  <c:v>121.7</c:v>
                </c:pt>
                <c:pt idx="344">
                  <c:v>106.8</c:v>
                </c:pt>
                <c:pt idx="345">
                  <c:v>105.4</c:v>
                </c:pt>
                <c:pt idx="346">
                  <c:v>98.7</c:v>
                </c:pt>
                <c:pt idx="347">
                  <c:v>111.9</c:v>
                </c:pt>
                <c:pt idx="348">
                  <c:v>113.1</c:v>
                </c:pt>
                <c:pt idx="349">
                  <c:v>99.9</c:v>
                </c:pt>
                <c:pt idx="350">
                  <c:v>105.4</c:v>
                </c:pt>
                <c:pt idx="351">
                  <c:v>116</c:v>
                </c:pt>
                <c:pt idx="352">
                  <c:v>112.5</c:v>
                </c:pt>
                <c:pt idx="353">
                  <c:v>128</c:v>
                </c:pt>
                <c:pt idx="354">
                  <c:v>128.69999999999999</c:v>
                </c:pt>
                <c:pt idx="355">
                  <c:v>116.6</c:v>
                </c:pt>
                <c:pt idx="356">
                  <c:v>106.2</c:v>
                </c:pt>
                <c:pt idx="357">
                  <c:v>125.5</c:v>
                </c:pt>
                <c:pt idx="358">
                  <c:v>110.2</c:v>
                </c:pt>
                <c:pt idx="359">
                  <c:v>141.5</c:v>
                </c:pt>
                <c:pt idx="360">
                  <c:v>110.7</c:v>
                </c:pt>
                <c:pt idx="361">
                  <c:v>137.69999999999999</c:v>
                </c:pt>
                <c:pt idx="362">
                  <c:v>115.8</c:v>
                </c:pt>
                <c:pt idx="363">
                  <c:v>111.7</c:v>
                </c:pt>
                <c:pt idx="364">
                  <c:v>118.4</c:v>
                </c:pt>
                <c:pt idx="365">
                  <c:v>144.1</c:v>
                </c:pt>
                <c:pt idx="366">
                  <c:v>121.1</c:v>
                </c:pt>
                <c:pt idx="367">
                  <c:v>115.8</c:v>
                </c:pt>
              </c:numCache>
            </c:numRef>
          </c:xVal>
          <c:yVal>
            <c:numRef>
              <c:f>'Ark1'!$B$2:$B$369</c:f>
              <c:numCache>
                <c:formatCode>General</c:formatCode>
                <c:ptCount val="368"/>
                <c:pt idx="0">
                  <c:v>96.7</c:v>
                </c:pt>
                <c:pt idx="1">
                  <c:v>98.3</c:v>
                </c:pt>
                <c:pt idx="2">
                  <c:v>96.8</c:v>
                </c:pt>
                <c:pt idx="3">
                  <c:v>98.4</c:v>
                </c:pt>
                <c:pt idx="4">
                  <c:v>101</c:v>
                </c:pt>
                <c:pt idx="5">
                  <c:v>110</c:v>
                </c:pt>
                <c:pt idx="6">
                  <c:v>106.7</c:v>
                </c:pt>
                <c:pt idx="7">
                  <c:v>99</c:v>
                </c:pt>
                <c:pt idx="8">
                  <c:v>116.4</c:v>
                </c:pt>
                <c:pt idx="9">
                  <c:v>101</c:v>
                </c:pt>
                <c:pt idx="10">
                  <c:v>95.1</c:v>
                </c:pt>
                <c:pt idx="11">
                  <c:v>102</c:v>
                </c:pt>
                <c:pt idx="12">
                  <c:v>97.5</c:v>
                </c:pt>
                <c:pt idx="13">
                  <c:v>99.2</c:v>
                </c:pt>
                <c:pt idx="14">
                  <c:v>105.5</c:v>
                </c:pt>
                <c:pt idx="15">
                  <c:v>95.9</c:v>
                </c:pt>
                <c:pt idx="16">
                  <c:v>100.6</c:v>
                </c:pt>
                <c:pt idx="17">
                  <c:v>96.7</c:v>
                </c:pt>
                <c:pt idx="18">
                  <c:v>95.7</c:v>
                </c:pt>
                <c:pt idx="19">
                  <c:v>94.1</c:v>
                </c:pt>
                <c:pt idx="20">
                  <c:v>95.1</c:v>
                </c:pt>
                <c:pt idx="21">
                  <c:v>99.8</c:v>
                </c:pt>
                <c:pt idx="22">
                  <c:v>95.8</c:v>
                </c:pt>
                <c:pt idx="23">
                  <c:v>93.4</c:v>
                </c:pt>
                <c:pt idx="24">
                  <c:v>97.3</c:v>
                </c:pt>
                <c:pt idx="25">
                  <c:v>93.7</c:v>
                </c:pt>
                <c:pt idx="26">
                  <c:v>94.1</c:v>
                </c:pt>
                <c:pt idx="27">
                  <c:v>91.7</c:v>
                </c:pt>
                <c:pt idx="28">
                  <c:v>93.2</c:v>
                </c:pt>
                <c:pt idx="29">
                  <c:v>96.4</c:v>
                </c:pt>
                <c:pt idx="30">
                  <c:v>96.8</c:v>
                </c:pt>
                <c:pt idx="31">
                  <c:v>93</c:v>
                </c:pt>
                <c:pt idx="32">
                  <c:v>102.1</c:v>
                </c:pt>
                <c:pt idx="33">
                  <c:v>92</c:v>
                </c:pt>
                <c:pt idx="34">
                  <c:v>99.9</c:v>
                </c:pt>
                <c:pt idx="35">
                  <c:v>94.1</c:v>
                </c:pt>
                <c:pt idx="36">
                  <c:v>102.5</c:v>
                </c:pt>
                <c:pt idx="37">
                  <c:v>100.4</c:v>
                </c:pt>
                <c:pt idx="38">
                  <c:v>98.1</c:v>
                </c:pt>
                <c:pt idx="39">
                  <c:v>104.8</c:v>
                </c:pt>
                <c:pt idx="40">
                  <c:v>100.3</c:v>
                </c:pt>
                <c:pt idx="41">
                  <c:v>109.4</c:v>
                </c:pt>
                <c:pt idx="42">
                  <c:v>98</c:v>
                </c:pt>
                <c:pt idx="43">
                  <c:v>101.3</c:v>
                </c:pt>
                <c:pt idx="44">
                  <c:v>102.4</c:v>
                </c:pt>
                <c:pt idx="45">
                  <c:v>101.8</c:v>
                </c:pt>
                <c:pt idx="46">
                  <c:v>101.9</c:v>
                </c:pt>
                <c:pt idx="47">
                  <c:v>104.3</c:v>
                </c:pt>
                <c:pt idx="48">
                  <c:v>102.7</c:v>
                </c:pt>
                <c:pt idx="49">
                  <c:v>97.4</c:v>
                </c:pt>
                <c:pt idx="50">
                  <c:v>99.7</c:v>
                </c:pt>
                <c:pt idx="51">
                  <c:v>108.2</c:v>
                </c:pt>
                <c:pt idx="52">
                  <c:v>114.9</c:v>
                </c:pt>
                <c:pt idx="53">
                  <c:v>119.5</c:v>
                </c:pt>
                <c:pt idx="54">
                  <c:v>112.4</c:v>
                </c:pt>
                <c:pt idx="55">
                  <c:v>97.4</c:v>
                </c:pt>
                <c:pt idx="56">
                  <c:v>101.4</c:v>
                </c:pt>
                <c:pt idx="57">
                  <c:v>113.5</c:v>
                </c:pt>
                <c:pt idx="58">
                  <c:v>101.3</c:v>
                </c:pt>
                <c:pt idx="59">
                  <c:v>98.1</c:v>
                </c:pt>
                <c:pt idx="60">
                  <c:v>100</c:v>
                </c:pt>
                <c:pt idx="61">
                  <c:v>102.9</c:v>
                </c:pt>
                <c:pt idx="62">
                  <c:v>112.3</c:v>
                </c:pt>
                <c:pt idx="63">
                  <c:v>116.1</c:v>
                </c:pt>
                <c:pt idx="64">
                  <c:v>109.1</c:v>
                </c:pt>
                <c:pt idx="65">
                  <c:v>102.9</c:v>
                </c:pt>
                <c:pt idx="66">
                  <c:v>105.3</c:v>
                </c:pt>
                <c:pt idx="67">
                  <c:v>107.3</c:v>
                </c:pt>
                <c:pt idx="68">
                  <c:v>97</c:v>
                </c:pt>
                <c:pt idx="69">
                  <c:v>100.8</c:v>
                </c:pt>
                <c:pt idx="70">
                  <c:v>96</c:v>
                </c:pt>
                <c:pt idx="71">
                  <c:v>96.7</c:v>
                </c:pt>
                <c:pt idx="72">
                  <c:v>98.3</c:v>
                </c:pt>
                <c:pt idx="73">
                  <c:v>95.8</c:v>
                </c:pt>
                <c:pt idx="74">
                  <c:v>100.3</c:v>
                </c:pt>
                <c:pt idx="75">
                  <c:v>112.7</c:v>
                </c:pt>
                <c:pt idx="76">
                  <c:v>109.8</c:v>
                </c:pt>
                <c:pt idx="77">
                  <c:v>112.1</c:v>
                </c:pt>
                <c:pt idx="78">
                  <c:v>107.6</c:v>
                </c:pt>
                <c:pt idx="79">
                  <c:v>102.3</c:v>
                </c:pt>
                <c:pt idx="80">
                  <c:v>105.6</c:v>
                </c:pt>
                <c:pt idx="81">
                  <c:v>112.4</c:v>
                </c:pt>
                <c:pt idx="82">
                  <c:v>101</c:v>
                </c:pt>
                <c:pt idx="83">
                  <c:v>102.6</c:v>
                </c:pt>
                <c:pt idx="84">
                  <c:v>99.4</c:v>
                </c:pt>
                <c:pt idx="85">
                  <c:v>98.8</c:v>
                </c:pt>
                <c:pt idx="86">
                  <c:v>97.8</c:v>
                </c:pt>
                <c:pt idx="87">
                  <c:v>97</c:v>
                </c:pt>
                <c:pt idx="88">
                  <c:v>110.3</c:v>
                </c:pt>
                <c:pt idx="89">
                  <c:v>106.6</c:v>
                </c:pt>
                <c:pt idx="90">
                  <c:v>108.3</c:v>
                </c:pt>
                <c:pt idx="91">
                  <c:v>108.5</c:v>
                </c:pt>
                <c:pt idx="92">
                  <c:v>101.7</c:v>
                </c:pt>
                <c:pt idx="93">
                  <c:v>95.4</c:v>
                </c:pt>
                <c:pt idx="94">
                  <c:v>95.2</c:v>
                </c:pt>
                <c:pt idx="95">
                  <c:v>97.4</c:v>
                </c:pt>
                <c:pt idx="96">
                  <c:v>92.8</c:v>
                </c:pt>
                <c:pt idx="97">
                  <c:v>86.6</c:v>
                </c:pt>
                <c:pt idx="98">
                  <c:v>92.6</c:v>
                </c:pt>
                <c:pt idx="99">
                  <c:v>104.9</c:v>
                </c:pt>
                <c:pt idx="100">
                  <c:v>131.80000000000001</c:v>
                </c:pt>
                <c:pt idx="101">
                  <c:v>96.3</c:v>
                </c:pt>
                <c:pt idx="102">
                  <c:v>96.3</c:v>
                </c:pt>
                <c:pt idx="103">
                  <c:v>102.9</c:v>
                </c:pt>
                <c:pt idx="104">
                  <c:v>100.9</c:v>
                </c:pt>
                <c:pt idx="105">
                  <c:v>93.4</c:v>
                </c:pt>
                <c:pt idx="106">
                  <c:v>102.6</c:v>
                </c:pt>
                <c:pt idx="107">
                  <c:v>97</c:v>
                </c:pt>
                <c:pt idx="108">
                  <c:v>99</c:v>
                </c:pt>
                <c:pt idx="109">
                  <c:v>92.6</c:v>
                </c:pt>
                <c:pt idx="110">
                  <c:v>90.6</c:v>
                </c:pt>
                <c:pt idx="111">
                  <c:v>100.5</c:v>
                </c:pt>
                <c:pt idx="112">
                  <c:v>100</c:v>
                </c:pt>
                <c:pt idx="113">
                  <c:v>111</c:v>
                </c:pt>
                <c:pt idx="114">
                  <c:v>103.9</c:v>
                </c:pt>
                <c:pt idx="115">
                  <c:v>95.6</c:v>
                </c:pt>
                <c:pt idx="116">
                  <c:v>101.8</c:v>
                </c:pt>
                <c:pt idx="117">
                  <c:v>98</c:v>
                </c:pt>
                <c:pt idx="118">
                  <c:v>96.8</c:v>
                </c:pt>
                <c:pt idx="119">
                  <c:v>102.8</c:v>
                </c:pt>
                <c:pt idx="120">
                  <c:v>103.3</c:v>
                </c:pt>
                <c:pt idx="121">
                  <c:v>110</c:v>
                </c:pt>
                <c:pt idx="122">
                  <c:v>103.7</c:v>
                </c:pt>
                <c:pt idx="123">
                  <c:v>95.3</c:v>
                </c:pt>
                <c:pt idx="124">
                  <c:v>111.6</c:v>
                </c:pt>
                <c:pt idx="125">
                  <c:v>107.7</c:v>
                </c:pt>
                <c:pt idx="126">
                  <c:v>107.7</c:v>
                </c:pt>
                <c:pt idx="127">
                  <c:v>107.7</c:v>
                </c:pt>
                <c:pt idx="128">
                  <c:v>105.2</c:v>
                </c:pt>
                <c:pt idx="129">
                  <c:v>111</c:v>
                </c:pt>
                <c:pt idx="130">
                  <c:v>102.1</c:v>
                </c:pt>
                <c:pt idx="131">
                  <c:v>100.1</c:v>
                </c:pt>
                <c:pt idx="132">
                  <c:v>118</c:v>
                </c:pt>
                <c:pt idx="133">
                  <c:v>113.3</c:v>
                </c:pt>
                <c:pt idx="134">
                  <c:v>107.2</c:v>
                </c:pt>
                <c:pt idx="135">
                  <c:v>103.8</c:v>
                </c:pt>
                <c:pt idx="136">
                  <c:v>99.2</c:v>
                </c:pt>
                <c:pt idx="137">
                  <c:v>94</c:v>
                </c:pt>
                <c:pt idx="138">
                  <c:v>100.4</c:v>
                </c:pt>
                <c:pt idx="139">
                  <c:v>102</c:v>
                </c:pt>
                <c:pt idx="140">
                  <c:v>110.8</c:v>
                </c:pt>
                <c:pt idx="141">
                  <c:v>122</c:v>
                </c:pt>
                <c:pt idx="142">
                  <c:v>127.3</c:v>
                </c:pt>
                <c:pt idx="143">
                  <c:v>144.19999999999999</c:v>
                </c:pt>
                <c:pt idx="144">
                  <c:v>98.5</c:v>
                </c:pt>
                <c:pt idx="145">
                  <c:v>95.7</c:v>
                </c:pt>
                <c:pt idx="146">
                  <c:v>96</c:v>
                </c:pt>
                <c:pt idx="147">
                  <c:v>96.6</c:v>
                </c:pt>
                <c:pt idx="148">
                  <c:v>99</c:v>
                </c:pt>
                <c:pt idx="149">
                  <c:v>87.5</c:v>
                </c:pt>
                <c:pt idx="150">
                  <c:v>94.1</c:v>
                </c:pt>
                <c:pt idx="151">
                  <c:v>95.2</c:v>
                </c:pt>
                <c:pt idx="152">
                  <c:v>110.9</c:v>
                </c:pt>
                <c:pt idx="153">
                  <c:v>94.7</c:v>
                </c:pt>
                <c:pt idx="154">
                  <c:v>99.3</c:v>
                </c:pt>
                <c:pt idx="155">
                  <c:v>90.8</c:v>
                </c:pt>
                <c:pt idx="156">
                  <c:v>94.9</c:v>
                </c:pt>
                <c:pt idx="157">
                  <c:v>105.7</c:v>
                </c:pt>
                <c:pt idx="158">
                  <c:v>96.5</c:v>
                </c:pt>
                <c:pt idx="159">
                  <c:v>91.2</c:v>
                </c:pt>
                <c:pt idx="160">
                  <c:v>104.6</c:v>
                </c:pt>
                <c:pt idx="161">
                  <c:v>102</c:v>
                </c:pt>
                <c:pt idx="162">
                  <c:v>109.4</c:v>
                </c:pt>
                <c:pt idx="163">
                  <c:v>110.9</c:v>
                </c:pt>
                <c:pt idx="164">
                  <c:v>116.6</c:v>
                </c:pt>
                <c:pt idx="165">
                  <c:v>100.5</c:v>
                </c:pt>
                <c:pt idx="166">
                  <c:v>95.2</c:v>
                </c:pt>
                <c:pt idx="167">
                  <c:v>95.2</c:v>
                </c:pt>
                <c:pt idx="168">
                  <c:v>96.4</c:v>
                </c:pt>
                <c:pt idx="169">
                  <c:v>96.4</c:v>
                </c:pt>
                <c:pt idx="170">
                  <c:v>96.7</c:v>
                </c:pt>
                <c:pt idx="171">
                  <c:v>119.5</c:v>
                </c:pt>
                <c:pt idx="172">
                  <c:v>95.8</c:v>
                </c:pt>
                <c:pt idx="173">
                  <c:v>104.5</c:v>
                </c:pt>
                <c:pt idx="174">
                  <c:v>126.1</c:v>
                </c:pt>
                <c:pt idx="175">
                  <c:v>100.5</c:v>
                </c:pt>
                <c:pt idx="176">
                  <c:v>96.4</c:v>
                </c:pt>
                <c:pt idx="177">
                  <c:v>96.6</c:v>
                </c:pt>
                <c:pt idx="178">
                  <c:v>100.3</c:v>
                </c:pt>
                <c:pt idx="179">
                  <c:v>95.6</c:v>
                </c:pt>
                <c:pt idx="180">
                  <c:v>95.5</c:v>
                </c:pt>
                <c:pt idx="181">
                  <c:v>101.5</c:v>
                </c:pt>
                <c:pt idx="182">
                  <c:v>102.3</c:v>
                </c:pt>
                <c:pt idx="183">
                  <c:v>98.4</c:v>
                </c:pt>
                <c:pt idx="184">
                  <c:v>94.8</c:v>
                </c:pt>
                <c:pt idx="185">
                  <c:v>91.7</c:v>
                </c:pt>
                <c:pt idx="186">
                  <c:v>97</c:v>
                </c:pt>
                <c:pt idx="187">
                  <c:v>102.1</c:v>
                </c:pt>
                <c:pt idx="188">
                  <c:v>97.3</c:v>
                </c:pt>
                <c:pt idx="189">
                  <c:v>105.3</c:v>
                </c:pt>
                <c:pt idx="190">
                  <c:v>102.9</c:v>
                </c:pt>
                <c:pt idx="191">
                  <c:v>128.30000000000001</c:v>
                </c:pt>
                <c:pt idx="192">
                  <c:v>116.6</c:v>
                </c:pt>
                <c:pt idx="193">
                  <c:v>106.8</c:v>
                </c:pt>
                <c:pt idx="194">
                  <c:v>101.8</c:v>
                </c:pt>
                <c:pt idx="195">
                  <c:v>100.2</c:v>
                </c:pt>
                <c:pt idx="196">
                  <c:v>89</c:v>
                </c:pt>
                <c:pt idx="197">
                  <c:v>95.4</c:v>
                </c:pt>
                <c:pt idx="198">
                  <c:v>98.5</c:v>
                </c:pt>
                <c:pt idx="199">
                  <c:v>93.6</c:v>
                </c:pt>
                <c:pt idx="200">
                  <c:v>95.3</c:v>
                </c:pt>
                <c:pt idx="201">
                  <c:v>103.4</c:v>
                </c:pt>
                <c:pt idx="202">
                  <c:v>95.6</c:v>
                </c:pt>
                <c:pt idx="203">
                  <c:v>97</c:v>
                </c:pt>
                <c:pt idx="204">
                  <c:v>108.6</c:v>
                </c:pt>
                <c:pt idx="205">
                  <c:v>101.6</c:v>
                </c:pt>
                <c:pt idx="206">
                  <c:v>96.3</c:v>
                </c:pt>
                <c:pt idx="207">
                  <c:v>121.1</c:v>
                </c:pt>
                <c:pt idx="208">
                  <c:v>96.8</c:v>
                </c:pt>
                <c:pt idx="209">
                  <c:v>103.9</c:v>
                </c:pt>
                <c:pt idx="210">
                  <c:v>105.6</c:v>
                </c:pt>
                <c:pt idx="211">
                  <c:v>122.2</c:v>
                </c:pt>
                <c:pt idx="212">
                  <c:v>110.1</c:v>
                </c:pt>
                <c:pt idx="213">
                  <c:v>123.9</c:v>
                </c:pt>
                <c:pt idx="214">
                  <c:v>114.8</c:v>
                </c:pt>
                <c:pt idx="215">
                  <c:v>98.6</c:v>
                </c:pt>
                <c:pt idx="216">
                  <c:v>124.3</c:v>
                </c:pt>
                <c:pt idx="217">
                  <c:v>112.4</c:v>
                </c:pt>
                <c:pt idx="218">
                  <c:v>105.6</c:v>
                </c:pt>
                <c:pt idx="219">
                  <c:v>109</c:v>
                </c:pt>
                <c:pt idx="220">
                  <c:v>107.3</c:v>
                </c:pt>
                <c:pt idx="221">
                  <c:v>101.7</c:v>
                </c:pt>
                <c:pt idx="222">
                  <c:v>104.9</c:v>
                </c:pt>
                <c:pt idx="223">
                  <c:v>103.2</c:v>
                </c:pt>
                <c:pt idx="224">
                  <c:v>102</c:v>
                </c:pt>
                <c:pt idx="225">
                  <c:v>103.6</c:v>
                </c:pt>
                <c:pt idx="226">
                  <c:v>103.9</c:v>
                </c:pt>
                <c:pt idx="227">
                  <c:v>104.5</c:v>
                </c:pt>
                <c:pt idx="228">
                  <c:v>118.8</c:v>
                </c:pt>
                <c:pt idx="229">
                  <c:v>93</c:v>
                </c:pt>
                <c:pt idx="230">
                  <c:v>107.8</c:v>
                </c:pt>
                <c:pt idx="231">
                  <c:v>100.1</c:v>
                </c:pt>
                <c:pt idx="232">
                  <c:v>101.3</c:v>
                </c:pt>
                <c:pt idx="233">
                  <c:v>99</c:v>
                </c:pt>
                <c:pt idx="234">
                  <c:v>104.2</c:v>
                </c:pt>
                <c:pt idx="235">
                  <c:v>95.4</c:v>
                </c:pt>
                <c:pt idx="236">
                  <c:v>106.7</c:v>
                </c:pt>
                <c:pt idx="237">
                  <c:v>97</c:v>
                </c:pt>
                <c:pt idx="238">
                  <c:v>97.9</c:v>
                </c:pt>
                <c:pt idx="239">
                  <c:v>98.9</c:v>
                </c:pt>
                <c:pt idx="240">
                  <c:v>102.2</c:v>
                </c:pt>
                <c:pt idx="241">
                  <c:v>117.9</c:v>
                </c:pt>
                <c:pt idx="242">
                  <c:v>112.8</c:v>
                </c:pt>
                <c:pt idx="243">
                  <c:v>101</c:v>
                </c:pt>
                <c:pt idx="244">
                  <c:v>122.8</c:v>
                </c:pt>
                <c:pt idx="245">
                  <c:v>90.5</c:v>
                </c:pt>
                <c:pt idx="246">
                  <c:v>92.1</c:v>
                </c:pt>
                <c:pt idx="247">
                  <c:v>88.2</c:v>
                </c:pt>
                <c:pt idx="248">
                  <c:v>88.6</c:v>
                </c:pt>
                <c:pt idx="249">
                  <c:v>100.5</c:v>
                </c:pt>
                <c:pt idx="250">
                  <c:v>101.5</c:v>
                </c:pt>
                <c:pt idx="251">
                  <c:v>115.1</c:v>
                </c:pt>
                <c:pt idx="252">
                  <c:v>106.2</c:v>
                </c:pt>
                <c:pt idx="253">
                  <c:v>100.2</c:v>
                </c:pt>
                <c:pt idx="254">
                  <c:v>108</c:v>
                </c:pt>
                <c:pt idx="255">
                  <c:v>108.4</c:v>
                </c:pt>
                <c:pt idx="256">
                  <c:v>94.4</c:v>
                </c:pt>
                <c:pt idx="257">
                  <c:v>105.2</c:v>
                </c:pt>
                <c:pt idx="258">
                  <c:v>104.7</c:v>
                </c:pt>
                <c:pt idx="259">
                  <c:v>98.5</c:v>
                </c:pt>
                <c:pt idx="260">
                  <c:v>103.1</c:v>
                </c:pt>
                <c:pt idx="261">
                  <c:v>114.8</c:v>
                </c:pt>
                <c:pt idx="262">
                  <c:v>99.1</c:v>
                </c:pt>
                <c:pt idx="263">
                  <c:v>115.8</c:v>
                </c:pt>
                <c:pt idx="264">
                  <c:v>111.2</c:v>
                </c:pt>
                <c:pt idx="265">
                  <c:v>116.3</c:v>
                </c:pt>
                <c:pt idx="266">
                  <c:v>106</c:v>
                </c:pt>
                <c:pt idx="267">
                  <c:v>102.7</c:v>
                </c:pt>
                <c:pt idx="268">
                  <c:v>109.6</c:v>
                </c:pt>
                <c:pt idx="269">
                  <c:v>97.7</c:v>
                </c:pt>
                <c:pt idx="270">
                  <c:v>103.5</c:v>
                </c:pt>
                <c:pt idx="271">
                  <c:v>110</c:v>
                </c:pt>
                <c:pt idx="272">
                  <c:v>102.8</c:v>
                </c:pt>
                <c:pt idx="273">
                  <c:v>109.6</c:v>
                </c:pt>
                <c:pt idx="274">
                  <c:v>93.4</c:v>
                </c:pt>
                <c:pt idx="275">
                  <c:v>101.9</c:v>
                </c:pt>
                <c:pt idx="276">
                  <c:v>113.5</c:v>
                </c:pt>
                <c:pt idx="277">
                  <c:v>102.9</c:v>
                </c:pt>
                <c:pt idx="278">
                  <c:v>113.1</c:v>
                </c:pt>
                <c:pt idx="279">
                  <c:v>96.3</c:v>
                </c:pt>
                <c:pt idx="280">
                  <c:v>98.7</c:v>
                </c:pt>
                <c:pt idx="281">
                  <c:v>108.1</c:v>
                </c:pt>
                <c:pt idx="282">
                  <c:v>103.4</c:v>
                </c:pt>
                <c:pt idx="283">
                  <c:v>107.1</c:v>
                </c:pt>
                <c:pt idx="284">
                  <c:v>96.1</c:v>
                </c:pt>
                <c:pt idx="285">
                  <c:v>92.3</c:v>
                </c:pt>
                <c:pt idx="286">
                  <c:v>99.3</c:v>
                </c:pt>
                <c:pt idx="287">
                  <c:v>93</c:v>
                </c:pt>
                <c:pt idx="288">
                  <c:v>101.6</c:v>
                </c:pt>
                <c:pt idx="289">
                  <c:v>100.7</c:v>
                </c:pt>
                <c:pt idx="290">
                  <c:v>101.7</c:v>
                </c:pt>
                <c:pt idx="291">
                  <c:v>116.6</c:v>
                </c:pt>
                <c:pt idx="292">
                  <c:v>88.2</c:v>
                </c:pt>
                <c:pt idx="293">
                  <c:v>105.7</c:v>
                </c:pt>
                <c:pt idx="294">
                  <c:v>107.8</c:v>
                </c:pt>
                <c:pt idx="295">
                  <c:v>92.4</c:v>
                </c:pt>
                <c:pt idx="296">
                  <c:v>100.8</c:v>
                </c:pt>
                <c:pt idx="297">
                  <c:v>105</c:v>
                </c:pt>
                <c:pt idx="298">
                  <c:v>113.3</c:v>
                </c:pt>
                <c:pt idx="299">
                  <c:v>111.1</c:v>
                </c:pt>
                <c:pt idx="300">
                  <c:v>113</c:v>
                </c:pt>
                <c:pt idx="301">
                  <c:v>132.80000000000001</c:v>
                </c:pt>
                <c:pt idx="302">
                  <c:v>121.4</c:v>
                </c:pt>
                <c:pt idx="303">
                  <c:v>102.6</c:v>
                </c:pt>
                <c:pt idx="304">
                  <c:v>117.1</c:v>
                </c:pt>
                <c:pt idx="305">
                  <c:v>103.7</c:v>
                </c:pt>
                <c:pt idx="306">
                  <c:v>110.7</c:v>
                </c:pt>
                <c:pt idx="307">
                  <c:v>105.1</c:v>
                </c:pt>
                <c:pt idx="308">
                  <c:v>114.1</c:v>
                </c:pt>
                <c:pt idx="309">
                  <c:v>107</c:v>
                </c:pt>
                <c:pt idx="310">
                  <c:v>108.1</c:v>
                </c:pt>
                <c:pt idx="311">
                  <c:v>102</c:v>
                </c:pt>
                <c:pt idx="312">
                  <c:v>115.8</c:v>
                </c:pt>
                <c:pt idx="313">
                  <c:v>102</c:v>
                </c:pt>
                <c:pt idx="314">
                  <c:v>107.2</c:v>
                </c:pt>
                <c:pt idx="315">
                  <c:v>104</c:v>
                </c:pt>
                <c:pt idx="316">
                  <c:v>114.5</c:v>
                </c:pt>
                <c:pt idx="317">
                  <c:v>106.9</c:v>
                </c:pt>
                <c:pt idx="318">
                  <c:v>103.8</c:v>
                </c:pt>
                <c:pt idx="319">
                  <c:v>94.2</c:v>
                </c:pt>
                <c:pt idx="320">
                  <c:v>102.4</c:v>
                </c:pt>
                <c:pt idx="321">
                  <c:v>110.3</c:v>
                </c:pt>
                <c:pt idx="322">
                  <c:v>109.4</c:v>
                </c:pt>
                <c:pt idx="323">
                  <c:v>100.4</c:v>
                </c:pt>
                <c:pt idx="324">
                  <c:v>102.3</c:v>
                </c:pt>
                <c:pt idx="325">
                  <c:v>104.9</c:v>
                </c:pt>
                <c:pt idx="326">
                  <c:v>113.2</c:v>
                </c:pt>
                <c:pt idx="327">
                  <c:v>99.4</c:v>
                </c:pt>
                <c:pt idx="328">
                  <c:v>107.7</c:v>
                </c:pt>
                <c:pt idx="329">
                  <c:v>106.9</c:v>
                </c:pt>
                <c:pt idx="330">
                  <c:v>98.5</c:v>
                </c:pt>
                <c:pt idx="331">
                  <c:v>106</c:v>
                </c:pt>
                <c:pt idx="332">
                  <c:v>104.9</c:v>
                </c:pt>
                <c:pt idx="333">
                  <c:v>101.9</c:v>
                </c:pt>
                <c:pt idx="334">
                  <c:v>104</c:v>
                </c:pt>
                <c:pt idx="335">
                  <c:v>112.3</c:v>
                </c:pt>
                <c:pt idx="336">
                  <c:v>106</c:v>
                </c:pt>
                <c:pt idx="337">
                  <c:v>102.8</c:v>
                </c:pt>
                <c:pt idx="338">
                  <c:v>107</c:v>
                </c:pt>
                <c:pt idx="339">
                  <c:v>112</c:v>
                </c:pt>
                <c:pt idx="340">
                  <c:v>101</c:v>
                </c:pt>
                <c:pt idx="341">
                  <c:v>109.5</c:v>
                </c:pt>
                <c:pt idx="342">
                  <c:v>107.3</c:v>
                </c:pt>
                <c:pt idx="343">
                  <c:v>99.7</c:v>
                </c:pt>
                <c:pt idx="344">
                  <c:v>109.5</c:v>
                </c:pt>
                <c:pt idx="345">
                  <c:v>109.5</c:v>
                </c:pt>
                <c:pt idx="346">
                  <c:v>97.2</c:v>
                </c:pt>
                <c:pt idx="347">
                  <c:v>116.1</c:v>
                </c:pt>
                <c:pt idx="348">
                  <c:v>110.6</c:v>
                </c:pt>
                <c:pt idx="349">
                  <c:v>100.8</c:v>
                </c:pt>
                <c:pt idx="350">
                  <c:v>104.8</c:v>
                </c:pt>
                <c:pt idx="351">
                  <c:v>116.8</c:v>
                </c:pt>
                <c:pt idx="352">
                  <c:v>105.5</c:v>
                </c:pt>
                <c:pt idx="353">
                  <c:v>100.6</c:v>
                </c:pt>
                <c:pt idx="354">
                  <c:v>115.2</c:v>
                </c:pt>
                <c:pt idx="355">
                  <c:v>111.4</c:v>
                </c:pt>
                <c:pt idx="356">
                  <c:v>108.7</c:v>
                </c:pt>
                <c:pt idx="357">
                  <c:v>120.9</c:v>
                </c:pt>
                <c:pt idx="358">
                  <c:v>109</c:v>
                </c:pt>
                <c:pt idx="359">
                  <c:v>108.2</c:v>
                </c:pt>
                <c:pt idx="360">
                  <c:v>99.2</c:v>
                </c:pt>
                <c:pt idx="361">
                  <c:v>129.4</c:v>
                </c:pt>
                <c:pt idx="362">
                  <c:v>108.6</c:v>
                </c:pt>
                <c:pt idx="363">
                  <c:v>142.1</c:v>
                </c:pt>
                <c:pt idx="364">
                  <c:v>116.7</c:v>
                </c:pt>
                <c:pt idx="365">
                  <c:v>122.8</c:v>
                </c:pt>
                <c:pt idx="366">
                  <c:v>107.8</c:v>
                </c:pt>
                <c:pt idx="367">
                  <c:v>107.6</c:v>
                </c:pt>
              </c:numCache>
            </c:numRef>
          </c:yVal>
          <c:smooth val="0"/>
        </c:ser>
        <c:dLbls>
          <c:showLegendKey val="0"/>
          <c:showVal val="0"/>
          <c:showCatName val="0"/>
          <c:showSerName val="0"/>
          <c:showPercent val="0"/>
          <c:showBubbleSize val="0"/>
        </c:dLbls>
        <c:axId val="149804160"/>
        <c:axId val="149805696"/>
      </c:scatterChart>
      <c:valAx>
        <c:axId val="149804160"/>
        <c:scaling>
          <c:orientation val="minMax"/>
          <c:max val="180"/>
          <c:min val="90"/>
        </c:scaling>
        <c:delete val="0"/>
        <c:axPos val="b"/>
        <c:numFmt formatCode="General" sourceLinked="1"/>
        <c:majorTickMark val="out"/>
        <c:minorTickMark val="none"/>
        <c:tickLblPos val="nextTo"/>
        <c:crossAx val="149805696"/>
        <c:crosses val="autoZero"/>
        <c:crossBetween val="midCat"/>
        <c:majorUnit val="10"/>
      </c:valAx>
      <c:valAx>
        <c:axId val="149805696"/>
        <c:scaling>
          <c:orientation val="minMax"/>
          <c:max val="150"/>
          <c:min val="80"/>
        </c:scaling>
        <c:delete val="0"/>
        <c:axPos val="l"/>
        <c:numFmt formatCode="General" sourceLinked="1"/>
        <c:majorTickMark val="out"/>
        <c:minorTickMark val="none"/>
        <c:tickLblPos val="nextTo"/>
        <c:crossAx val="149804160"/>
        <c:crosses val="autoZero"/>
        <c:crossBetween val="midCat"/>
        <c:majorUnit val="10"/>
      </c:valAx>
      <c:spPr>
        <a:ln w="6350">
          <a:solidFill>
            <a:schemeClr val="tx1"/>
          </a:solid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86946203508301"/>
          <c:y val="5.4166666666666703E-2"/>
          <c:w val="0.77698697058351596"/>
          <c:h val="0.83809859420381905"/>
        </c:manualLayout>
      </c:layout>
      <c:barChart>
        <c:barDir val="col"/>
        <c:grouping val="clustered"/>
        <c:varyColors val="0"/>
        <c:ser>
          <c:idx val="0"/>
          <c:order val="0"/>
          <c:tx>
            <c:strRef>
              <c:f>'Ark1'!$B$1</c:f>
              <c:strCache>
                <c:ptCount val="1"/>
                <c:pt idx="0">
                  <c:v>Netto nytte NTP 2010-2019</c:v>
                </c:pt>
              </c:strCache>
            </c:strRef>
          </c:tx>
          <c:spPr>
            <a:solidFill>
              <a:schemeClr val="accent2"/>
            </a:solidFill>
            <a:ln w="6350">
              <a:solidFill>
                <a:schemeClr val="tx1"/>
              </a:solidFill>
            </a:ln>
          </c:spPr>
          <c:invertIfNegative val="0"/>
          <c:cat>
            <c:strRef>
              <c:f>'Ark1'!$A$2:$A$4</c:f>
              <c:strCache>
                <c:ptCount val="3"/>
                <c:pt idx="0">
                  <c:v>Lønnsomhetsstrategi</c:v>
                </c:pt>
                <c:pt idx="1">
                  <c:v>Planforslag</c:v>
                </c:pt>
                <c:pt idx="2">
                  <c:v>Stortingsmelding</c:v>
                </c:pt>
              </c:strCache>
            </c:strRef>
          </c:cat>
          <c:val>
            <c:numRef>
              <c:f>'Ark1'!$B$2:$B$4</c:f>
              <c:numCache>
                <c:formatCode>General</c:formatCode>
                <c:ptCount val="3"/>
                <c:pt idx="0">
                  <c:v>24600</c:v>
                </c:pt>
                <c:pt idx="1">
                  <c:v>500</c:v>
                </c:pt>
                <c:pt idx="2">
                  <c:v>-42800</c:v>
                </c:pt>
              </c:numCache>
            </c:numRef>
          </c:val>
        </c:ser>
        <c:ser>
          <c:idx val="1"/>
          <c:order val="1"/>
          <c:tx>
            <c:strRef>
              <c:f>'Ark1'!$C$1</c:f>
              <c:strCache>
                <c:ptCount val="1"/>
                <c:pt idx="0">
                  <c:v>Netto nytte NTP 2014-2023</c:v>
                </c:pt>
              </c:strCache>
            </c:strRef>
          </c:tx>
          <c:spPr>
            <a:solidFill>
              <a:schemeClr val="accent1"/>
            </a:solidFill>
            <a:ln w="6350">
              <a:solidFill>
                <a:schemeClr val="tx1"/>
              </a:solidFill>
            </a:ln>
          </c:spPr>
          <c:invertIfNegative val="0"/>
          <c:cat>
            <c:strRef>
              <c:f>'Ark1'!$A$2:$A$4</c:f>
              <c:strCache>
                <c:ptCount val="3"/>
                <c:pt idx="0">
                  <c:v>Lønnsomhetsstrategi</c:v>
                </c:pt>
                <c:pt idx="1">
                  <c:v>Planforslag</c:v>
                </c:pt>
                <c:pt idx="2">
                  <c:v>Stortingsmelding</c:v>
                </c:pt>
              </c:strCache>
            </c:strRef>
          </c:cat>
          <c:val>
            <c:numRef>
              <c:f>'Ark1'!$C$2:$C$4</c:f>
              <c:numCache>
                <c:formatCode>General</c:formatCode>
                <c:ptCount val="3"/>
                <c:pt idx="0">
                  <c:v>36900</c:v>
                </c:pt>
                <c:pt idx="1">
                  <c:v>-30800</c:v>
                </c:pt>
              </c:numCache>
            </c:numRef>
          </c:val>
        </c:ser>
        <c:dLbls>
          <c:showLegendKey val="0"/>
          <c:showVal val="0"/>
          <c:showCatName val="0"/>
          <c:showSerName val="0"/>
          <c:showPercent val="0"/>
          <c:showBubbleSize val="0"/>
        </c:dLbls>
        <c:gapWidth val="150"/>
        <c:axId val="200259072"/>
        <c:axId val="200376320"/>
      </c:barChart>
      <c:lineChart>
        <c:grouping val="standard"/>
        <c:varyColors val="0"/>
        <c:ser>
          <c:idx val="2"/>
          <c:order val="2"/>
          <c:tx>
            <c:strRef>
              <c:f>'Ark1'!$D$1</c:f>
              <c:strCache>
                <c:ptCount val="1"/>
                <c:pt idx="0">
                  <c:v>Kolonne2</c:v>
                </c:pt>
              </c:strCache>
            </c:strRef>
          </c:tx>
          <c:marker>
            <c:symbol val="none"/>
          </c:marker>
          <c:cat>
            <c:strRef>
              <c:f>'Ark1'!$A$2:$A$4</c:f>
              <c:strCache>
                <c:ptCount val="3"/>
                <c:pt idx="0">
                  <c:v>Lønnsomhetsstrategi</c:v>
                </c:pt>
                <c:pt idx="1">
                  <c:v>Planforslag</c:v>
                </c:pt>
                <c:pt idx="2">
                  <c:v>Stortingsmelding</c:v>
                </c:pt>
              </c:strCache>
            </c:strRef>
          </c:cat>
          <c:val>
            <c:numRef>
              <c:f>'Ark1'!$D$2:$D$4</c:f>
              <c:numCache>
                <c:formatCode>General</c:formatCode>
                <c:ptCount val="3"/>
              </c:numCache>
            </c:numRef>
          </c:val>
          <c:smooth val="0"/>
        </c:ser>
        <c:dLbls>
          <c:showLegendKey val="0"/>
          <c:showVal val="0"/>
          <c:showCatName val="0"/>
          <c:showSerName val="0"/>
          <c:showPercent val="0"/>
          <c:showBubbleSize val="0"/>
        </c:dLbls>
        <c:marker val="1"/>
        <c:smooth val="0"/>
        <c:axId val="210709120"/>
        <c:axId val="200378240"/>
      </c:lineChart>
      <c:catAx>
        <c:axId val="200259072"/>
        <c:scaling>
          <c:orientation val="minMax"/>
        </c:scaling>
        <c:delete val="0"/>
        <c:axPos val="b"/>
        <c:majorTickMark val="none"/>
        <c:minorTickMark val="none"/>
        <c:tickLblPos val="low"/>
        <c:txPr>
          <a:bodyPr rot="0" vert="horz"/>
          <a:lstStyle/>
          <a:p>
            <a:pPr>
              <a:defRPr/>
            </a:pPr>
            <a:endParaRPr lang="nb-NO"/>
          </a:p>
        </c:txPr>
        <c:crossAx val="200376320"/>
        <c:crosses val="autoZero"/>
        <c:auto val="1"/>
        <c:lblAlgn val="ctr"/>
        <c:lblOffset val="100"/>
        <c:noMultiLvlLbl val="0"/>
      </c:catAx>
      <c:valAx>
        <c:axId val="200376320"/>
        <c:scaling>
          <c:orientation val="minMax"/>
        </c:scaling>
        <c:delete val="0"/>
        <c:axPos val="l"/>
        <c:numFmt formatCode="General" sourceLinked="1"/>
        <c:majorTickMark val="out"/>
        <c:minorTickMark val="none"/>
        <c:tickLblPos val="nextTo"/>
        <c:crossAx val="200259072"/>
        <c:crosses val="autoZero"/>
        <c:crossBetween val="between"/>
        <c:dispUnits>
          <c:builtInUnit val="thousands"/>
        </c:dispUnits>
      </c:valAx>
      <c:valAx>
        <c:axId val="200378240"/>
        <c:scaling>
          <c:orientation val="minMax"/>
          <c:max val="50000"/>
          <c:min val="-50000"/>
        </c:scaling>
        <c:delete val="0"/>
        <c:axPos val="r"/>
        <c:numFmt formatCode="General" sourceLinked="1"/>
        <c:majorTickMark val="out"/>
        <c:minorTickMark val="none"/>
        <c:tickLblPos val="nextTo"/>
        <c:crossAx val="210709120"/>
        <c:crosses val="max"/>
        <c:crossBetween val="between"/>
        <c:majorUnit val="10000"/>
        <c:dispUnits>
          <c:builtInUnit val="thousands"/>
        </c:dispUnits>
      </c:valAx>
      <c:catAx>
        <c:axId val="210709120"/>
        <c:scaling>
          <c:orientation val="minMax"/>
        </c:scaling>
        <c:delete val="1"/>
        <c:axPos val="b"/>
        <c:majorTickMark val="out"/>
        <c:minorTickMark val="none"/>
        <c:tickLblPos val="nextTo"/>
        <c:crossAx val="200378240"/>
        <c:crossesAt val="-2.9999999999999987E+166"/>
        <c:auto val="1"/>
        <c:lblAlgn val="ctr"/>
        <c:lblOffset val="100"/>
        <c:noMultiLvlLbl val="0"/>
      </c:catAx>
      <c:spPr>
        <a:ln w="6350">
          <a:solidFill>
            <a:schemeClr val="tx1"/>
          </a:solidFill>
        </a:ln>
      </c:spPr>
    </c:plotArea>
    <c:legend>
      <c:legendPos val="r"/>
      <c:legendEntry>
        <c:idx val="2"/>
        <c:delete val="1"/>
      </c:legendEntry>
      <c:layout>
        <c:manualLayout>
          <c:xMode val="edge"/>
          <c:yMode val="edge"/>
          <c:x val="0.42151871687994902"/>
          <c:y val="0.120647753697865"/>
          <c:w val="0.41862930670694198"/>
          <c:h val="0.1659047019288150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'Ark1'!$B$1</c:f>
              <c:strCache>
                <c:ptCount val="1"/>
                <c:pt idx="0">
                  <c:v>Serie 1</c:v>
                </c:pt>
              </c:strCache>
            </c:strRef>
          </c:tx>
          <c:invertIfNegative val="0"/>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'Ark1'!$B$2:$B$19</c:f>
              <c:numCache>
                <c:formatCode>General</c:formatCode>
                <c:ptCount val="18"/>
                <c:pt idx="0">
                  <c:v>1.9</c:v>
                </c:pt>
                <c:pt idx="1">
                  <c:v>3.2</c:v>
                </c:pt>
                <c:pt idx="2">
                  <c:v>1.1000000000000001</c:v>
                </c:pt>
                <c:pt idx="3">
                  <c:v>1.3</c:v>
                </c:pt>
                <c:pt idx="4">
                  <c:v>4.3</c:v>
                </c:pt>
                <c:pt idx="5">
                  <c:v>3.6</c:v>
                </c:pt>
                <c:pt idx="6">
                  <c:v>2.5</c:v>
                </c:pt>
                <c:pt idx="7">
                  <c:v>4</c:v>
                </c:pt>
                <c:pt idx="8">
                  <c:v>4.3</c:v>
                </c:pt>
                <c:pt idx="9">
                  <c:v>3.6</c:v>
                </c:pt>
                <c:pt idx="10">
                  <c:v>1</c:v>
                </c:pt>
                <c:pt idx="11">
                  <c:v>0.4</c:v>
                </c:pt>
                <c:pt idx="12">
                  <c:v>-2</c:v>
                </c:pt>
                <c:pt idx="13">
                  <c:v>1.1000000000000001</c:v>
                </c:pt>
                <c:pt idx="14">
                  <c:v>1.5</c:v>
                </c:pt>
                <c:pt idx="15">
                  <c:v>0.2</c:v>
                </c:pt>
                <c:pt idx="16">
                  <c:v>2.2000000000000002</c:v>
                </c:pt>
                <c:pt idx="17">
                  <c:v>1.7</c:v>
                </c:pt>
              </c:numCache>
            </c:numRef>
          </c:val>
        </c:ser>
        <c:dLbls>
          <c:showLegendKey val="0"/>
          <c:showVal val="0"/>
          <c:showCatName val="0"/>
          <c:showSerName val="0"/>
          <c:showPercent val="0"/>
          <c:showBubbleSize val="0"/>
        </c:dLbls>
        <c:gapWidth val="150"/>
        <c:axId val="199613824"/>
        <c:axId val="199619712"/>
      </c:barChart>
      <c:lineChart>
        <c:grouping val="standard"/>
        <c:varyColors val="0"/>
        <c:ser>
          <c:idx val="1"/>
          <c:order val="1"/>
          <c:tx>
            <c:strRef>
              <c:f>'Ark1'!$C$1</c:f>
              <c:strCache>
                <c:ptCount val="1"/>
                <c:pt idx="0">
                  <c:v>Serie 2</c:v>
                </c:pt>
              </c:strCache>
            </c:strRef>
          </c:tx>
          <c:spPr>
            <a:ln w="25400">
              <a:solidFill>
                <a:schemeClr val="tx1"/>
              </a:solidFill>
            </a:ln>
          </c:spPr>
          <c:marker>
            <c:symbol val="none"/>
          </c:marker>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'Ark1'!$C$2:$C$19</c:f>
              <c:numCache>
                <c:formatCode>General</c:formatCode>
                <c:ptCount val="18"/>
                <c:pt idx="0">
                  <c:v>2.973620234036134</c:v>
                </c:pt>
                <c:pt idx="1">
                  <c:v>2.973620234036134</c:v>
                </c:pt>
                <c:pt idx="2">
                  <c:v>2.973620234036134</c:v>
                </c:pt>
                <c:pt idx="3">
                  <c:v>2.973620234036134</c:v>
                </c:pt>
                <c:pt idx="4">
                  <c:v>2.973620234036134</c:v>
                </c:pt>
                <c:pt idx="5">
                  <c:v>2.973620234036134</c:v>
                </c:pt>
                <c:pt idx="6">
                  <c:v>2.973620234036134</c:v>
                </c:pt>
                <c:pt idx="7">
                  <c:v>2.973620234036134</c:v>
                </c:pt>
                <c:pt idx="8">
                  <c:v>2.973620234036134</c:v>
                </c:pt>
                <c:pt idx="9">
                  <c:v>2.973620234036134</c:v>
                </c:pt>
              </c:numCache>
            </c:numRef>
          </c:val>
          <c:smooth val="0"/>
        </c:ser>
        <c:dLbls>
          <c:showLegendKey val="0"/>
          <c:showVal val="0"/>
          <c:showCatName val="0"/>
          <c:showSerName val="0"/>
          <c:showPercent val="0"/>
          <c:showBubbleSize val="0"/>
        </c:dLbls>
        <c:marker val="1"/>
        <c:smooth val="0"/>
        <c:axId val="199613824"/>
        <c:axId val="199619712"/>
      </c:lineChart>
      <c:lineChart>
        <c:grouping val="standard"/>
        <c:varyColors val="0"/>
        <c:ser>
          <c:idx val="2"/>
          <c:order val="2"/>
          <c:tx>
            <c:strRef>
              <c:f>'Ark1'!$D$1</c:f>
              <c:strCache>
                <c:ptCount val="1"/>
                <c:pt idx="0">
                  <c:v>Serie 3</c:v>
                </c:pt>
              </c:strCache>
            </c:strRef>
          </c:tx>
          <c:spPr>
            <a:ln w="25400">
              <a:solidFill>
                <a:schemeClr val="tx1"/>
              </a:solidFill>
            </a:ln>
          </c:spPr>
          <c:marker>
            <c:symbol val="none"/>
          </c:marker>
          <c:cat>
            <c:numRef>
              <c:f>'Ark1'!$A$2:$A$19</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'Ark1'!$D$2:$D$19</c:f>
              <c:numCache>
                <c:formatCode>General</c:formatCode>
                <c:ptCount val="18"/>
                <c:pt idx="10">
                  <c:v>0.75514707290009797</c:v>
                </c:pt>
                <c:pt idx="11">
                  <c:v>0.75514707290009797</c:v>
                </c:pt>
                <c:pt idx="12">
                  <c:v>0.75514707290009797</c:v>
                </c:pt>
                <c:pt idx="13">
                  <c:v>0.75514707290009797</c:v>
                </c:pt>
                <c:pt idx="14">
                  <c:v>0.75514707290009797</c:v>
                </c:pt>
                <c:pt idx="15">
                  <c:v>0.75514707290009797</c:v>
                </c:pt>
                <c:pt idx="16">
                  <c:v>0.75514707290009797</c:v>
                </c:pt>
                <c:pt idx="17">
                  <c:v>0.75514707290009797</c:v>
                </c:pt>
              </c:numCache>
            </c:numRef>
          </c:val>
          <c:smooth val="0"/>
        </c:ser>
        <c:dLbls>
          <c:showLegendKey val="0"/>
          <c:showVal val="0"/>
          <c:showCatName val="0"/>
          <c:showSerName val="0"/>
          <c:showPercent val="0"/>
          <c:showBubbleSize val="0"/>
        </c:dLbls>
        <c:marker val="1"/>
        <c:smooth val="0"/>
        <c:axId val="200786304"/>
        <c:axId val="199621248"/>
      </c:lineChart>
      <c:catAx>
        <c:axId val="199613824"/>
        <c:scaling>
          <c:orientation val="minMax"/>
        </c:scaling>
        <c:delete val="0"/>
        <c:axPos val="b"/>
        <c:numFmt formatCode="General" sourceLinked="1"/>
        <c:majorTickMark val="out"/>
        <c:minorTickMark val="none"/>
        <c:tickLblPos val="low"/>
        <c:crossAx val="199619712"/>
        <c:crosses val="autoZero"/>
        <c:auto val="1"/>
        <c:lblAlgn val="ctr"/>
        <c:lblOffset val="100"/>
        <c:noMultiLvlLbl val="0"/>
      </c:catAx>
      <c:valAx>
        <c:axId val="199619712"/>
        <c:scaling>
          <c:orientation val="minMax"/>
        </c:scaling>
        <c:delete val="0"/>
        <c:axPos val="l"/>
        <c:numFmt formatCode="General" sourceLinked="1"/>
        <c:majorTickMark val="out"/>
        <c:minorTickMark val="none"/>
        <c:tickLblPos val="nextTo"/>
        <c:crossAx val="199613824"/>
        <c:crosses val="autoZero"/>
        <c:crossBetween val="between"/>
      </c:valAx>
      <c:valAx>
        <c:axId val="199621248"/>
        <c:scaling>
          <c:orientation val="minMax"/>
          <c:max val="5"/>
          <c:min val="-3"/>
        </c:scaling>
        <c:delete val="0"/>
        <c:axPos val="r"/>
        <c:numFmt formatCode="General" sourceLinked="1"/>
        <c:majorTickMark val="out"/>
        <c:minorTickMark val="none"/>
        <c:tickLblPos val="nextTo"/>
        <c:crossAx val="200786304"/>
        <c:crosses val="max"/>
        <c:crossBetween val="between"/>
        <c:majorUnit val="1"/>
      </c:valAx>
      <c:catAx>
        <c:axId val="200786304"/>
        <c:scaling>
          <c:orientation val="minMax"/>
        </c:scaling>
        <c:delete val="1"/>
        <c:axPos val="b"/>
        <c:numFmt formatCode="General" sourceLinked="1"/>
        <c:majorTickMark val="out"/>
        <c:minorTickMark val="none"/>
        <c:tickLblPos val="nextTo"/>
        <c:crossAx val="199621248"/>
        <c:crosses val="autoZero"/>
        <c:auto val="1"/>
        <c:lblAlgn val="ctr"/>
        <c:lblOffset val="100"/>
        <c:noMultiLvlLbl val="0"/>
      </c:catAx>
      <c:spPr>
        <a:ln>
          <a:solidFill>
            <a:schemeClr val="tx1"/>
          </a:solid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74606299212594E-2"/>
          <c:y val="3.4281647578002797E-2"/>
          <c:w val="0.849137303149606"/>
          <c:h val="0.84726778123800806"/>
        </c:manualLayout>
      </c:layout>
      <c:lineChart>
        <c:grouping val="standard"/>
        <c:varyColors val="0"/>
        <c:ser>
          <c:idx val="1"/>
          <c:order val="1"/>
          <c:tx>
            <c:strRef>
              <c:f>'Ark1'!$C$1</c:f>
              <c:strCache>
                <c:ptCount val="1"/>
                <c:pt idx="0">
                  <c:v>Danmark</c:v>
                </c:pt>
              </c:strCache>
            </c:strRef>
          </c:tx>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'Ark1'!$C$2:$C$20</c:f>
              <c:numCache>
                <c:formatCode>General</c:formatCode>
                <c:ptCount val="19"/>
                <c:pt idx="0">
                  <c:v>100</c:v>
                </c:pt>
                <c:pt idx="1">
                  <c:v>102.42100000000001</c:v>
                </c:pt>
                <c:pt idx="2">
                  <c:v>103.23831958</c:v>
                </c:pt>
                <c:pt idx="3">
                  <c:v>103.1330164940284</c:v>
                </c:pt>
                <c:pt idx="4">
                  <c:v>104.24788440232901</c:v>
                </c:pt>
                <c:pt idx="5">
                  <c:v>106.673732672371</c:v>
                </c:pt>
                <c:pt idx="6">
                  <c:v>106.2939741840574</c:v>
                </c:pt>
                <c:pt idx="7">
                  <c:v>107.12413012243481</c:v>
                </c:pt>
                <c:pt idx="8">
                  <c:v>108.98273378005911</c:v>
                </c:pt>
                <c:pt idx="9">
                  <c:v>112.5497386566804</c:v>
                </c:pt>
                <c:pt idx="10">
                  <c:v>114.276251647674</c:v>
                </c:pt>
                <c:pt idx="11">
                  <c:v>115.7069903183028</c:v>
                </c:pt>
                <c:pt idx="12">
                  <c:v>115.9083204814567</c:v>
                </c:pt>
                <c:pt idx="13">
                  <c:v>114.2230135016563</c:v>
                </c:pt>
                <c:pt idx="14">
                  <c:v>112.0139404205343</c:v>
                </c:pt>
                <c:pt idx="15">
                  <c:v>117.3659664938274</c:v>
                </c:pt>
                <c:pt idx="16">
                  <c:v>117.23216929202439</c:v>
                </c:pt>
                <c:pt idx="17">
                  <c:v>117.80191763478361</c:v>
                </c:pt>
                <c:pt idx="18">
                  <c:v>117.718278273263</c:v>
                </c:pt>
              </c:numCache>
            </c:numRef>
          </c:val>
          <c:smooth val="0"/>
        </c:ser>
        <c:ser>
          <c:idx val="2"/>
          <c:order val="2"/>
          <c:tx>
            <c:strRef>
              <c:f>'Ark1'!$D$1</c:f>
              <c:strCache>
                <c:ptCount val="1"/>
                <c:pt idx="0">
                  <c:v>Tyskland</c:v>
                </c:pt>
              </c:strCache>
            </c:strRef>
          </c:tx>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'Ark1'!$D$2:$D$20</c:f>
              <c:numCache>
                <c:formatCode>General</c:formatCode>
                <c:ptCount val="19"/>
                <c:pt idx="0">
                  <c:v>100</c:v>
                </c:pt>
                <c:pt idx="1">
                  <c:v>101.91800000000001</c:v>
                </c:pt>
                <c:pt idx="2">
                  <c:v>104.58927078000001</c:v>
                </c:pt>
                <c:pt idx="3">
                  <c:v>105.7983227502168</c:v>
                </c:pt>
                <c:pt idx="4">
                  <c:v>107.24246985575731</c:v>
                </c:pt>
                <c:pt idx="5">
                  <c:v>109.9782252617776</c:v>
                </c:pt>
                <c:pt idx="6">
                  <c:v>112.932240392309</c:v>
                </c:pt>
                <c:pt idx="7">
                  <c:v>114.33034152836569</c:v>
                </c:pt>
                <c:pt idx="8">
                  <c:v>115.2438409571774</c:v>
                </c:pt>
                <c:pt idx="9">
                  <c:v>116.4043464356162</c:v>
                </c:pt>
                <c:pt idx="10">
                  <c:v>118.1690363275801</c:v>
                </c:pt>
                <c:pt idx="11">
                  <c:v>120.4544254901555</c:v>
                </c:pt>
                <c:pt idx="12">
                  <c:v>122.29256002313529</c:v>
                </c:pt>
                <c:pt idx="13">
                  <c:v>122.4857822679718</c:v>
                </c:pt>
                <c:pt idx="14">
                  <c:v>119.32197451199011</c:v>
                </c:pt>
                <c:pt idx="15">
                  <c:v>122.2859323588679</c:v>
                </c:pt>
                <c:pt idx="16">
                  <c:v>124.7096395382207</c:v>
                </c:pt>
                <c:pt idx="17">
                  <c:v>125.5015457492884</c:v>
                </c:pt>
                <c:pt idx="18">
                  <c:v>125.9721765458482</c:v>
                </c:pt>
              </c:numCache>
            </c:numRef>
          </c:val>
          <c:smooth val="0"/>
        </c:ser>
        <c:ser>
          <c:idx val="3"/>
          <c:order val="3"/>
          <c:tx>
            <c:strRef>
              <c:f>'Ark1'!$E$1</c:f>
              <c:strCache>
                <c:ptCount val="1"/>
                <c:pt idx="0">
                  <c:v>Sverige</c:v>
                </c:pt>
              </c:strCache>
            </c:strRef>
          </c:tx>
          <c:spPr>
            <a:ln>
              <a:solidFill>
                <a:schemeClr val="tx1"/>
              </a:solidFill>
            </a:ln>
          </c:spPr>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'Ark1'!$E$2:$E$20</c:f>
              <c:numCache>
                <c:formatCode>General</c:formatCode>
                <c:ptCount val="19"/>
                <c:pt idx="0">
                  <c:v>100</c:v>
                </c:pt>
                <c:pt idx="1">
                  <c:v>101.55</c:v>
                </c:pt>
                <c:pt idx="2">
                  <c:v>105.542946</c:v>
                </c:pt>
                <c:pt idx="3">
                  <c:v>108.287062596</c:v>
                </c:pt>
                <c:pt idx="4">
                  <c:v>110.3001190896597</c:v>
                </c:pt>
                <c:pt idx="5">
                  <c:v>114.319455429287</c:v>
                </c:pt>
                <c:pt idx="6">
                  <c:v>115.3917719212136</c:v>
                </c:pt>
                <c:pt idx="7">
                  <c:v>119.45010053968259</c:v>
                </c:pt>
                <c:pt idx="8">
                  <c:v>124.0429569054334</c:v>
                </c:pt>
                <c:pt idx="9">
                  <c:v>128.37453696057119</c:v>
                </c:pt>
                <c:pt idx="10">
                  <c:v>131.680181287306</c:v>
                </c:pt>
                <c:pt idx="11">
                  <c:v>136.05986411692169</c:v>
                </c:pt>
                <c:pt idx="12">
                  <c:v>136.46532251199011</c:v>
                </c:pt>
                <c:pt idx="13">
                  <c:v>134.0457923438525</c:v>
                </c:pt>
                <c:pt idx="14">
                  <c:v>130.87024752322671</c:v>
                </c:pt>
                <c:pt idx="15">
                  <c:v>135.2125223360473</c:v>
                </c:pt>
                <c:pt idx="16">
                  <c:v>136.12385473659211</c:v>
                </c:pt>
                <c:pt idx="17">
                  <c:v>135.91966895448741</c:v>
                </c:pt>
                <c:pt idx="18">
                  <c:v>137.25847769368909</c:v>
                </c:pt>
              </c:numCache>
            </c:numRef>
          </c:val>
          <c:smooth val="0"/>
        </c:ser>
        <c:ser>
          <c:idx val="4"/>
          <c:order val="4"/>
          <c:tx>
            <c:strRef>
              <c:f>'Ark1'!$F$1</c:f>
              <c:strCache>
                <c:ptCount val="1"/>
                <c:pt idx="0">
                  <c:v>USA</c:v>
                </c:pt>
              </c:strCache>
            </c:strRef>
          </c:tx>
          <c:spPr>
            <a:ln>
              <a:solidFill>
                <a:schemeClr val="accent6">
                  <a:lumMod val="75000"/>
                </a:schemeClr>
              </a:solidFill>
            </a:ln>
          </c:spPr>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'Ark1'!$F$2:$F$20</c:f>
              <c:numCache>
                <c:formatCode>General</c:formatCode>
                <c:ptCount val="19"/>
                <c:pt idx="0">
                  <c:v>100</c:v>
                </c:pt>
                <c:pt idx="1">
                  <c:v>102.517</c:v>
                </c:pt>
                <c:pt idx="2">
                  <c:v>104.05270466</c:v>
                </c:pt>
                <c:pt idx="3">
                  <c:v>106.3762015550578</c:v>
                </c:pt>
                <c:pt idx="4">
                  <c:v>109.4047320133303</c:v>
                </c:pt>
                <c:pt idx="5">
                  <c:v>112.4253966642183</c:v>
                </c:pt>
                <c:pt idx="6">
                  <c:v>114.9167434542974</c:v>
                </c:pt>
                <c:pt idx="7">
                  <c:v>118.2079589868285</c:v>
                </c:pt>
                <c:pt idx="8">
                  <c:v>121.78020350741041</c:v>
                </c:pt>
                <c:pt idx="9">
                  <c:v>124.9330929762173</c:v>
                </c:pt>
                <c:pt idx="10">
                  <c:v>127.3892775841297</c:v>
                </c:pt>
                <c:pt idx="11">
                  <c:v>128.41348737590619</c:v>
                </c:pt>
                <c:pt idx="12">
                  <c:v>129.67964436143251</c:v>
                </c:pt>
                <c:pt idx="13">
                  <c:v>130.67169364079751</c:v>
                </c:pt>
                <c:pt idx="14">
                  <c:v>134.4533324547622</c:v>
                </c:pt>
                <c:pt idx="15">
                  <c:v>138.2099585635477</c:v>
                </c:pt>
                <c:pt idx="16">
                  <c:v>138.49881737694611</c:v>
                </c:pt>
                <c:pt idx="17">
                  <c:v>139.13314196053241</c:v>
                </c:pt>
                <c:pt idx="18">
                  <c:v>139.69663118547271</c:v>
                </c:pt>
              </c:numCache>
            </c:numRef>
          </c:val>
          <c:smooth val="0"/>
        </c:ser>
        <c:dLbls>
          <c:showLegendKey val="0"/>
          <c:showVal val="0"/>
          <c:showCatName val="0"/>
          <c:showSerName val="0"/>
          <c:showPercent val="0"/>
          <c:showBubbleSize val="0"/>
        </c:dLbls>
        <c:marker val="1"/>
        <c:smooth val="0"/>
        <c:axId val="38805504"/>
        <c:axId val="38807040"/>
      </c:lineChart>
      <c:lineChart>
        <c:grouping val="standard"/>
        <c:varyColors val="0"/>
        <c:ser>
          <c:idx val="0"/>
          <c:order val="0"/>
          <c:tx>
            <c:strRef>
              <c:f>'Ark1'!$B$1</c:f>
              <c:strCache>
                <c:ptCount val="1"/>
                <c:pt idx="0">
                  <c:v>Fastlands-Norge</c:v>
                </c:pt>
              </c:strCache>
            </c:strRef>
          </c:tx>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'Ark1'!$B$2:$B$20</c:f>
              <c:numCache>
                <c:formatCode>General</c:formatCode>
                <c:ptCount val="19"/>
                <c:pt idx="0">
                  <c:v>100</c:v>
                </c:pt>
                <c:pt idx="1">
                  <c:v>102.38020942284371</c:v>
                </c:pt>
                <c:pt idx="2">
                  <c:v>104.9179358746013</c:v>
                </c:pt>
                <c:pt idx="3">
                  <c:v>106.2044744899686</c:v>
                </c:pt>
                <c:pt idx="4">
                  <c:v>107.89685697146621</c:v>
                </c:pt>
                <c:pt idx="5">
                  <c:v>112.02562093920911</c:v>
                </c:pt>
                <c:pt idx="6">
                  <c:v>115.73306236601459</c:v>
                </c:pt>
                <c:pt idx="7">
                  <c:v>118.27369744372351</c:v>
                </c:pt>
                <c:pt idx="8">
                  <c:v>122.14217820878039</c:v>
                </c:pt>
                <c:pt idx="9">
                  <c:v>125.4829064720811</c:v>
                </c:pt>
                <c:pt idx="10">
                  <c:v>129.26991883409119</c:v>
                </c:pt>
                <c:pt idx="11">
                  <c:v>131.2485872224664</c:v>
                </c:pt>
                <c:pt idx="12">
                  <c:v>132.28755525433641</c:v>
                </c:pt>
                <c:pt idx="13">
                  <c:v>129.80151535509779</c:v>
                </c:pt>
                <c:pt idx="14">
                  <c:v>130.26535182428299</c:v>
                </c:pt>
                <c:pt idx="15">
                  <c:v>132.38607513805431</c:v>
                </c:pt>
                <c:pt idx="16">
                  <c:v>132.65048927343511</c:v>
                </c:pt>
                <c:pt idx="17">
                  <c:v>135.24796209673451</c:v>
                </c:pt>
                <c:pt idx="18">
                  <c:v>137.40330688146341</c:v>
                </c:pt>
              </c:numCache>
            </c:numRef>
          </c:val>
          <c:smooth val="0"/>
        </c:ser>
        <c:dLbls>
          <c:showLegendKey val="0"/>
          <c:showVal val="0"/>
          <c:showCatName val="0"/>
          <c:showSerName val="0"/>
          <c:showPercent val="0"/>
          <c:showBubbleSize val="0"/>
        </c:dLbls>
        <c:marker val="1"/>
        <c:smooth val="0"/>
        <c:axId val="38810368"/>
        <c:axId val="38808576"/>
      </c:lineChart>
      <c:catAx>
        <c:axId val="38805504"/>
        <c:scaling>
          <c:orientation val="minMax"/>
        </c:scaling>
        <c:delete val="0"/>
        <c:axPos val="b"/>
        <c:numFmt formatCode="General" sourceLinked="1"/>
        <c:majorTickMark val="out"/>
        <c:minorTickMark val="none"/>
        <c:tickLblPos val="nextTo"/>
        <c:crossAx val="38807040"/>
        <c:crosses val="autoZero"/>
        <c:auto val="1"/>
        <c:lblAlgn val="ctr"/>
        <c:lblOffset val="100"/>
        <c:tickLblSkip val="3"/>
        <c:noMultiLvlLbl val="0"/>
      </c:catAx>
      <c:valAx>
        <c:axId val="38807040"/>
        <c:scaling>
          <c:orientation val="minMax"/>
          <c:max val="150"/>
          <c:min val="100"/>
        </c:scaling>
        <c:delete val="0"/>
        <c:axPos val="l"/>
        <c:numFmt formatCode="General" sourceLinked="1"/>
        <c:majorTickMark val="out"/>
        <c:minorTickMark val="none"/>
        <c:tickLblPos val="nextTo"/>
        <c:crossAx val="38805504"/>
        <c:crosses val="autoZero"/>
        <c:crossBetween val="between"/>
      </c:valAx>
      <c:valAx>
        <c:axId val="38808576"/>
        <c:scaling>
          <c:orientation val="minMax"/>
          <c:max val="150"/>
          <c:min val="100"/>
        </c:scaling>
        <c:delete val="0"/>
        <c:axPos val="r"/>
        <c:numFmt formatCode="General" sourceLinked="1"/>
        <c:majorTickMark val="out"/>
        <c:minorTickMark val="none"/>
        <c:tickLblPos val="nextTo"/>
        <c:crossAx val="38810368"/>
        <c:crosses val="max"/>
        <c:crossBetween val="between"/>
      </c:valAx>
      <c:catAx>
        <c:axId val="38810368"/>
        <c:scaling>
          <c:orientation val="minMax"/>
        </c:scaling>
        <c:delete val="1"/>
        <c:axPos val="b"/>
        <c:numFmt formatCode="General" sourceLinked="1"/>
        <c:majorTickMark val="out"/>
        <c:minorTickMark val="none"/>
        <c:tickLblPos val="nextTo"/>
        <c:crossAx val="38808576"/>
        <c:crosses val="autoZero"/>
        <c:auto val="1"/>
        <c:lblAlgn val="ctr"/>
        <c:lblOffset val="100"/>
        <c:noMultiLvlLbl val="0"/>
      </c:catAx>
      <c:spPr>
        <a:ln>
          <a:solidFill>
            <a:schemeClr val="tx1"/>
          </a:solidFill>
        </a:ln>
      </c:spPr>
    </c:plotArea>
    <c:legend>
      <c:legendPos val="r"/>
      <c:layout>
        <c:manualLayout>
          <c:xMode val="edge"/>
          <c:yMode val="edge"/>
          <c:x val="0.106853182414698"/>
          <c:y val="7.75319881889764E-2"/>
          <c:w val="0.23974820143884901"/>
          <c:h val="0.2655998291856460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34127484799294E-2"/>
          <c:y val="2.2741597087503101E-2"/>
          <c:w val="0.88980431388606995"/>
          <c:h val="0.87937231721701303"/>
        </c:manualLayout>
      </c:layout>
      <c:lineChart>
        <c:grouping val="standard"/>
        <c:varyColors val="0"/>
        <c:ser>
          <c:idx val="1"/>
          <c:order val="0"/>
          <c:tx>
            <c:strRef>
              <c:f>'Ark1'!$B$1</c:f>
              <c:strCache>
                <c:ptCount val="1"/>
                <c:pt idx="0">
                  <c:v>Anslag</c:v>
                </c:pt>
              </c:strCache>
            </c:strRef>
          </c:tx>
          <c:spPr>
            <a:ln w="19050">
              <a:solidFill>
                <a:schemeClr val="accent1"/>
              </a:solidFill>
              <a:prstDash val="dash"/>
            </a:ln>
          </c:spPr>
          <c:marker>
            <c:symbol val="none"/>
          </c:marker>
          <c:cat>
            <c:numRef>
              <c:f>'Ark1'!$A$2:$A$72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'Ark1'!$B$2:$B$72</c:f>
              <c:numCache>
                <c:formatCode>General</c:formatCode>
                <c:ptCount val="71"/>
                <c:pt idx="43">
                  <c:v>14.854489220279349</c:v>
                </c:pt>
                <c:pt idx="44" formatCode="0.00">
                  <c:v>14.836856923611119</c:v>
                </c:pt>
                <c:pt idx="45" formatCode="0.00">
                  <c:v>14.093238847549999</c:v>
                </c:pt>
                <c:pt idx="46" formatCode="0.00">
                  <c:v>13.779622242968729</c:v>
                </c:pt>
                <c:pt idx="47" formatCode="0.00">
                  <c:v>13.412339073052051</c:v>
                </c:pt>
                <c:pt idx="48" formatCode="0.00">
                  <c:v>13.32690515711389</c:v>
                </c:pt>
                <c:pt idx="49" formatCode="0.00">
                  <c:v>13.108278592045229</c:v>
                </c:pt>
                <c:pt idx="50" formatCode="0.00">
                  <c:v>12.82186159441339</c:v>
                </c:pt>
                <c:pt idx="51" formatCode="0.00">
                  <c:v>12.475824987219079</c:v>
                </c:pt>
                <c:pt idx="52" formatCode="0.00">
                  <c:v>11.937600991495341</c:v>
                </c:pt>
                <c:pt idx="53" formatCode="0.00">
                  <c:v>11.593172938131101</c:v>
                </c:pt>
                <c:pt idx="54" formatCode="0.00">
                  <c:v>10.99810766231923</c:v>
                </c:pt>
                <c:pt idx="55" formatCode="0.00">
                  <c:v>10.3831726880899</c:v>
                </c:pt>
                <c:pt idx="56" formatCode="0.00">
                  <c:v>9.9520127072677091</c:v>
                </c:pt>
                <c:pt idx="57" formatCode="0.00">
                  <c:v>9.4775654202195536</c:v>
                </c:pt>
                <c:pt idx="58" formatCode="0.00">
                  <c:v>9.0480971519306976</c:v>
                </c:pt>
                <c:pt idx="59" formatCode="0.00">
                  <c:v>8.7119037051459767</c:v>
                </c:pt>
                <c:pt idx="60" formatCode="0.00">
                  <c:v>8.4865788406055049</c:v>
                </c:pt>
                <c:pt idx="61" formatCode="0.00">
                  <c:v>8.1147324814318615</c:v>
                </c:pt>
                <c:pt idx="62" formatCode="0.00">
                  <c:v>7.8248211666291363</c:v>
                </c:pt>
                <c:pt idx="63" formatCode="0.00">
                  <c:v>7.4911138681899416</c:v>
                </c:pt>
                <c:pt idx="64" formatCode="0.00">
                  <c:v>7.1701239885596166</c:v>
                </c:pt>
                <c:pt idx="65" formatCode="0.00">
                  <c:v>6.8270124075148946</c:v>
                </c:pt>
                <c:pt idx="66" formatCode="0.00">
                  <c:v>6.5291382388420018</c:v>
                </c:pt>
                <c:pt idx="67" formatCode="0.00">
                  <c:v>6.20764844426522</c:v>
                </c:pt>
                <c:pt idx="68" formatCode="0.00">
                  <c:v>5.9957952237678827</c:v>
                </c:pt>
                <c:pt idx="69" formatCode="0.00">
                  <c:v>5.6466483160501841</c:v>
                </c:pt>
                <c:pt idx="70" formatCode="0.00">
                  <c:v>5.3677940979919683</c:v>
                </c:pt>
              </c:numCache>
            </c:numRef>
          </c:val>
          <c:smooth val="0"/>
        </c:ser>
        <c:dLbls>
          <c:showLegendKey val="0"/>
          <c:showVal val="0"/>
          <c:showCatName val="0"/>
          <c:showSerName val="0"/>
          <c:showPercent val="0"/>
          <c:showBubbleSize val="0"/>
        </c:dLbls>
        <c:marker val="1"/>
        <c:smooth val="0"/>
        <c:axId val="39072128"/>
        <c:axId val="39073664"/>
      </c:lineChart>
      <c:lineChart>
        <c:grouping val="standard"/>
        <c:varyColors val="0"/>
        <c:ser>
          <c:idx val="2"/>
          <c:order val="1"/>
          <c:tx>
            <c:strRef>
              <c:f>'Ark1'!$C$1</c:f>
              <c:strCache>
                <c:ptCount val="1"/>
                <c:pt idx="0">
                  <c:v>Faktisk</c:v>
                </c:pt>
              </c:strCache>
            </c:strRef>
          </c:tx>
          <c:spPr>
            <a:ln>
              <a:solidFill>
                <a:schemeClr val="accent1"/>
              </a:solidFill>
            </a:ln>
          </c:spPr>
          <c:marker>
            <c:symbol val="none"/>
          </c:marker>
          <c:cat>
            <c:numRef>
              <c:f>'Ark1'!$A$2:$A$72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'Ark1'!$C$2:$C$72</c:f>
              <c:numCache>
                <c:formatCode>General</c:formatCode>
                <c:ptCount val="71"/>
                <c:pt idx="0">
                  <c:v>0.37224680081822897</c:v>
                </c:pt>
                <c:pt idx="1">
                  <c:v>0.79217295250118402</c:v>
                </c:pt>
                <c:pt idx="2">
                  <c:v>1.2769571988108159</c:v>
                </c:pt>
                <c:pt idx="3">
                  <c:v>2.163861506174698</c:v>
                </c:pt>
                <c:pt idx="4">
                  <c:v>4.0824915824915831</c:v>
                </c:pt>
                <c:pt idx="5">
                  <c:v>5.0658036131935944</c:v>
                </c:pt>
                <c:pt idx="6">
                  <c:v>6.4682930630465147</c:v>
                </c:pt>
                <c:pt idx="7">
                  <c:v>6.9491040416798224</c:v>
                </c:pt>
                <c:pt idx="8">
                  <c:v>4.2958345918339296</c:v>
                </c:pt>
                <c:pt idx="9">
                  <c:v>6.2373229492062094</c:v>
                </c:pt>
                <c:pt idx="10">
                  <c:v>6.042817413544725</c:v>
                </c:pt>
                <c:pt idx="11">
                  <c:v>6.4182208689032683</c:v>
                </c:pt>
                <c:pt idx="12">
                  <c:v>8.0280345030649407</c:v>
                </c:pt>
                <c:pt idx="13">
                  <c:v>11.27918776096395</c:v>
                </c:pt>
                <c:pt idx="14">
                  <c:v>12.07174658050511</c:v>
                </c:pt>
                <c:pt idx="15">
                  <c:v>11.43377921241248</c:v>
                </c:pt>
                <c:pt idx="16">
                  <c:v>10.62544562303577</c:v>
                </c:pt>
                <c:pt idx="17">
                  <c:v>9.7736431772814587</c:v>
                </c:pt>
                <c:pt idx="18">
                  <c:v>8.9676924244596492</c:v>
                </c:pt>
                <c:pt idx="19">
                  <c:v>9.3983620535802803</c:v>
                </c:pt>
                <c:pt idx="20">
                  <c:v>9.5372901210464534</c:v>
                </c:pt>
                <c:pt idx="21">
                  <c:v>11.233941025327301</c:v>
                </c:pt>
                <c:pt idx="22">
                  <c:v>12.202419056953349</c:v>
                </c:pt>
                <c:pt idx="23">
                  <c:v>13.6363508736463</c:v>
                </c:pt>
                <c:pt idx="24">
                  <c:v>12.4526922558707</c:v>
                </c:pt>
                <c:pt idx="25">
                  <c:v>10.322386343073999</c:v>
                </c:pt>
                <c:pt idx="26">
                  <c:v>10.45750175835763</c:v>
                </c:pt>
                <c:pt idx="27">
                  <c:v>11.07129877675907</c:v>
                </c:pt>
                <c:pt idx="28">
                  <c:v>12.036417636178269</c:v>
                </c:pt>
                <c:pt idx="29">
                  <c:v>10.978628962825489</c:v>
                </c:pt>
                <c:pt idx="30">
                  <c:v>9.0407166211506649</c:v>
                </c:pt>
                <c:pt idx="31">
                  <c:v>8.9903576339495395</c:v>
                </c:pt>
                <c:pt idx="32">
                  <c:v>8.3456974808168471</c:v>
                </c:pt>
                <c:pt idx="33">
                  <c:v>9.6080439583915673</c:v>
                </c:pt>
                <c:pt idx="34">
                  <c:v>9.7051922716408132</c:v>
                </c:pt>
                <c:pt idx="35">
                  <c:v>10.703875973225459</c:v>
                </c:pt>
                <c:pt idx="36">
                  <c:v>10.93179319716347</c:v>
                </c:pt>
                <c:pt idx="37">
                  <c:v>11.43888150983425</c:v>
                </c:pt>
                <c:pt idx="38">
                  <c:v>12.470469001375831</c:v>
                </c:pt>
                <c:pt idx="39">
                  <c:v>13.451715222432499</c:v>
                </c:pt>
                <c:pt idx="40">
                  <c:v>12.226157086630421</c:v>
                </c:pt>
                <c:pt idx="41">
                  <c:v>12.95125233893457</c:v>
                </c:pt>
                <c:pt idx="42">
                  <c:v>13.844080745041079</c:v>
                </c:pt>
                <c:pt idx="43">
                  <c:v>14.854489220279349</c:v>
                </c:pt>
              </c:numCache>
            </c:numRef>
          </c:val>
          <c:smooth val="0"/>
        </c:ser>
        <c:dLbls>
          <c:showLegendKey val="0"/>
          <c:showVal val="0"/>
          <c:showCatName val="0"/>
          <c:showSerName val="0"/>
          <c:showPercent val="0"/>
          <c:showBubbleSize val="0"/>
        </c:dLbls>
        <c:marker val="1"/>
        <c:smooth val="0"/>
        <c:axId val="39076992"/>
        <c:axId val="39075200"/>
      </c:lineChart>
      <c:catAx>
        <c:axId val="39072128"/>
        <c:scaling>
          <c:orientation val="minMax"/>
        </c:scaling>
        <c:delete val="0"/>
        <c:axPos val="b"/>
        <c:numFmt formatCode="General" sourceLinked="1"/>
        <c:majorTickMark val="out"/>
        <c:minorTickMark val="none"/>
        <c:tickLblPos val="low"/>
        <c:crossAx val="39073664"/>
        <c:crossesAt val="-50"/>
        <c:auto val="1"/>
        <c:lblAlgn val="ctr"/>
        <c:lblOffset val="100"/>
        <c:tickLblSkip val="10"/>
        <c:tickMarkSkip val="10"/>
        <c:noMultiLvlLbl val="0"/>
      </c:catAx>
      <c:valAx>
        <c:axId val="39073664"/>
        <c:scaling>
          <c:orientation val="minMax"/>
          <c:max val="16"/>
          <c:min val="0"/>
        </c:scaling>
        <c:delete val="0"/>
        <c:axPos val="l"/>
        <c:numFmt formatCode="General" sourceLinked="1"/>
        <c:majorTickMark val="out"/>
        <c:minorTickMark val="none"/>
        <c:tickLblPos val="nextTo"/>
        <c:crossAx val="39072128"/>
        <c:crossesAt val="1"/>
        <c:crossBetween val="between"/>
        <c:majorUnit val="2"/>
      </c:valAx>
      <c:valAx>
        <c:axId val="39075200"/>
        <c:scaling>
          <c:orientation val="minMax"/>
          <c:max val="16"/>
          <c:min val="0"/>
        </c:scaling>
        <c:delete val="0"/>
        <c:axPos val="r"/>
        <c:numFmt formatCode="General" sourceLinked="1"/>
        <c:majorTickMark val="out"/>
        <c:minorTickMark val="none"/>
        <c:tickLblPos val="nextTo"/>
        <c:crossAx val="39076992"/>
        <c:crosses val="max"/>
        <c:crossBetween val="between"/>
        <c:majorUnit val="2"/>
      </c:valAx>
      <c:catAx>
        <c:axId val="39076992"/>
        <c:scaling>
          <c:orientation val="minMax"/>
        </c:scaling>
        <c:delete val="1"/>
        <c:axPos val="b"/>
        <c:numFmt formatCode="General" sourceLinked="1"/>
        <c:majorTickMark val="out"/>
        <c:minorTickMark val="none"/>
        <c:tickLblPos val="nextTo"/>
        <c:crossAx val="39075200"/>
        <c:crosses val="autoZero"/>
        <c:auto val="1"/>
        <c:lblAlgn val="ctr"/>
        <c:lblOffset val="100"/>
        <c:noMultiLvlLbl val="0"/>
      </c:catAx>
      <c:spPr>
        <a:ln w="6350">
          <a:solidFill>
            <a:schemeClr val="tx1"/>
          </a:solidFill>
        </a:ln>
      </c:spPr>
    </c:plotArea>
    <c:plotVisOnly val="1"/>
    <c:dispBlanksAs val="gap"/>
    <c:showDLblsOverMax val="0"/>
  </c:chart>
  <c:spPr>
    <a:ln>
      <a:noFill/>
    </a:ln>
  </c:spPr>
  <c:txPr>
    <a:bodyPr/>
    <a:lstStyle/>
    <a:p>
      <a:pPr algn="ctr">
        <a:defRPr lang="nb-NO" sz="1200" b="0" i="0" u="none" strike="noStrike" kern="1200" baseline="0">
          <a:solidFill>
            <a:prstClr val="black"/>
          </a:solidFill>
          <a:latin typeface="Arial" panose="020B0604020202020204" pitchFamily="34" charset="0"/>
          <a:ea typeface="Verdana" panose="020B0604030504040204" pitchFamily="34" charset="0"/>
          <a:cs typeface="Arial" panose="020B0604020202020204" pitchFamily="34" charset="0"/>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28402141883994E-2"/>
          <c:y val="2.9154085544320901E-2"/>
          <c:w val="0.78384835514892404"/>
          <c:h val="0.87415963783821904"/>
        </c:manualLayout>
      </c:layout>
      <c:lineChart>
        <c:grouping val="standard"/>
        <c:varyColors val="0"/>
        <c:ser>
          <c:idx val="1"/>
          <c:order val="1"/>
          <c:tx>
            <c:strRef>
              <c:f>'Ark1'!$C$1</c:f>
              <c:strCache>
                <c:ptCount val="1"/>
                <c:pt idx="0">
                  <c:v>Strukturelt budsjettunderskudd</c:v>
                </c:pt>
              </c:strCache>
            </c:strRef>
          </c:tx>
          <c:spPr>
            <a:ln w="25400">
              <a:solidFill>
                <a:schemeClr val="accent1"/>
              </a:solidFill>
              <a:prstDash val="solid"/>
            </a:ln>
          </c:spPr>
          <c:marker>
            <c:symbol val="none"/>
          </c:marker>
          <c:cat>
            <c:numRef>
              <c:f>'Ark1'!$A$2:$A$72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'Ark1'!$C$2:$C$72</c:f>
              <c:numCache>
                <c:formatCode>0.0</c:formatCode>
                <c:ptCount val="71"/>
                <c:pt idx="0">
                  <c:v>0.1</c:v>
                </c:pt>
                <c:pt idx="1">
                  <c:v>0.2</c:v>
                </c:pt>
                <c:pt idx="2">
                  <c:v>-1</c:v>
                </c:pt>
                <c:pt idx="3">
                  <c:v>-2.9</c:v>
                </c:pt>
                <c:pt idx="4">
                  <c:v>-2.8</c:v>
                </c:pt>
                <c:pt idx="5">
                  <c:v>-1.6</c:v>
                </c:pt>
                <c:pt idx="6">
                  <c:v>1.7</c:v>
                </c:pt>
                <c:pt idx="7">
                  <c:v>4.5999999999999996</c:v>
                </c:pt>
                <c:pt idx="8">
                  <c:v>6.1</c:v>
                </c:pt>
                <c:pt idx="9">
                  <c:v>5.8</c:v>
                </c:pt>
                <c:pt idx="10">
                  <c:v>5.0999999999999996</c:v>
                </c:pt>
                <c:pt idx="11">
                  <c:v>6.2</c:v>
                </c:pt>
                <c:pt idx="12">
                  <c:v>6</c:v>
                </c:pt>
                <c:pt idx="13">
                  <c:v>5.7</c:v>
                </c:pt>
                <c:pt idx="14">
                  <c:v>4.3</c:v>
                </c:pt>
                <c:pt idx="15">
                  <c:v>5.5</c:v>
                </c:pt>
                <c:pt idx="16">
                  <c:v>5.3</c:v>
                </c:pt>
                <c:pt idx="17">
                  <c:v>4.4000000000000004</c:v>
                </c:pt>
                <c:pt idx="18">
                  <c:v>2.8</c:v>
                </c:pt>
                <c:pt idx="19">
                  <c:v>3.6</c:v>
                </c:pt>
                <c:pt idx="20">
                  <c:v>5</c:v>
                </c:pt>
                <c:pt idx="21">
                  <c:v>5.8</c:v>
                </c:pt>
                <c:pt idx="22">
                  <c:v>6.9</c:v>
                </c:pt>
                <c:pt idx="23">
                  <c:v>6.5</c:v>
                </c:pt>
                <c:pt idx="24">
                  <c:v>5.6</c:v>
                </c:pt>
                <c:pt idx="25">
                  <c:v>3.7</c:v>
                </c:pt>
                <c:pt idx="26">
                  <c:v>3</c:v>
                </c:pt>
                <c:pt idx="27">
                  <c:v>2.2999999999999998</c:v>
                </c:pt>
                <c:pt idx="28">
                  <c:v>2.4</c:v>
                </c:pt>
                <c:pt idx="29">
                  <c:v>2.2000000000000002</c:v>
                </c:pt>
                <c:pt idx="30">
                  <c:v>1.7</c:v>
                </c:pt>
                <c:pt idx="31">
                  <c:v>1.8</c:v>
                </c:pt>
                <c:pt idx="32">
                  <c:v>3</c:v>
                </c:pt>
                <c:pt idx="33">
                  <c:v>3.4</c:v>
                </c:pt>
                <c:pt idx="34">
                  <c:v>3.5</c:v>
                </c:pt>
                <c:pt idx="35">
                  <c:v>3.4</c:v>
                </c:pt>
                <c:pt idx="36">
                  <c:v>3</c:v>
                </c:pt>
                <c:pt idx="37">
                  <c:v>2.9</c:v>
                </c:pt>
                <c:pt idx="38">
                  <c:v>3.2</c:v>
                </c:pt>
                <c:pt idx="39">
                  <c:v>5</c:v>
                </c:pt>
                <c:pt idx="40">
                  <c:v>5</c:v>
                </c:pt>
                <c:pt idx="41">
                  <c:v>4.2</c:v>
                </c:pt>
                <c:pt idx="42">
                  <c:v>4.7</c:v>
                </c:pt>
                <c:pt idx="43">
                  <c:v>5.2</c:v>
                </c:pt>
                <c:pt idx="44">
                  <c:v>5.7</c:v>
                </c:pt>
              </c:numCache>
            </c:numRef>
          </c:val>
          <c:smooth val="0"/>
        </c:ser>
        <c:dLbls>
          <c:showLegendKey val="0"/>
          <c:showVal val="0"/>
          <c:showCatName val="0"/>
          <c:showSerName val="0"/>
          <c:showPercent val="0"/>
          <c:showBubbleSize val="0"/>
        </c:dLbls>
        <c:marker val="1"/>
        <c:smooth val="0"/>
        <c:axId val="158800128"/>
        <c:axId val="158801920"/>
      </c:lineChart>
      <c:lineChart>
        <c:grouping val="standard"/>
        <c:varyColors val="0"/>
        <c:ser>
          <c:idx val="0"/>
          <c:order val="0"/>
          <c:tx>
            <c:strRef>
              <c:f>'Ark1'!$B$1</c:f>
              <c:strCache>
                <c:ptCount val="1"/>
                <c:pt idx="0">
                  <c:v>Prognose for oljekorrigert budsjettunderskudd</c:v>
                </c:pt>
              </c:strCache>
            </c:strRef>
          </c:tx>
          <c:spPr>
            <a:ln w="19050">
              <a:solidFill>
                <a:schemeClr val="accent1"/>
              </a:solidFill>
              <a:prstDash val="sysDash"/>
            </a:ln>
          </c:spPr>
          <c:marker>
            <c:symbol val="none"/>
          </c:marker>
          <c:cat>
            <c:numRef>
              <c:f>'Ark1'!$A$2:$A$72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'Ark1'!$B$2:$B$72</c:f>
              <c:numCache>
                <c:formatCode>General</c:formatCode>
                <c:ptCount val="71"/>
                <c:pt idx="44" formatCode="0.0">
                  <c:v>5.7</c:v>
                </c:pt>
                <c:pt idx="45">
                  <c:v>6.002876236410855</c:v>
                </c:pt>
                <c:pt idx="46">
                  <c:v>6.6196112427449867</c:v>
                </c:pt>
                <c:pt idx="47">
                  <c:v>6.6334046833444882</c:v>
                </c:pt>
                <c:pt idx="48">
                  <c:v>6.6471595382485402</c:v>
                </c:pt>
                <c:pt idx="49">
                  <c:v>7.0066043716518349</c:v>
                </c:pt>
                <c:pt idx="50">
                  <c:v>7.386190171759818</c:v>
                </c:pt>
                <c:pt idx="51">
                  <c:v>7.6660303529131548</c:v>
                </c:pt>
                <c:pt idx="52">
                  <c:v>7.7293703324447272</c:v>
                </c:pt>
                <c:pt idx="53">
                  <c:v>7.7042694582167917</c:v>
                </c:pt>
                <c:pt idx="54">
                  <c:v>7.6461629822855954</c:v>
                </c:pt>
                <c:pt idx="55">
                  <c:v>7.56357044460984</c:v>
                </c:pt>
                <c:pt idx="56">
                  <c:v>7.8637130708022767</c:v>
                </c:pt>
                <c:pt idx="57">
                  <c:v>8.1897090877154692</c:v>
                </c:pt>
                <c:pt idx="58">
                  <c:v>8.441011827364818</c:v>
                </c:pt>
                <c:pt idx="59">
                  <c:v>8.5042921796904984</c:v>
                </c:pt>
                <c:pt idx="60">
                  <c:v>8.5157030797278992</c:v>
                </c:pt>
                <c:pt idx="61">
                  <c:v>8.4887283453529641</c:v>
                </c:pt>
                <c:pt idx="62">
                  <c:v>8.4856313430664727</c:v>
                </c:pt>
                <c:pt idx="63">
                  <c:v>8.4438515335174316</c:v>
                </c:pt>
                <c:pt idx="64">
                  <c:v>8.4023865780659097</c:v>
                </c:pt>
                <c:pt idx="65">
                  <c:v>8.3751678217592893</c:v>
                </c:pt>
                <c:pt idx="66">
                  <c:v>8.3745995243954745</c:v>
                </c:pt>
                <c:pt idx="67">
                  <c:v>8.4043392220418713</c:v>
                </c:pt>
                <c:pt idx="68">
                  <c:v>8.4510113080567049</c:v>
                </c:pt>
                <c:pt idx="69">
                  <c:v>8.5008551195578033</c:v>
                </c:pt>
                <c:pt idx="70">
                  <c:v>8.5059318036047706</c:v>
                </c:pt>
              </c:numCache>
            </c:numRef>
          </c:val>
          <c:smooth val="0"/>
        </c:ser>
        <c:dLbls>
          <c:showLegendKey val="0"/>
          <c:showVal val="0"/>
          <c:showCatName val="0"/>
          <c:showSerName val="0"/>
          <c:showPercent val="0"/>
          <c:showBubbleSize val="0"/>
        </c:dLbls>
        <c:marker val="1"/>
        <c:smooth val="0"/>
        <c:axId val="158804992"/>
        <c:axId val="158803456"/>
      </c:lineChart>
      <c:catAx>
        <c:axId val="158800128"/>
        <c:scaling>
          <c:orientation val="minMax"/>
        </c:scaling>
        <c:delete val="0"/>
        <c:axPos val="b"/>
        <c:numFmt formatCode="General" sourceLinked="1"/>
        <c:majorTickMark val="out"/>
        <c:minorTickMark val="none"/>
        <c:tickLblPos val="low"/>
        <c:crossAx val="158801920"/>
        <c:crossesAt val="-50"/>
        <c:auto val="1"/>
        <c:lblAlgn val="ctr"/>
        <c:lblOffset val="100"/>
        <c:tickLblSkip val="10"/>
        <c:noMultiLvlLbl val="0"/>
      </c:catAx>
      <c:valAx>
        <c:axId val="158801920"/>
        <c:scaling>
          <c:orientation val="minMax"/>
          <c:max val="10"/>
          <c:min val="-4"/>
        </c:scaling>
        <c:delete val="0"/>
        <c:axPos val="l"/>
        <c:numFmt formatCode="0" sourceLinked="0"/>
        <c:majorTickMark val="out"/>
        <c:minorTickMark val="none"/>
        <c:tickLblPos val="nextTo"/>
        <c:crossAx val="158800128"/>
        <c:crossesAt val="1"/>
        <c:crossBetween val="between"/>
        <c:majorUnit val="2"/>
      </c:valAx>
      <c:valAx>
        <c:axId val="158803456"/>
        <c:scaling>
          <c:orientation val="minMax"/>
          <c:max val="10"/>
          <c:min val="-4"/>
        </c:scaling>
        <c:delete val="0"/>
        <c:axPos val="r"/>
        <c:numFmt formatCode="General" sourceLinked="1"/>
        <c:majorTickMark val="out"/>
        <c:minorTickMark val="none"/>
        <c:tickLblPos val="nextTo"/>
        <c:crossAx val="158804992"/>
        <c:crosses val="max"/>
        <c:crossBetween val="between"/>
        <c:majorUnit val="2"/>
      </c:valAx>
      <c:catAx>
        <c:axId val="158804992"/>
        <c:scaling>
          <c:orientation val="minMax"/>
        </c:scaling>
        <c:delete val="1"/>
        <c:axPos val="b"/>
        <c:numFmt formatCode="General" sourceLinked="1"/>
        <c:majorTickMark val="out"/>
        <c:minorTickMark val="none"/>
        <c:tickLblPos val="nextTo"/>
        <c:crossAx val="158803456"/>
        <c:crosses val="autoZero"/>
        <c:auto val="1"/>
        <c:lblAlgn val="ctr"/>
        <c:lblOffset val="100"/>
        <c:noMultiLvlLbl val="0"/>
      </c:catAx>
      <c:spPr>
        <a:ln w="6350">
          <a:solidFill>
            <a:schemeClr val="tx1"/>
          </a:solidFill>
        </a:ln>
      </c:spPr>
    </c:plotArea>
    <c:plotVisOnly val="1"/>
    <c:dispBlanksAs val="gap"/>
    <c:showDLblsOverMax val="0"/>
  </c:chart>
  <c:txPr>
    <a:bodyPr/>
    <a:lstStyle/>
    <a:p>
      <a:pPr>
        <a:defRPr sz="1200">
          <a:latin typeface="Arial" pitchFamily="34" charset="0"/>
          <a:cs typeface="Arial" pitchFamily="34" charset="0"/>
        </a:defRPr>
      </a:pPr>
      <a:endParaRPr lang="nb-NO"/>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78991515562603E-2"/>
          <c:y val="2.3065640135848098E-2"/>
          <c:w val="0.93450563241511198"/>
          <c:h val="0.87478768650861105"/>
        </c:manualLayout>
      </c:layout>
      <c:barChart>
        <c:barDir val="col"/>
        <c:grouping val="stacked"/>
        <c:varyColors val="0"/>
        <c:ser>
          <c:idx val="0"/>
          <c:order val="0"/>
          <c:tx>
            <c:strRef>
              <c:f>'Ark1'!$B$1</c:f>
              <c:strCache>
                <c:ptCount val="1"/>
                <c:pt idx="0">
                  <c:v>Total</c:v>
                </c:pt>
              </c:strCache>
            </c:strRef>
          </c:tx>
          <c:spPr>
            <a:ln w="6350">
              <a:solidFill>
                <a:schemeClr val="tx1"/>
              </a:solidFill>
            </a:ln>
          </c:spPr>
          <c:invertIfNegative val="0"/>
          <c:dPt>
            <c:idx val="5"/>
            <c:invertIfNegative val="0"/>
            <c:bubble3D val="0"/>
            <c:spPr>
              <a:solidFill>
                <a:schemeClr val="accent2"/>
              </a:solidFill>
              <a:ln w="6350">
                <a:solidFill>
                  <a:schemeClr val="tx1"/>
                </a:solidFill>
              </a:ln>
            </c:spPr>
          </c:dPt>
          <c:cat>
            <c:strRef>
              <c:f>'Ark1'!$A$2:$A$36</c:f>
              <c:strCache>
                <c:ptCount val="35"/>
                <c:pt idx="0">
                  <c:v>Finland</c:v>
                </c:pt>
                <c:pt idx="1">
                  <c:v>Sverige</c:v>
                </c:pt>
                <c:pt idx="2">
                  <c:v>Danmark</c:v>
                </c:pt>
                <c:pt idx="3">
                  <c:v>Malta</c:v>
                </c:pt>
                <c:pt idx="4">
                  <c:v>Estland</c:v>
                </c:pt>
                <c:pt idx="5">
                  <c:v>Norge</c:v>
                </c:pt>
                <c:pt idx="6">
                  <c:v>Storbritannia</c:v>
                </c:pt>
                <c:pt idx="7">
                  <c:v>Kypros</c:v>
                </c:pt>
                <c:pt idx="8">
                  <c:v>Korea</c:v>
                </c:pt>
                <c:pt idx="9">
                  <c:v>Irland</c:v>
                </c:pt>
                <c:pt idx="10">
                  <c:v>Nederland</c:v>
                </c:pt>
                <c:pt idx="11">
                  <c:v>Latvia</c:v>
                </c:pt>
                <c:pt idx="12">
                  <c:v>Tsjekkia</c:v>
                </c:pt>
                <c:pt idx="13">
                  <c:v>Frankrike</c:v>
                </c:pt>
                <c:pt idx="14">
                  <c:v>Gjennomsnitt</c:v>
                </c:pt>
                <c:pt idx="15">
                  <c:v>Luxembourg</c:v>
                </c:pt>
                <c:pt idx="16">
                  <c:v>Slovakia</c:v>
                </c:pt>
                <c:pt idx="17">
                  <c:v>Østerrike</c:v>
                </c:pt>
                <c:pt idx="18">
                  <c:v>Kroatia</c:v>
                </c:pt>
                <c:pt idx="19">
                  <c:v>Tyskland</c:v>
                </c:pt>
                <c:pt idx="20">
                  <c:v>Belgia</c:v>
                </c:pt>
                <c:pt idx="21">
                  <c:v>Litauen</c:v>
                </c:pt>
                <c:pt idx="22">
                  <c:v>Portugal</c:v>
                </c:pt>
                <c:pt idx="23">
                  <c:v>Slovenia</c:v>
                </c:pt>
                <c:pt idx="24">
                  <c:v>Romania</c:v>
                </c:pt>
                <c:pt idx="25">
                  <c:v>Ungarn</c:v>
                </c:pt>
                <c:pt idx="26">
                  <c:v>Montenegro</c:v>
                </c:pt>
                <c:pt idx="27">
                  <c:v>Hellas</c:v>
                </c:pt>
                <c:pt idx="28">
                  <c:v>Spania</c:v>
                </c:pt>
                <c:pt idx="29">
                  <c:v>Italia</c:v>
                </c:pt>
                <c:pt idx="30">
                  <c:v>Bulgaria</c:v>
                </c:pt>
                <c:pt idx="31">
                  <c:v>Albania</c:v>
                </c:pt>
                <c:pt idx="32">
                  <c:v>Makedonia</c:v>
                </c:pt>
                <c:pt idx="33">
                  <c:v>Tyrkia</c:v>
                </c:pt>
                <c:pt idx="34">
                  <c:v>Polen</c:v>
                </c:pt>
              </c:strCache>
            </c:strRef>
          </c:cat>
          <c:val>
            <c:numRef>
              <c:f>'Ark1'!$B$2:$B$36</c:f>
              <c:numCache>
                <c:formatCode>General</c:formatCode>
                <c:ptCount val="35"/>
                <c:pt idx="0">
                  <c:v>52.2</c:v>
                </c:pt>
                <c:pt idx="1">
                  <c:v>50.2</c:v>
                </c:pt>
                <c:pt idx="2">
                  <c:v>48.20000000000001</c:v>
                </c:pt>
                <c:pt idx="3">
                  <c:v>43.6</c:v>
                </c:pt>
                <c:pt idx="4">
                  <c:v>41.5</c:v>
                </c:pt>
                <c:pt idx="5">
                  <c:v>41</c:v>
                </c:pt>
                <c:pt idx="6">
                  <c:v>39.799999999999997</c:v>
                </c:pt>
                <c:pt idx="7">
                  <c:v>38.70000000000001</c:v>
                </c:pt>
                <c:pt idx="8">
                  <c:v>37.6</c:v>
                </c:pt>
                <c:pt idx="9">
                  <c:v>37.6</c:v>
                </c:pt>
                <c:pt idx="10">
                  <c:v>37.1</c:v>
                </c:pt>
                <c:pt idx="11">
                  <c:v>37</c:v>
                </c:pt>
                <c:pt idx="12">
                  <c:v>35.5</c:v>
                </c:pt>
                <c:pt idx="13">
                  <c:v>34.799999999999997</c:v>
                </c:pt>
                <c:pt idx="14">
                  <c:v>34.008695652173913</c:v>
                </c:pt>
                <c:pt idx="15">
                  <c:v>34</c:v>
                </c:pt>
                <c:pt idx="16">
                  <c:v>32.70000000000001</c:v>
                </c:pt>
                <c:pt idx="17">
                  <c:v>32.299999999999997</c:v>
                </c:pt>
                <c:pt idx="18">
                  <c:v>32</c:v>
                </c:pt>
                <c:pt idx="19">
                  <c:v>31.1</c:v>
                </c:pt>
                <c:pt idx="20">
                  <c:v>30.6</c:v>
                </c:pt>
                <c:pt idx="21">
                  <c:v>30.599999999999991</c:v>
                </c:pt>
                <c:pt idx="22">
                  <c:v>30.3</c:v>
                </c:pt>
                <c:pt idx="23">
                  <c:v>28.9</c:v>
                </c:pt>
                <c:pt idx="24">
                  <c:v>28.79999999999999</c:v>
                </c:pt>
                <c:pt idx="25">
                  <c:v>27.8</c:v>
                </c:pt>
                <c:pt idx="26">
                  <c:v>26.5</c:v>
                </c:pt>
                <c:pt idx="27">
                  <c:v>25.4</c:v>
                </c:pt>
                <c:pt idx="28">
                  <c:v>24.9</c:v>
                </c:pt>
                <c:pt idx="29">
                  <c:v>23.5</c:v>
                </c:pt>
                <c:pt idx="30">
                  <c:v>22.3</c:v>
                </c:pt>
                <c:pt idx="31">
                  <c:v>22</c:v>
                </c:pt>
                <c:pt idx="32">
                  <c:v>20.9</c:v>
                </c:pt>
                <c:pt idx="33">
                  <c:v>20.8</c:v>
                </c:pt>
                <c:pt idx="34">
                  <c:v>18.399999999999999</c:v>
                </c:pt>
              </c:numCache>
            </c:numRef>
          </c:val>
        </c:ser>
        <c:dLbls>
          <c:showLegendKey val="0"/>
          <c:showVal val="0"/>
          <c:showCatName val="0"/>
          <c:showSerName val="0"/>
          <c:showPercent val="0"/>
          <c:showBubbleSize val="0"/>
        </c:dLbls>
        <c:gapWidth val="50"/>
        <c:overlap val="100"/>
        <c:axId val="39163776"/>
        <c:axId val="39165312"/>
      </c:barChart>
      <c:catAx>
        <c:axId val="39163776"/>
        <c:scaling>
          <c:orientation val="minMax"/>
        </c:scaling>
        <c:delete val="0"/>
        <c:axPos val="b"/>
        <c:majorTickMark val="out"/>
        <c:minorTickMark val="none"/>
        <c:tickLblPos val="low"/>
        <c:crossAx val="39165312"/>
        <c:crossesAt val="-20"/>
        <c:auto val="1"/>
        <c:lblAlgn val="ctr"/>
        <c:lblOffset val="100"/>
        <c:noMultiLvlLbl val="0"/>
      </c:catAx>
      <c:valAx>
        <c:axId val="39165312"/>
        <c:scaling>
          <c:orientation val="minMax"/>
          <c:max val="60"/>
        </c:scaling>
        <c:delete val="0"/>
        <c:axPos val="l"/>
        <c:numFmt formatCode="0" sourceLinked="0"/>
        <c:majorTickMark val="out"/>
        <c:minorTickMark val="none"/>
        <c:tickLblPos val="nextTo"/>
        <c:crossAx val="39163776"/>
        <c:crosses val="autoZero"/>
        <c:crossBetween val="between"/>
        <c:majorUnit val="10"/>
      </c:valAx>
      <c:spPr>
        <a:ln w="6350">
          <a:solidFill>
            <a:schemeClr val="tx1"/>
          </a:solidFill>
        </a:ln>
      </c:spPr>
    </c:plotArea>
    <c:plotVisOnly val="1"/>
    <c:dispBlanksAs val="gap"/>
    <c:showDLblsOverMax val="0"/>
  </c:chart>
  <c:spPr>
    <a:noFill/>
  </c:spPr>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94723220583902E-2"/>
          <c:y val="3.45844706606021E-2"/>
          <c:w val="0.81824302693460305"/>
          <c:h val="0.62693920099196598"/>
        </c:manualLayout>
      </c:layout>
      <c:barChart>
        <c:barDir val="col"/>
        <c:grouping val="stacked"/>
        <c:varyColors val="0"/>
        <c:ser>
          <c:idx val="0"/>
          <c:order val="0"/>
          <c:tx>
            <c:strRef>
              <c:f>'Ark1'!$B$1</c:f>
              <c:strCache>
                <c:ptCount val="1"/>
                <c:pt idx="0">
                  <c:v>Immaterielle verdier (FoU, patentering, varemerker, mv.)</c:v>
                </c:pt>
              </c:strCache>
            </c:strRef>
          </c:tx>
          <c:spPr>
            <a:ln w="6350">
              <a:solidFill>
                <a:schemeClr val="tx1"/>
              </a:solidFill>
            </a:ln>
          </c:spPr>
          <c:invertIfNegative val="0"/>
          <c:cat>
            <c:strRef>
              <c:f>'Ark1'!$A$2:$A$27</c:f>
              <c:strCache>
                <c:ptCount val="26"/>
                <c:pt idx="0">
                  <c:v>USA</c:v>
                </c:pt>
                <c:pt idx="1">
                  <c:v>Japan (2005)</c:v>
                </c:pt>
                <c:pt idx="2">
                  <c:v>Canada (2005)</c:v>
                </c:pt>
                <c:pt idx="3">
                  <c:v>Storbritannia</c:v>
                </c:pt>
                <c:pt idx="4">
                  <c:v>Sverige</c:v>
                </c:pt>
                <c:pt idx="5">
                  <c:v>Belgia</c:v>
                </c:pt>
                <c:pt idx="6">
                  <c:v>Danmark</c:v>
                </c:pt>
                <c:pt idx="7">
                  <c:v>Nederland</c:v>
                </c:pt>
                <c:pt idx="8">
                  <c:v>Finland</c:v>
                </c:pt>
                <c:pt idx="9">
                  <c:v>Frankrike</c:v>
                </c:pt>
                <c:pt idx="10">
                  <c:v>Slovenia</c:v>
                </c:pt>
                <c:pt idx="11">
                  <c:v>Ungarn (2005)</c:v>
                </c:pt>
                <c:pt idx="12">
                  <c:v>Tyskland</c:v>
                </c:pt>
                <c:pt idx="13">
                  <c:v>Tjekkia</c:v>
                </c:pt>
                <c:pt idx="14">
                  <c:v>Østerrike</c:v>
                </c:pt>
                <c:pt idx="15">
                  <c:v>Luxembourg</c:v>
                </c:pt>
                <c:pt idx="16">
                  <c:v>Irland</c:v>
                </c:pt>
                <c:pt idx="17">
                  <c:v>Australia (2006)</c:v>
                </c:pt>
                <c:pt idx="18">
                  <c:v>Portugal</c:v>
                </c:pt>
                <c:pt idx="19">
                  <c:v>Estland (2005)</c:v>
                </c:pt>
                <c:pt idx="20">
                  <c:v>Spania</c:v>
                </c:pt>
                <c:pt idx="21">
                  <c:v>Slovakia (2006)</c:v>
                </c:pt>
                <c:pt idx="22">
                  <c:v>Polen (2005)</c:v>
                </c:pt>
                <c:pt idx="23">
                  <c:v>Italia</c:v>
                </c:pt>
                <c:pt idx="24">
                  <c:v>Norge (2005)</c:v>
                </c:pt>
                <c:pt idx="25">
                  <c:v>Hellas</c:v>
                </c:pt>
              </c:strCache>
            </c:strRef>
          </c:cat>
          <c:val>
            <c:numRef>
              <c:f>'Ark1'!$B$2:$B$27</c:f>
              <c:numCache>
                <c:formatCode>General</c:formatCode>
                <c:ptCount val="26"/>
                <c:pt idx="0">
                  <c:v>4.1578826204940764</c:v>
                </c:pt>
                <c:pt idx="1">
                  <c:v>6.0735863924326807</c:v>
                </c:pt>
                <c:pt idx="2">
                  <c:v>4.9853513314820814</c:v>
                </c:pt>
                <c:pt idx="3">
                  <c:v>2.4486868090731662</c:v>
                </c:pt>
                <c:pt idx="4">
                  <c:v>3.7887244291283331</c:v>
                </c:pt>
                <c:pt idx="5">
                  <c:v>2.3262447771959942</c:v>
                </c:pt>
                <c:pt idx="6">
                  <c:v>2.8928762216073278</c:v>
                </c:pt>
                <c:pt idx="7">
                  <c:v>1.9487404581512739</c:v>
                </c:pt>
                <c:pt idx="8">
                  <c:v>3.6228885710012761</c:v>
                </c:pt>
                <c:pt idx="9">
                  <c:v>2.6598933934956568</c:v>
                </c:pt>
                <c:pt idx="10">
                  <c:v>2.9429116643293129</c:v>
                </c:pt>
                <c:pt idx="11">
                  <c:v>1.599312011392201</c:v>
                </c:pt>
                <c:pt idx="12">
                  <c:v>2.910375382643676</c:v>
                </c:pt>
                <c:pt idx="13">
                  <c:v>2.465239654534749</c:v>
                </c:pt>
                <c:pt idx="14">
                  <c:v>2.611387661171551</c:v>
                </c:pt>
                <c:pt idx="15">
                  <c:v>2.0148303564340169</c:v>
                </c:pt>
                <c:pt idx="16">
                  <c:v>1.798245530846885</c:v>
                </c:pt>
                <c:pt idx="17">
                  <c:v>2.206432029739068</c:v>
                </c:pt>
                <c:pt idx="18">
                  <c:v>1.5865788173576041</c:v>
                </c:pt>
                <c:pt idx="19">
                  <c:v>0.84923120720008005</c:v>
                </c:pt>
                <c:pt idx="20">
                  <c:v>1.7544365701245701</c:v>
                </c:pt>
                <c:pt idx="21">
                  <c:v>1.7636569013279719</c:v>
                </c:pt>
                <c:pt idx="22">
                  <c:v>0.94069704411052402</c:v>
                </c:pt>
                <c:pt idx="23">
                  <c:v>1.45914118616565</c:v>
                </c:pt>
                <c:pt idx="24">
                  <c:v>1.6986265786311081</c:v>
                </c:pt>
                <c:pt idx="25">
                  <c:v>0.56665709904925798</c:v>
                </c:pt>
              </c:numCache>
            </c:numRef>
          </c:val>
        </c:ser>
        <c:ser>
          <c:idx val="1"/>
          <c:order val="1"/>
          <c:tx>
            <c:strRef>
              <c:f>'Ark1'!$C$1</c:f>
              <c:strCache>
                <c:ptCount val="1"/>
                <c:pt idx="0">
                  <c:v>Programvare, kodebiblioteker mv.</c:v>
                </c:pt>
              </c:strCache>
            </c:strRef>
          </c:tx>
          <c:spPr>
            <a:solidFill>
              <a:schemeClr val="accent3"/>
            </a:solidFill>
            <a:ln w="6350">
              <a:solidFill>
                <a:schemeClr val="tx1"/>
              </a:solidFill>
            </a:ln>
          </c:spPr>
          <c:invertIfNegative val="0"/>
          <c:cat>
            <c:strRef>
              <c:f>'Ark1'!$A$2:$A$27</c:f>
              <c:strCache>
                <c:ptCount val="26"/>
                <c:pt idx="0">
                  <c:v>USA</c:v>
                </c:pt>
                <c:pt idx="1">
                  <c:v>Japan (2005)</c:v>
                </c:pt>
                <c:pt idx="2">
                  <c:v>Canada (2005)</c:v>
                </c:pt>
                <c:pt idx="3">
                  <c:v>Storbritannia</c:v>
                </c:pt>
                <c:pt idx="4">
                  <c:v>Sverige</c:v>
                </c:pt>
                <c:pt idx="5">
                  <c:v>Belgia</c:v>
                </c:pt>
                <c:pt idx="6">
                  <c:v>Danmark</c:v>
                </c:pt>
                <c:pt idx="7">
                  <c:v>Nederland</c:v>
                </c:pt>
                <c:pt idx="8">
                  <c:v>Finland</c:v>
                </c:pt>
                <c:pt idx="9">
                  <c:v>Frankrike</c:v>
                </c:pt>
                <c:pt idx="10">
                  <c:v>Slovenia</c:v>
                </c:pt>
                <c:pt idx="11">
                  <c:v>Ungarn (2005)</c:v>
                </c:pt>
                <c:pt idx="12">
                  <c:v>Tyskland</c:v>
                </c:pt>
                <c:pt idx="13">
                  <c:v>Tjekkia</c:v>
                </c:pt>
                <c:pt idx="14">
                  <c:v>Østerrike</c:v>
                </c:pt>
                <c:pt idx="15">
                  <c:v>Luxembourg</c:v>
                </c:pt>
                <c:pt idx="16">
                  <c:v>Irland</c:v>
                </c:pt>
                <c:pt idx="17">
                  <c:v>Australia (2006)</c:v>
                </c:pt>
                <c:pt idx="18">
                  <c:v>Portugal</c:v>
                </c:pt>
                <c:pt idx="19">
                  <c:v>Estland (2005)</c:v>
                </c:pt>
                <c:pt idx="20">
                  <c:v>Spania</c:v>
                </c:pt>
                <c:pt idx="21">
                  <c:v>Slovakia (2006)</c:v>
                </c:pt>
                <c:pt idx="22">
                  <c:v>Polen (2005)</c:v>
                </c:pt>
                <c:pt idx="23">
                  <c:v>Italia</c:v>
                </c:pt>
                <c:pt idx="24">
                  <c:v>Norge (2005)</c:v>
                </c:pt>
                <c:pt idx="25">
                  <c:v>Hellas</c:v>
                </c:pt>
              </c:strCache>
            </c:strRef>
          </c:cat>
          <c:val>
            <c:numRef>
              <c:f>'Ark1'!$C$2:$C$27</c:f>
              <c:numCache>
                <c:formatCode>General</c:formatCode>
                <c:ptCount val="26"/>
                <c:pt idx="0">
                  <c:v>1.7292232638414631</c:v>
                </c:pt>
                <c:pt idx="1">
                  <c:v>2.2297849827739462</c:v>
                </c:pt>
                <c:pt idx="2">
                  <c:v>1.03208877275093</c:v>
                </c:pt>
                <c:pt idx="3">
                  <c:v>1.8521145626143261</c:v>
                </c:pt>
                <c:pt idx="4">
                  <c:v>2.0403601393275048</c:v>
                </c:pt>
                <c:pt idx="5">
                  <c:v>1.034478905710597</c:v>
                </c:pt>
                <c:pt idx="6">
                  <c:v>2.2362329236998288</c:v>
                </c:pt>
                <c:pt idx="7">
                  <c:v>1.309867175949911</c:v>
                </c:pt>
                <c:pt idx="8">
                  <c:v>1.391369506689065</c:v>
                </c:pt>
                <c:pt idx="9">
                  <c:v>1.493187748782979</c:v>
                </c:pt>
                <c:pt idx="10">
                  <c:v>0.79258188445195799</c:v>
                </c:pt>
                <c:pt idx="11">
                  <c:v>0.59772578601592496</c:v>
                </c:pt>
                <c:pt idx="12">
                  <c:v>0.78059700944036403</c:v>
                </c:pt>
                <c:pt idx="13">
                  <c:v>0.713375832363497</c:v>
                </c:pt>
                <c:pt idx="14">
                  <c:v>0.80675077514867299</c:v>
                </c:pt>
                <c:pt idx="15">
                  <c:v>1.1377572245726899</c:v>
                </c:pt>
                <c:pt idx="16">
                  <c:v>0.46529227840028797</c:v>
                </c:pt>
                <c:pt idx="17">
                  <c:v>0.76851199126780201</c:v>
                </c:pt>
                <c:pt idx="18">
                  <c:v>0.73673768047085897</c:v>
                </c:pt>
                <c:pt idx="19">
                  <c:v>0.38956814795769101</c:v>
                </c:pt>
                <c:pt idx="20">
                  <c:v>0.93667308379927205</c:v>
                </c:pt>
                <c:pt idx="21">
                  <c:v>0.37406731302128199</c:v>
                </c:pt>
                <c:pt idx="22">
                  <c:v>0.37433828904621902</c:v>
                </c:pt>
                <c:pt idx="23">
                  <c:v>0.63257951355872699</c:v>
                </c:pt>
                <c:pt idx="24">
                  <c:v>0.25043313315115701</c:v>
                </c:pt>
                <c:pt idx="25">
                  <c:v>0.38384239372863099</c:v>
                </c:pt>
              </c:numCache>
            </c:numRef>
          </c:val>
        </c:ser>
        <c:ser>
          <c:idx val="2"/>
          <c:order val="2"/>
          <c:tx>
            <c:strRef>
              <c:f>'Ark1'!$D$1</c:f>
              <c:strCache>
                <c:ptCount val="1"/>
                <c:pt idx="0">
                  <c:v>Organisatorisk kapital mv.</c:v>
                </c:pt>
              </c:strCache>
            </c:strRef>
          </c:tx>
          <c:spPr>
            <a:solidFill>
              <a:schemeClr val="accent2"/>
            </a:solidFill>
            <a:ln w="6350">
              <a:solidFill>
                <a:schemeClr val="tx1"/>
              </a:solidFill>
            </a:ln>
          </c:spPr>
          <c:invertIfNegative val="0"/>
          <c:cat>
            <c:strRef>
              <c:f>'Ark1'!$A$2:$A$27</c:f>
              <c:strCache>
                <c:ptCount val="26"/>
                <c:pt idx="0">
                  <c:v>USA</c:v>
                </c:pt>
                <c:pt idx="1">
                  <c:v>Japan (2005)</c:v>
                </c:pt>
                <c:pt idx="2">
                  <c:v>Canada (2005)</c:v>
                </c:pt>
                <c:pt idx="3">
                  <c:v>Storbritannia</c:v>
                </c:pt>
                <c:pt idx="4">
                  <c:v>Sverige</c:v>
                </c:pt>
                <c:pt idx="5">
                  <c:v>Belgia</c:v>
                </c:pt>
                <c:pt idx="6">
                  <c:v>Danmark</c:v>
                </c:pt>
                <c:pt idx="7">
                  <c:v>Nederland</c:v>
                </c:pt>
                <c:pt idx="8">
                  <c:v>Finland</c:v>
                </c:pt>
                <c:pt idx="9">
                  <c:v>Frankrike</c:v>
                </c:pt>
                <c:pt idx="10">
                  <c:v>Slovenia</c:v>
                </c:pt>
                <c:pt idx="11">
                  <c:v>Ungarn (2005)</c:v>
                </c:pt>
                <c:pt idx="12">
                  <c:v>Tyskland</c:v>
                </c:pt>
                <c:pt idx="13">
                  <c:v>Tjekkia</c:v>
                </c:pt>
                <c:pt idx="14">
                  <c:v>Østerrike</c:v>
                </c:pt>
                <c:pt idx="15">
                  <c:v>Luxembourg</c:v>
                </c:pt>
                <c:pt idx="16">
                  <c:v>Irland</c:v>
                </c:pt>
                <c:pt idx="17">
                  <c:v>Australia (2006)</c:v>
                </c:pt>
                <c:pt idx="18">
                  <c:v>Portugal</c:v>
                </c:pt>
                <c:pt idx="19">
                  <c:v>Estland (2005)</c:v>
                </c:pt>
                <c:pt idx="20">
                  <c:v>Spania</c:v>
                </c:pt>
                <c:pt idx="21">
                  <c:v>Slovakia (2006)</c:v>
                </c:pt>
                <c:pt idx="22">
                  <c:v>Polen (2005)</c:v>
                </c:pt>
                <c:pt idx="23">
                  <c:v>Italia</c:v>
                </c:pt>
                <c:pt idx="24">
                  <c:v>Norge (2005)</c:v>
                </c:pt>
                <c:pt idx="25">
                  <c:v>Hellas</c:v>
                </c:pt>
              </c:strCache>
            </c:strRef>
          </c:cat>
          <c:val>
            <c:numRef>
              <c:f>'Ark1'!$D$2:$D$27</c:f>
              <c:numCache>
                <c:formatCode>General</c:formatCode>
                <c:ptCount val="26"/>
                <c:pt idx="0">
                  <c:v>5.2761762927601126</c:v>
                </c:pt>
                <c:pt idx="1">
                  <c:v>2.8145311574646481</c:v>
                </c:pt>
                <c:pt idx="2">
                  <c:v>3.7605642257618079</c:v>
                </c:pt>
                <c:pt idx="3">
                  <c:v>5.3431790396354746</c:v>
                </c:pt>
                <c:pt idx="4">
                  <c:v>3.3354977615983268</c:v>
                </c:pt>
                <c:pt idx="5">
                  <c:v>5.0045712166449894</c:v>
                </c:pt>
                <c:pt idx="6">
                  <c:v>3.2009515000929238</c:v>
                </c:pt>
                <c:pt idx="7">
                  <c:v>4.943670355480613</c:v>
                </c:pt>
                <c:pt idx="8">
                  <c:v>2.9874421466534722</c:v>
                </c:pt>
                <c:pt idx="9">
                  <c:v>3.6667192256936412</c:v>
                </c:pt>
                <c:pt idx="10">
                  <c:v>4.0304003628956968</c:v>
                </c:pt>
                <c:pt idx="11">
                  <c:v>4.9805746483187852</c:v>
                </c:pt>
                <c:pt idx="12">
                  <c:v>3.1008674257395552</c:v>
                </c:pt>
                <c:pt idx="13">
                  <c:v>3.5747414059818379</c:v>
                </c:pt>
                <c:pt idx="14">
                  <c:v>3.2339695395645651</c:v>
                </c:pt>
                <c:pt idx="15">
                  <c:v>3.1204594462764801</c:v>
                </c:pt>
                <c:pt idx="16">
                  <c:v>3.7778563434114738</c:v>
                </c:pt>
                <c:pt idx="17">
                  <c:v>2.8882406102677081</c:v>
                </c:pt>
                <c:pt idx="18">
                  <c:v>2.6694954552111039</c:v>
                </c:pt>
                <c:pt idx="19">
                  <c:v>3.6746266977287241</c:v>
                </c:pt>
                <c:pt idx="20">
                  <c:v>2.039658131851374</c:v>
                </c:pt>
                <c:pt idx="21">
                  <c:v>2.38777674158381</c:v>
                </c:pt>
                <c:pt idx="22">
                  <c:v>3.1667971814115501</c:v>
                </c:pt>
                <c:pt idx="23">
                  <c:v>2.3215476482211939</c:v>
                </c:pt>
                <c:pt idx="24">
                  <c:v>2.4130248898976281</c:v>
                </c:pt>
                <c:pt idx="25">
                  <c:v>1.23771163692145</c:v>
                </c:pt>
              </c:numCache>
            </c:numRef>
          </c:val>
        </c:ser>
        <c:dLbls>
          <c:showLegendKey val="0"/>
          <c:showVal val="0"/>
          <c:showCatName val="0"/>
          <c:showSerName val="0"/>
          <c:showPercent val="0"/>
          <c:showBubbleSize val="0"/>
        </c:dLbls>
        <c:gapWidth val="50"/>
        <c:overlap val="100"/>
        <c:axId val="38258944"/>
        <c:axId val="38264832"/>
      </c:barChart>
      <c:lineChart>
        <c:grouping val="standard"/>
        <c:varyColors val="0"/>
        <c:ser>
          <c:idx val="3"/>
          <c:order val="3"/>
          <c:tx>
            <c:strRef>
              <c:f>'Ark1'!$E$1</c:f>
              <c:strCache>
                <c:ptCount val="1"/>
                <c:pt idx="0">
                  <c:v>Kolonne2</c:v>
                </c:pt>
              </c:strCache>
            </c:strRef>
          </c:tx>
          <c:marker>
            <c:symbol val="none"/>
          </c:marker>
          <c:cat>
            <c:strRef>
              <c:f>'Ark1'!$A$2:$A$27</c:f>
              <c:strCache>
                <c:ptCount val="26"/>
                <c:pt idx="0">
                  <c:v>USA</c:v>
                </c:pt>
                <c:pt idx="1">
                  <c:v>Japan (2005)</c:v>
                </c:pt>
                <c:pt idx="2">
                  <c:v>Canada (2005)</c:v>
                </c:pt>
                <c:pt idx="3">
                  <c:v>Storbritannia</c:v>
                </c:pt>
                <c:pt idx="4">
                  <c:v>Sverige</c:v>
                </c:pt>
                <c:pt idx="5">
                  <c:v>Belgia</c:v>
                </c:pt>
                <c:pt idx="6">
                  <c:v>Danmark</c:v>
                </c:pt>
                <c:pt idx="7">
                  <c:v>Nederland</c:v>
                </c:pt>
                <c:pt idx="8">
                  <c:v>Finland</c:v>
                </c:pt>
                <c:pt idx="9">
                  <c:v>Frankrike</c:v>
                </c:pt>
                <c:pt idx="10">
                  <c:v>Slovenia</c:v>
                </c:pt>
                <c:pt idx="11">
                  <c:v>Ungarn (2005)</c:v>
                </c:pt>
                <c:pt idx="12">
                  <c:v>Tyskland</c:v>
                </c:pt>
                <c:pt idx="13">
                  <c:v>Tjekkia</c:v>
                </c:pt>
                <c:pt idx="14">
                  <c:v>Østerrike</c:v>
                </c:pt>
                <c:pt idx="15">
                  <c:v>Luxembourg</c:v>
                </c:pt>
                <c:pt idx="16">
                  <c:v>Irland</c:v>
                </c:pt>
                <c:pt idx="17">
                  <c:v>Australia (2006)</c:v>
                </c:pt>
                <c:pt idx="18">
                  <c:v>Portugal</c:v>
                </c:pt>
                <c:pt idx="19">
                  <c:v>Estland (2005)</c:v>
                </c:pt>
                <c:pt idx="20">
                  <c:v>Spania</c:v>
                </c:pt>
                <c:pt idx="21">
                  <c:v>Slovakia (2006)</c:v>
                </c:pt>
                <c:pt idx="22">
                  <c:v>Polen (2005)</c:v>
                </c:pt>
                <c:pt idx="23">
                  <c:v>Italia</c:v>
                </c:pt>
                <c:pt idx="24">
                  <c:v>Norge (2005)</c:v>
                </c:pt>
                <c:pt idx="25">
                  <c:v>Hellas</c:v>
                </c:pt>
              </c:strCache>
            </c:strRef>
          </c:cat>
          <c:val>
            <c:numRef>
              <c:f>'Ark1'!$E$2:$E$27</c:f>
              <c:numCache>
                <c:formatCode>General</c:formatCode>
                <c:ptCount val="26"/>
              </c:numCache>
            </c:numRef>
          </c:val>
          <c:smooth val="0"/>
        </c:ser>
        <c:dLbls>
          <c:showLegendKey val="0"/>
          <c:showVal val="0"/>
          <c:showCatName val="0"/>
          <c:showSerName val="0"/>
          <c:showPercent val="0"/>
          <c:showBubbleSize val="0"/>
        </c:dLbls>
        <c:marker val="1"/>
        <c:smooth val="0"/>
        <c:axId val="38267904"/>
        <c:axId val="38266368"/>
      </c:lineChart>
      <c:catAx>
        <c:axId val="38258944"/>
        <c:scaling>
          <c:orientation val="minMax"/>
        </c:scaling>
        <c:delete val="0"/>
        <c:axPos val="b"/>
        <c:majorTickMark val="out"/>
        <c:minorTickMark val="none"/>
        <c:tickLblPos val="nextTo"/>
        <c:crossAx val="38264832"/>
        <c:crosses val="autoZero"/>
        <c:auto val="1"/>
        <c:lblAlgn val="ctr"/>
        <c:lblOffset val="100"/>
        <c:noMultiLvlLbl val="0"/>
      </c:catAx>
      <c:valAx>
        <c:axId val="38264832"/>
        <c:scaling>
          <c:orientation val="minMax"/>
          <c:max val="12"/>
          <c:min val="0"/>
        </c:scaling>
        <c:delete val="0"/>
        <c:axPos val="l"/>
        <c:numFmt formatCode="General" sourceLinked="1"/>
        <c:majorTickMark val="out"/>
        <c:minorTickMark val="none"/>
        <c:tickLblPos val="nextTo"/>
        <c:crossAx val="38258944"/>
        <c:crosses val="autoZero"/>
        <c:crossBetween val="between"/>
        <c:majorUnit val="2"/>
      </c:valAx>
      <c:valAx>
        <c:axId val="38266368"/>
        <c:scaling>
          <c:orientation val="minMax"/>
          <c:max val="12"/>
          <c:min val="0"/>
        </c:scaling>
        <c:delete val="0"/>
        <c:axPos val="r"/>
        <c:numFmt formatCode="General" sourceLinked="1"/>
        <c:majorTickMark val="out"/>
        <c:minorTickMark val="none"/>
        <c:tickLblPos val="nextTo"/>
        <c:crossAx val="38267904"/>
        <c:crosses val="max"/>
        <c:crossBetween val="between"/>
        <c:majorUnit val="2"/>
      </c:valAx>
      <c:catAx>
        <c:axId val="38267904"/>
        <c:scaling>
          <c:orientation val="minMax"/>
        </c:scaling>
        <c:delete val="1"/>
        <c:axPos val="b"/>
        <c:majorTickMark val="out"/>
        <c:minorTickMark val="none"/>
        <c:tickLblPos val="nextTo"/>
        <c:crossAx val="38266368"/>
        <c:crosses val="autoZero"/>
        <c:auto val="1"/>
        <c:lblAlgn val="ctr"/>
        <c:lblOffset val="100"/>
        <c:noMultiLvlLbl val="0"/>
      </c:catAx>
      <c:spPr>
        <a:ln w="6350">
          <a:solidFill>
            <a:schemeClr val="tx1"/>
          </a:solidFill>
        </a:ln>
      </c:spPr>
    </c:plotArea>
    <c:legend>
      <c:legendPos val="r"/>
      <c:legendEntry>
        <c:idx val="3"/>
        <c:delete val="1"/>
      </c:legendEntry>
      <c:layout>
        <c:manualLayout>
          <c:xMode val="edge"/>
          <c:yMode val="edge"/>
          <c:x val="0.381367698263674"/>
          <c:y val="5.8019930348509302E-2"/>
          <c:w val="0.50546401291659604"/>
          <c:h val="0.18806388564464299"/>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16272965879306E-2"/>
          <c:y val="3.6578248031496098E-2"/>
          <c:w val="0.891112204724409"/>
          <c:h val="0.83542642716535398"/>
        </c:manualLayout>
      </c:layout>
      <c:barChart>
        <c:barDir val="col"/>
        <c:grouping val="stacked"/>
        <c:varyColors val="0"/>
        <c:ser>
          <c:idx val="0"/>
          <c:order val="0"/>
          <c:tx>
            <c:strRef>
              <c:f>'Ark1'!$B$1</c:f>
              <c:strCache>
                <c:ptCount val="1"/>
                <c:pt idx="0">
                  <c:v>Lav eksport</c:v>
                </c:pt>
              </c:strCache>
            </c:strRef>
          </c:tx>
          <c:invertIfNegative val="0"/>
          <c:cat>
            <c:strRef>
              <c:f>'Ark1'!$A$2:$A$4</c:f>
              <c:strCache>
                <c:ptCount val="3"/>
                <c:pt idx="0">
                  <c:v>Fastlandsnæringer</c:v>
                </c:pt>
                <c:pt idx="1">
                  <c:v>Industri og bergverk</c:v>
                </c:pt>
                <c:pt idx="2">
                  <c:v>Tjenester eksl. boligtjenester</c:v>
                </c:pt>
              </c:strCache>
            </c:strRef>
          </c:cat>
          <c:val>
            <c:numRef>
              <c:f>'Ark1'!$B$2:$B$4</c:f>
              <c:numCache>
                <c:formatCode>0.00</c:formatCode>
                <c:ptCount val="3"/>
                <c:pt idx="0">
                  <c:v>1.1403399999999999</c:v>
                </c:pt>
                <c:pt idx="1">
                  <c:v>0.20504666666666699</c:v>
                </c:pt>
                <c:pt idx="2">
                  <c:v>1.1812633333333331</c:v>
                </c:pt>
              </c:numCache>
            </c:numRef>
          </c:val>
        </c:ser>
        <c:ser>
          <c:idx val="1"/>
          <c:order val="1"/>
          <c:tx>
            <c:strRef>
              <c:f>'Ark1'!$C$1</c:f>
              <c:strCache>
                <c:ptCount val="1"/>
                <c:pt idx="0">
                  <c:v>Høy eksport</c:v>
                </c:pt>
              </c:strCache>
            </c:strRef>
          </c:tx>
          <c:invertIfNegative val="0"/>
          <c:cat>
            <c:strRef>
              <c:f>'Ark1'!$A$2:$A$4</c:f>
              <c:strCache>
                <c:ptCount val="3"/>
                <c:pt idx="0">
                  <c:v>Fastlandsnæringer</c:v>
                </c:pt>
                <c:pt idx="1">
                  <c:v>Industri og bergverk</c:v>
                </c:pt>
                <c:pt idx="2">
                  <c:v>Tjenester eksl. boligtjenester</c:v>
                </c:pt>
              </c:strCache>
            </c:strRef>
          </c:cat>
          <c:val>
            <c:numRef>
              <c:f>'Ark1'!$C$2:$C$4</c:f>
              <c:numCache>
                <c:formatCode>0.00</c:formatCode>
                <c:ptCount val="3"/>
                <c:pt idx="0">
                  <c:v>1.8875966666666659</c:v>
                </c:pt>
                <c:pt idx="1">
                  <c:v>3.9919366666666658</c:v>
                </c:pt>
                <c:pt idx="2">
                  <c:v>1.442733333333333</c:v>
                </c:pt>
              </c:numCache>
            </c:numRef>
          </c:val>
        </c:ser>
        <c:dLbls>
          <c:showLegendKey val="0"/>
          <c:showVal val="0"/>
          <c:showCatName val="0"/>
          <c:showSerName val="0"/>
          <c:showPercent val="0"/>
          <c:showBubbleSize val="0"/>
        </c:dLbls>
        <c:gapWidth val="150"/>
        <c:overlap val="100"/>
        <c:axId val="41174528"/>
        <c:axId val="41176448"/>
      </c:barChart>
      <c:scatterChart>
        <c:scatterStyle val="lineMarker"/>
        <c:varyColors val="0"/>
        <c:ser>
          <c:idx val="2"/>
          <c:order val="2"/>
          <c:tx>
            <c:strRef>
              <c:f>'Ark1'!$D$1</c:f>
              <c:strCache>
                <c:ptCount val="1"/>
                <c:pt idx="0">
                  <c:v>Vekst per år</c:v>
                </c:pt>
              </c:strCache>
            </c:strRef>
          </c:tx>
          <c:spPr>
            <a:ln w="28575">
              <a:noFill/>
            </a:ln>
          </c:spPr>
          <c:marker>
            <c:symbol val="diamond"/>
            <c:size val="9"/>
            <c:spPr>
              <a:solidFill>
                <a:schemeClr val="tx1"/>
              </a:solidFill>
              <a:ln>
                <a:noFill/>
              </a:ln>
            </c:spPr>
          </c:marker>
          <c:xVal>
            <c:strRef>
              <c:f>'Ark1'!$A$2:$A$4</c:f>
              <c:strCache>
                <c:ptCount val="3"/>
                <c:pt idx="0">
                  <c:v>Fastlandsnæringer</c:v>
                </c:pt>
                <c:pt idx="1">
                  <c:v>Industri og bergverk</c:v>
                </c:pt>
                <c:pt idx="2">
                  <c:v>Tjenester eksl. boligtjenester</c:v>
                </c:pt>
              </c:strCache>
            </c:strRef>
          </c:xVal>
          <c:yVal>
            <c:numRef>
              <c:f>'Ark1'!$D$2:$D$4</c:f>
              <c:numCache>
                <c:formatCode>General</c:formatCode>
                <c:ptCount val="3"/>
                <c:pt idx="0">
                  <c:v>3.0279366666666672</c:v>
                </c:pt>
                <c:pt idx="1">
                  <c:v>4.1969833333333328</c:v>
                </c:pt>
                <c:pt idx="2">
                  <c:v>2.6239966666666672</c:v>
                </c:pt>
              </c:numCache>
            </c:numRef>
          </c:yVal>
          <c:smooth val="0"/>
        </c:ser>
        <c:dLbls>
          <c:showLegendKey val="0"/>
          <c:showVal val="0"/>
          <c:showCatName val="0"/>
          <c:showSerName val="0"/>
          <c:showPercent val="0"/>
          <c:showBubbleSize val="0"/>
        </c:dLbls>
        <c:axId val="41179776"/>
        <c:axId val="41178240"/>
      </c:scatterChart>
      <c:catAx>
        <c:axId val="41174528"/>
        <c:scaling>
          <c:orientation val="minMax"/>
        </c:scaling>
        <c:delete val="0"/>
        <c:axPos val="b"/>
        <c:majorTickMark val="out"/>
        <c:minorTickMark val="none"/>
        <c:tickLblPos val="nextTo"/>
        <c:crossAx val="41176448"/>
        <c:crosses val="autoZero"/>
        <c:auto val="1"/>
        <c:lblAlgn val="ctr"/>
        <c:lblOffset val="100"/>
        <c:noMultiLvlLbl val="0"/>
      </c:catAx>
      <c:valAx>
        <c:axId val="41176448"/>
        <c:scaling>
          <c:orientation val="minMax"/>
          <c:max val="5"/>
        </c:scaling>
        <c:delete val="0"/>
        <c:axPos val="l"/>
        <c:numFmt formatCode="0" sourceLinked="0"/>
        <c:majorTickMark val="out"/>
        <c:minorTickMark val="none"/>
        <c:tickLblPos val="nextTo"/>
        <c:crossAx val="41174528"/>
        <c:crosses val="autoZero"/>
        <c:crossBetween val="between"/>
        <c:majorUnit val="1"/>
      </c:valAx>
      <c:valAx>
        <c:axId val="41178240"/>
        <c:scaling>
          <c:orientation val="minMax"/>
          <c:max val="5"/>
        </c:scaling>
        <c:delete val="0"/>
        <c:axPos val="r"/>
        <c:numFmt formatCode="General" sourceLinked="1"/>
        <c:majorTickMark val="out"/>
        <c:minorTickMark val="none"/>
        <c:tickLblPos val="nextTo"/>
        <c:crossAx val="41179776"/>
        <c:crosses val="max"/>
        <c:crossBetween val="midCat"/>
        <c:majorUnit val="1"/>
      </c:valAx>
      <c:valAx>
        <c:axId val="41179776"/>
        <c:scaling>
          <c:orientation val="minMax"/>
        </c:scaling>
        <c:delete val="1"/>
        <c:axPos val="t"/>
        <c:majorTickMark val="out"/>
        <c:minorTickMark val="none"/>
        <c:tickLblPos val="nextTo"/>
        <c:crossAx val="41178240"/>
        <c:crosses val="max"/>
        <c:crossBetween val="midCat"/>
      </c:valAx>
      <c:spPr>
        <a:ln>
          <a:solidFill>
            <a:schemeClr val="tx1"/>
          </a:solidFill>
        </a:ln>
      </c:spPr>
    </c:plotArea>
    <c:legend>
      <c:legendPos val="r"/>
      <c:layout>
        <c:manualLayout>
          <c:xMode val="edge"/>
          <c:yMode val="edge"/>
          <c:x val="0.12967847769028901"/>
          <c:y val="9.4290926415338303E-2"/>
          <c:w val="0.17243635170603699"/>
          <c:h val="0.1910922392683450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9742213131"/>
          <c:y val="2.9154005874053299E-2"/>
          <c:w val="0.78384835514892404"/>
          <c:h val="0.868524643949241"/>
        </c:manualLayout>
      </c:layout>
      <c:lineChart>
        <c:grouping val="standard"/>
        <c:varyColors val="0"/>
        <c:ser>
          <c:idx val="2"/>
          <c:order val="1"/>
          <c:tx>
            <c:strRef>
              <c:f>'Ark1'!$D$1</c:f>
              <c:strCache>
                <c:ptCount val="1"/>
                <c:pt idx="0">
                  <c:v>Markedsrettede skjermede næringer utenom varehandel, IKT og bank og forsikring</c:v>
                </c:pt>
              </c:strCache>
            </c:strRef>
          </c:tx>
          <c:spPr>
            <a:ln w="25400">
              <a:solidFill>
                <a:schemeClr val="accent3"/>
              </a:solidFill>
            </a:ln>
          </c:spPr>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'Ark1'!$D$2:$D$20</c:f>
              <c:numCache>
                <c:formatCode>_(* #,##0.00_);_(* \(#,##0.00\);_(* "-"??_);_(@_)</c:formatCode>
                <c:ptCount val="19"/>
                <c:pt idx="0" formatCode="General">
                  <c:v>100</c:v>
                </c:pt>
                <c:pt idx="1">
                  <c:v>102.0262082198517</c:v>
                </c:pt>
                <c:pt idx="2">
                  <c:v>105.86167570046869</c:v>
                </c:pt>
                <c:pt idx="3">
                  <c:v>106.38562379363729</c:v>
                </c:pt>
                <c:pt idx="4">
                  <c:v>107.1499715076436</c:v>
                </c:pt>
                <c:pt idx="5">
                  <c:v>111.3556108375959</c:v>
                </c:pt>
                <c:pt idx="6">
                  <c:v>115.3198857790056</c:v>
                </c:pt>
                <c:pt idx="7">
                  <c:v>117.19188415195229</c:v>
                </c:pt>
                <c:pt idx="8">
                  <c:v>117.41818868489599</c:v>
                </c:pt>
                <c:pt idx="9">
                  <c:v>121.69331218759849</c:v>
                </c:pt>
                <c:pt idx="10">
                  <c:v>125.4374610758212</c:v>
                </c:pt>
                <c:pt idx="11">
                  <c:v>125.9948992364405</c:v>
                </c:pt>
                <c:pt idx="12">
                  <c:v>123.9966920022524</c:v>
                </c:pt>
                <c:pt idx="13">
                  <c:v>120.101980733316</c:v>
                </c:pt>
                <c:pt idx="14">
                  <c:v>120.2520084100549</c:v>
                </c:pt>
                <c:pt idx="15">
                  <c:v>119.4132826422337</c:v>
                </c:pt>
                <c:pt idx="16">
                  <c:v>118.96637694726689</c:v>
                </c:pt>
                <c:pt idx="17">
                  <c:v>122.1570880540706</c:v>
                </c:pt>
                <c:pt idx="18">
                  <c:v>122.8964775964223</c:v>
                </c:pt>
              </c:numCache>
            </c:numRef>
          </c:val>
          <c:smooth val="0"/>
        </c:ser>
        <c:dLbls>
          <c:showLegendKey val="0"/>
          <c:showVal val="0"/>
          <c:showCatName val="0"/>
          <c:showSerName val="0"/>
          <c:showPercent val="0"/>
          <c:showBubbleSize val="0"/>
        </c:dLbls>
        <c:marker val="1"/>
        <c:smooth val="0"/>
        <c:axId val="158544640"/>
        <c:axId val="158542848"/>
      </c:lineChart>
      <c:lineChart>
        <c:grouping val="standard"/>
        <c:varyColors val="0"/>
        <c:ser>
          <c:idx val="1"/>
          <c:order val="0"/>
          <c:tx>
            <c:strRef>
              <c:f>'Ark1'!$C$1</c:f>
              <c:strCache>
                <c:ptCount val="1"/>
                <c:pt idx="0">
                  <c:v>Konkurranseutsatte fastlandsnæringer</c:v>
                </c:pt>
              </c:strCache>
            </c:strRef>
          </c:tx>
          <c:spPr>
            <a:ln w="25400">
              <a:solidFill>
                <a:schemeClr val="accent2"/>
              </a:solidFill>
            </a:ln>
          </c:spPr>
          <c:marker>
            <c:symbol val="none"/>
          </c:marker>
          <c:cat>
            <c:numRef>
              <c:f>'Ark1'!$A$2:$A$20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'Ark1'!$C$2:$C$20</c:f>
              <c:numCache>
                <c:formatCode>_(* #,##0.00_);_(* \(#,##0.00\);_(* "-"??_);_(@_)</c:formatCode>
                <c:ptCount val="19"/>
                <c:pt idx="0" formatCode="General">
                  <c:v>100</c:v>
                </c:pt>
                <c:pt idx="1">
                  <c:v>103.3766217730826</c:v>
                </c:pt>
                <c:pt idx="2">
                  <c:v>105.33312721901299</c:v>
                </c:pt>
                <c:pt idx="3">
                  <c:v>103.68246643357659</c:v>
                </c:pt>
                <c:pt idx="4">
                  <c:v>107.8367065207203</c:v>
                </c:pt>
                <c:pt idx="5">
                  <c:v>110.885366247059</c:v>
                </c:pt>
                <c:pt idx="6">
                  <c:v>114.81237124629079</c:v>
                </c:pt>
                <c:pt idx="7">
                  <c:v>119.0748301284726</c:v>
                </c:pt>
                <c:pt idx="8">
                  <c:v>128.8684267466156</c:v>
                </c:pt>
                <c:pt idx="9">
                  <c:v>136.09094077063131</c:v>
                </c:pt>
                <c:pt idx="10">
                  <c:v>138.97582653496161</c:v>
                </c:pt>
                <c:pt idx="11">
                  <c:v>133.93738064827909</c:v>
                </c:pt>
                <c:pt idx="12">
                  <c:v>135.52133503758401</c:v>
                </c:pt>
                <c:pt idx="13">
                  <c:v>136.56477458784201</c:v>
                </c:pt>
                <c:pt idx="14">
                  <c:v>138.12188220747299</c:v>
                </c:pt>
                <c:pt idx="15">
                  <c:v>147.33239342590161</c:v>
                </c:pt>
                <c:pt idx="16">
                  <c:v>151.1654095194352</c:v>
                </c:pt>
                <c:pt idx="17">
                  <c:v>152.5208130819648</c:v>
                </c:pt>
                <c:pt idx="18">
                  <c:v>155.14605019024549</c:v>
                </c:pt>
              </c:numCache>
            </c:numRef>
          </c:val>
          <c:smooth val="0"/>
        </c:ser>
        <c:dLbls>
          <c:showLegendKey val="0"/>
          <c:showVal val="0"/>
          <c:showCatName val="0"/>
          <c:showSerName val="0"/>
          <c:showPercent val="0"/>
          <c:showBubbleSize val="0"/>
        </c:dLbls>
        <c:marker val="1"/>
        <c:smooth val="0"/>
        <c:axId val="158556160"/>
        <c:axId val="158546176"/>
      </c:lineChart>
      <c:valAx>
        <c:axId val="158542848"/>
        <c:scaling>
          <c:orientation val="minMax"/>
          <c:max val="160"/>
          <c:min val="80"/>
        </c:scaling>
        <c:delete val="0"/>
        <c:axPos val="r"/>
        <c:numFmt formatCode="General" sourceLinked="1"/>
        <c:majorTickMark val="out"/>
        <c:minorTickMark val="none"/>
        <c:tickLblPos val="nextTo"/>
        <c:txPr>
          <a:bodyPr/>
          <a:lstStyle/>
          <a:p>
            <a:pPr>
              <a:defRPr sz="1200"/>
            </a:pPr>
            <a:endParaRPr lang="nb-NO"/>
          </a:p>
        </c:txPr>
        <c:crossAx val="158544640"/>
        <c:crosses val="max"/>
        <c:crossBetween val="midCat"/>
        <c:majorUnit val="10"/>
      </c:valAx>
      <c:catAx>
        <c:axId val="158544640"/>
        <c:scaling>
          <c:orientation val="minMax"/>
        </c:scaling>
        <c:delete val="0"/>
        <c:axPos val="b"/>
        <c:numFmt formatCode="General" sourceLinked="1"/>
        <c:majorTickMark val="out"/>
        <c:minorTickMark val="none"/>
        <c:tickLblPos val="nextTo"/>
        <c:txPr>
          <a:bodyPr/>
          <a:lstStyle/>
          <a:p>
            <a:pPr>
              <a:defRPr sz="1200"/>
            </a:pPr>
            <a:endParaRPr lang="nb-NO"/>
          </a:p>
        </c:txPr>
        <c:crossAx val="158542848"/>
        <c:crosses val="autoZero"/>
        <c:auto val="1"/>
        <c:lblAlgn val="ctr"/>
        <c:lblOffset val="100"/>
        <c:tickLblSkip val="2"/>
        <c:noMultiLvlLbl val="0"/>
      </c:catAx>
      <c:valAx>
        <c:axId val="158546176"/>
        <c:scaling>
          <c:orientation val="minMax"/>
          <c:max val="160"/>
          <c:min val="80"/>
        </c:scaling>
        <c:delete val="0"/>
        <c:axPos val="l"/>
        <c:numFmt formatCode="General" sourceLinked="1"/>
        <c:majorTickMark val="out"/>
        <c:minorTickMark val="none"/>
        <c:tickLblPos val="nextTo"/>
        <c:txPr>
          <a:bodyPr/>
          <a:lstStyle/>
          <a:p>
            <a:pPr>
              <a:defRPr sz="1200"/>
            </a:pPr>
            <a:endParaRPr lang="nb-NO"/>
          </a:p>
        </c:txPr>
        <c:crossAx val="158556160"/>
        <c:crosses val="autoZero"/>
        <c:crossBetween val="between"/>
      </c:valAx>
      <c:catAx>
        <c:axId val="158556160"/>
        <c:scaling>
          <c:orientation val="minMax"/>
        </c:scaling>
        <c:delete val="1"/>
        <c:axPos val="b"/>
        <c:numFmt formatCode="General" sourceLinked="1"/>
        <c:majorTickMark val="out"/>
        <c:minorTickMark val="none"/>
        <c:tickLblPos val="nextTo"/>
        <c:crossAx val="158546176"/>
        <c:crosses val="autoZero"/>
        <c:auto val="1"/>
        <c:lblAlgn val="ctr"/>
        <c:lblOffset val="100"/>
        <c:noMultiLvlLbl val="0"/>
      </c:catAx>
      <c:spPr>
        <a:ln w="6350">
          <a:solidFill>
            <a:schemeClr val="tx1"/>
          </a:solidFill>
        </a:ln>
      </c:spPr>
    </c:plotArea>
    <c:legend>
      <c:legendPos val="t"/>
      <c:layout>
        <c:manualLayout>
          <c:xMode val="edge"/>
          <c:yMode val="edge"/>
          <c:x val="8.1395035105650604E-2"/>
          <c:y val="5.7336557439060097E-2"/>
          <c:w val="0.77492347429458697"/>
          <c:h val="0.11667442519160599"/>
        </c:manualLayout>
      </c:layout>
      <c:overlay val="0"/>
      <c:txPr>
        <a:bodyPr/>
        <a:lstStyle/>
        <a:p>
          <a:pPr>
            <a:defRPr sz="1000"/>
          </a:pPr>
          <a:endParaRPr lang="nb-NO"/>
        </a:p>
      </c:txPr>
    </c:legend>
    <c:plotVisOnly val="1"/>
    <c:dispBlanksAs val="gap"/>
    <c:showDLblsOverMax val="0"/>
  </c:chart>
  <c:txPr>
    <a:bodyPr/>
    <a:lstStyle/>
    <a:p>
      <a:pPr>
        <a:defRPr sz="800">
          <a:latin typeface="Arial" pitchFamily="34" charset="0"/>
          <a:cs typeface="Arial" pitchFamily="34" charset="0"/>
        </a:defRPr>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0.13791</cdr:x>
      <cdr:y>0.17544</cdr:y>
    </cdr:from>
    <cdr:to>
      <cdr:x>0.26301</cdr:x>
      <cdr:y>0.26316</cdr:y>
    </cdr:to>
    <cdr:sp macro="" textlink="">
      <cdr:nvSpPr>
        <cdr:cNvPr id="2" name="TekstSylinder 1"/>
        <cdr:cNvSpPr txBox="1"/>
      </cdr:nvSpPr>
      <cdr:spPr>
        <a:xfrm xmlns:a="http://schemas.openxmlformats.org/drawingml/2006/main">
          <a:off x="1008112" y="720080"/>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100" dirty="0" smtClean="0"/>
            <a:t>Snitt: 3 pst.</a:t>
          </a:r>
          <a:endParaRPr lang="nb-NO" sz="1100" dirty="0"/>
        </a:p>
      </cdr:txBody>
    </cdr:sp>
  </cdr:relSizeAnchor>
  <cdr:relSizeAnchor xmlns:cdr="http://schemas.openxmlformats.org/drawingml/2006/chartDrawing">
    <cdr:from>
      <cdr:x>0.62061</cdr:x>
      <cdr:y>0.42105</cdr:y>
    </cdr:from>
    <cdr:to>
      <cdr:x>0.7457</cdr:x>
      <cdr:y>0.50877</cdr:y>
    </cdr:to>
    <cdr:sp macro="" textlink="">
      <cdr:nvSpPr>
        <cdr:cNvPr id="3" name="TekstSylinder 1"/>
        <cdr:cNvSpPr txBox="1"/>
      </cdr:nvSpPr>
      <cdr:spPr>
        <a:xfrm xmlns:a="http://schemas.openxmlformats.org/drawingml/2006/main">
          <a:off x="4536504" y="1728192"/>
          <a:ext cx="91440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100" dirty="0" smtClean="0"/>
            <a:t>Snitt: 0,8 pst.</a:t>
          </a:r>
          <a:endParaRPr lang="nb-N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0.42556</cdr:x>
      <cdr:y>0.27712</cdr:y>
    </cdr:from>
    <cdr:to>
      <cdr:x>0.57483</cdr:x>
      <cdr:y>0.57153</cdr:y>
    </cdr:to>
    <cdr:sp macro="" textlink="">
      <cdr:nvSpPr>
        <cdr:cNvPr id="2" name="Ellipse 1"/>
        <cdr:cNvSpPr/>
      </cdr:nvSpPr>
      <cdr:spPr>
        <a:xfrm xmlns:a="http://schemas.openxmlformats.org/drawingml/2006/main" rot="2239891">
          <a:off x="1558011" y="1023395"/>
          <a:ext cx="546487" cy="1087268"/>
        </a:xfrm>
        <a:prstGeom xmlns:a="http://schemas.openxmlformats.org/drawingml/2006/main" prst="ellipse">
          <a:avLst/>
        </a:prstGeom>
        <a:noFill xmlns:a="http://schemas.openxmlformats.org/drawingml/2006/main"/>
        <a:ln xmlns:a="http://schemas.openxmlformats.org/drawingml/2006/main" w="19050">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90041"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510" y="0"/>
            <a:ext cx="2890041" cy="496332"/>
          </a:xfrm>
          <a:prstGeom prst="rect">
            <a:avLst/>
          </a:prstGeom>
        </p:spPr>
        <p:txBody>
          <a:bodyPr vert="horz" lIns="91440" tIns="45720" rIns="91440" bIns="45720" rtlCol="0"/>
          <a:lstStyle>
            <a:lvl1pPr algn="r">
              <a:defRPr sz="1200"/>
            </a:lvl1pPr>
          </a:lstStyle>
          <a:p>
            <a:fld id="{50835E74-2ED4-473A-9D65-2FD45D7FD8DB}" type="datetimeFigureOut">
              <a:rPr lang="nb-NO" smtClean="0"/>
              <a:t>19.02.2015</a:t>
            </a:fld>
            <a:endParaRPr lang="nb-NO"/>
          </a:p>
        </p:txBody>
      </p:sp>
      <p:sp>
        <p:nvSpPr>
          <p:cNvPr id="4" name="Plassholder for bunntekst 3"/>
          <p:cNvSpPr>
            <a:spLocks noGrp="1"/>
          </p:cNvSpPr>
          <p:nvPr>
            <p:ph type="ftr" sz="quarter" idx="2"/>
          </p:nvPr>
        </p:nvSpPr>
        <p:spPr>
          <a:xfrm>
            <a:off x="1" y="9428716"/>
            <a:ext cx="2890041"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510" y="9428716"/>
            <a:ext cx="2890041" cy="496332"/>
          </a:xfrm>
          <a:prstGeom prst="rect">
            <a:avLst/>
          </a:prstGeom>
        </p:spPr>
        <p:txBody>
          <a:bodyPr vert="horz" lIns="91440" tIns="45720" rIns="91440" bIns="45720" rtlCol="0" anchor="b"/>
          <a:lstStyle>
            <a:lvl1pPr algn="r">
              <a:defRPr sz="1200"/>
            </a:lvl1pPr>
          </a:lstStyle>
          <a:p>
            <a:fld id="{705274D8-48D3-47ED-8933-5CCC584222F3}" type="slidenum">
              <a:rPr lang="nb-NO" smtClean="0"/>
              <a:t>‹#›</a:t>
            </a:fld>
            <a:endParaRPr lang="nb-NO"/>
          </a:p>
        </p:txBody>
      </p:sp>
    </p:spTree>
    <p:extLst>
      <p:ext uri="{BB962C8B-B14F-4D97-AF65-F5344CB8AC3E}">
        <p14:creationId xmlns:p14="http://schemas.microsoft.com/office/powerpoint/2010/main" val="337545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889938" cy="496332"/>
          </a:xfrm>
          <a:prstGeom prst="rect">
            <a:avLst/>
          </a:prstGeom>
        </p:spPr>
        <p:txBody>
          <a:bodyPr vert="horz" lIns="95939" tIns="47969" rIns="95939" bIns="47969" rtlCol="0"/>
          <a:lstStyle>
            <a:lvl1pPr algn="l" fontAlgn="auto">
              <a:spcBef>
                <a:spcPts val="0"/>
              </a:spcBef>
              <a:spcAft>
                <a:spcPts val="0"/>
              </a:spcAft>
              <a:defRPr sz="1300">
                <a:latin typeface="+mn-lt"/>
              </a:defRPr>
            </a:lvl1pPr>
          </a:lstStyle>
          <a:p>
            <a:pPr>
              <a:defRPr/>
            </a:pPr>
            <a:endParaRPr lang="nb-NO"/>
          </a:p>
        </p:txBody>
      </p:sp>
      <p:sp>
        <p:nvSpPr>
          <p:cNvPr id="3" name="Plassholder for dato 2"/>
          <p:cNvSpPr>
            <a:spLocks noGrp="1"/>
          </p:cNvSpPr>
          <p:nvPr>
            <p:ph type="dt" idx="1"/>
          </p:nvPr>
        </p:nvSpPr>
        <p:spPr>
          <a:xfrm>
            <a:off x="3777608" y="0"/>
            <a:ext cx="2889938" cy="496332"/>
          </a:xfrm>
          <a:prstGeom prst="rect">
            <a:avLst/>
          </a:prstGeom>
        </p:spPr>
        <p:txBody>
          <a:bodyPr vert="horz" lIns="95939" tIns="47969" rIns="95939" bIns="47969" rtlCol="0"/>
          <a:lstStyle>
            <a:lvl1pPr algn="r" fontAlgn="auto">
              <a:spcBef>
                <a:spcPts val="0"/>
              </a:spcBef>
              <a:spcAft>
                <a:spcPts val="0"/>
              </a:spcAft>
              <a:defRPr sz="1300">
                <a:latin typeface="+mn-lt"/>
              </a:defRPr>
            </a:lvl1pPr>
          </a:lstStyle>
          <a:p>
            <a:pPr>
              <a:defRPr/>
            </a:pPr>
            <a:fld id="{5BA8A65D-2E2D-4055-8D5A-4C0DA9C12553}" type="datetimeFigureOut">
              <a:rPr lang="nb-NO"/>
              <a:pPr>
                <a:defRPr/>
              </a:pPr>
              <a:t>19.02.2015</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5939" tIns="47969" rIns="95939" bIns="47969" rtlCol="0" anchor="ctr"/>
          <a:lstStyle/>
          <a:p>
            <a:pPr lvl="0"/>
            <a:endParaRPr lang="nb-NO" noProof="0" smtClean="0"/>
          </a:p>
        </p:txBody>
      </p:sp>
      <p:sp>
        <p:nvSpPr>
          <p:cNvPr id="5" name="Plassholder for notater 4"/>
          <p:cNvSpPr>
            <a:spLocks noGrp="1"/>
          </p:cNvSpPr>
          <p:nvPr>
            <p:ph type="body" sz="quarter" idx="3"/>
          </p:nvPr>
        </p:nvSpPr>
        <p:spPr>
          <a:xfrm>
            <a:off x="666910" y="4715154"/>
            <a:ext cx="5335270" cy="4466987"/>
          </a:xfrm>
          <a:prstGeom prst="rect">
            <a:avLst/>
          </a:prstGeom>
        </p:spPr>
        <p:txBody>
          <a:bodyPr vert="horz" lIns="95939" tIns="47969" rIns="95939" bIns="47969"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2" y="9428583"/>
            <a:ext cx="2889938" cy="496332"/>
          </a:xfrm>
          <a:prstGeom prst="rect">
            <a:avLst/>
          </a:prstGeom>
        </p:spPr>
        <p:txBody>
          <a:bodyPr vert="horz" lIns="95939" tIns="47969" rIns="95939" bIns="47969" rtlCol="0" anchor="b"/>
          <a:lstStyle>
            <a:lvl1pPr algn="l" fontAlgn="auto">
              <a:spcBef>
                <a:spcPts val="0"/>
              </a:spcBef>
              <a:spcAft>
                <a:spcPts val="0"/>
              </a:spcAft>
              <a:defRPr sz="1300">
                <a:latin typeface="+mn-lt"/>
              </a:defRPr>
            </a:lvl1pPr>
          </a:lstStyle>
          <a:p>
            <a:pPr>
              <a:defRPr/>
            </a:pPr>
            <a:endParaRPr lang="nb-NO"/>
          </a:p>
        </p:txBody>
      </p:sp>
      <p:sp>
        <p:nvSpPr>
          <p:cNvPr id="7" name="Plassholder for lysbildenummer 6"/>
          <p:cNvSpPr>
            <a:spLocks noGrp="1"/>
          </p:cNvSpPr>
          <p:nvPr>
            <p:ph type="sldNum" sz="quarter" idx="5"/>
          </p:nvPr>
        </p:nvSpPr>
        <p:spPr>
          <a:xfrm>
            <a:off x="3777608" y="9428583"/>
            <a:ext cx="2889938" cy="496332"/>
          </a:xfrm>
          <a:prstGeom prst="rect">
            <a:avLst/>
          </a:prstGeom>
        </p:spPr>
        <p:txBody>
          <a:bodyPr vert="horz" lIns="95939" tIns="47969" rIns="95939" bIns="47969" rtlCol="0" anchor="b"/>
          <a:lstStyle>
            <a:lvl1pPr algn="r" fontAlgn="auto">
              <a:spcBef>
                <a:spcPts val="0"/>
              </a:spcBef>
              <a:spcAft>
                <a:spcPts val="0"/>
              </a:spcAft>
              <a:defRPr sz="1300">
                <a:latin typeface="+mn-lt"/>
              </a:defRPr>
            </a:lvl1pPr>
          </a:lstStyle>
          <a:p>
            <a:pPr>
              <a:defRPr/>
            </a:pPr>
            <a:fld id="{E6130E93-B180-42DD-9510-267F0FD9333F}" type="slidenum">
              <a:rPr lang="nb-NO"/>
              <a:pPr>
                <a:defRPr/>
              </a:pPr>
              <a:t>‹#›</a:t>
            </a:fld>
            <a:endParaRPr lang="nb-NO"/>
          </a:p>
        </p:txBody>
      </p:sp>
    </p:spTree>
    <p:extLst>
      <p:ext uri="{BB962C8B-B14F-4D97-AF65-F5344CB8AC3E}">
        <p14:creationId xmlns:p14="http://schemas.microsoft.com/office/powerpoint/2010/main" val="3076061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solidFill>
                  <a:prstClr val="black"/>
                </a:solidFill>
              </a:rPr>
              <a:pPr>
                <a:defRPr/>
              </a:pPr>
              <a:t>1</a:t>
            </a:fld>
            <a:endParaRPr lang="nb-NO">
              <a:solidFill>
                <a:prstClr val="black"/>
              </a:solidFill>
            </a:endParaRPr>
          </a:p>
        </p:txBody>
      </p:sp>
    </p:spTree>
    <p:extLst>
      <p:ext uri="{BB962C8B-B14F-4D97-AF65-F5344CB8AC3E}">
        <p14:creationId xmlns:p14="http://schemas.microsoft.com/office/powerpoint/2010/main" val="158868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24</a:t>
            </a:fld>
            <a:endParaRPr lang="nb-NO"/>
          </a:p>
        </p:txBody>
      </p:sp>
    </p:spTree>
    <p:extLst>
      <p:ext uri="{BB962C8B-B14F-4D97-AF65-F5344CB8AC3E}">
        <p14:creationId xmlns:p14="http://schemas.microsoft.com/office/powerpoint/2010/main" val="164975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28</a:t>
            </a:fld>
            <a:endParaRPr lang="nb-NO"/>
          </a:p>
        </p:txBody>
      </p:sp>
    </p:spTree>
    <p:extLst>
      <p:ext uri="{BB962C8B-B14F-4D97-AF65-F5344CB8AC3E}">
        <p14:creationId xmlns:p14="http://schemas.microsoft.com/office/powerpoint/2010/main" val="406978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20743">
              <a:defRPr sz="1200">
                <a:solidFill>
                  <a:schemeClr val="tx1"/>
                </a:solidFill>
                <a:latin typeface="Arial" panose="020B0604020202020204" pitchFamily="34" charset="0"/>
              </a:defRPr>
            </a:lvl1pPr>
            <a:lvl2pPr marL="742945" indent="-285748" defTabSz="920743">
              <a:defRPr sz="1200">
                <a:solidFill>
                  <a:schemeClr val="tx1"/>
                </a:solidFill>
                <a:latin typeface="Arial" panose="020B0604020202020204" pitchFamily="34" charset="0"/>
              </a:defRPr>
            </a:lvl2pPr>
            <a:lvl3pPr marL="1142991" indent="-228599" defTabSz="920743">
              <a:defRPr sz="1200">
                <a:solidFill>
                  <a:schemeClr val="tx1"/>
                </a:solidFill>
                <a:latin typeface="Arial" panose="020B0604020202020204" pitchFamily="34" charset="0"/>
              </a:defRPr>
            </a:lvl3pPr>
            <a:lvl4pPr marL="1600188" indent="-228599" defTabSz="920743">
              <a:defRPr sz="1200">
                <a:solidFill>
                  <a:schemeClr val="tx1"/>
                </a:solidFill>
                <a:latin typeface="Arial" panose="020B0604020202020204" pitchFamily="34" charset="0"/>
              </a:defRPr>
            </a:lvl4pPr>
            <a:lvl5pPr marL="2057385" indent="-228599" defTabSz="920743">
              <a:defRPr sz="1200">
                <a:solidFill>
                  <a:schemeClr val="tx1"/>
                </a:solidFill>
                <a:latin typeface="Arial" panose="020B0604020202020204" pitchFamily="34" charset="0"/>
              </a:defRPr>
            </a:lvl5pPr>
            <a:lvl6pPr marL="2514581" indent="-228599" defTabSz="920743" eaLnBrk="0" fontAlgn="base" hangingPunct="0">
              <a:spcBef>
                <a:spcPct val="0"/>
              </a:spcBef>
              <a:spcAft>
                <a:spcPct val="0"/>
              </a:spcAft>
              <a:defRPr sz="1200">
                <a:solidFill>
                  <a:schemeClr val="tx1"/>
                </a:solidFill>
                <a:latin typeface="Arial" panose="020B0604020202020204" pitchFamily="34" charset="0"/>
              </a:defRPr>
            </a:lvl6pPr>
            <a:lvl7pPr marL="2971778" indent="-228599" defTabSz="920743" eaLnBrk="0" fontAlgn="base" hangingPunct="0">
              <a:spcBef>
                <a:spcPct val="0"/>
              </a:spcBef>
              <a:spcAft>
                <a:spcPct val="0"/>
              </a:spcAft>
              <a:defRPr sz="1200">
                <a:solidFill>
                  <a:schemeClr val="tx1"/>
                </a:solidFill>
                <a:latin typeface="Arial" panose="020B0604020202020204" pitchFamily="34" charset="0"/>
              </a:defRPr>
            </a:lvl7pPr>
            <a:lvl8pPr marL="3428974" indent="-228599" defTabSz="920743" eaLnBrk="0" fontAlgn="base" hangingPunct="0">
              <a:spcBef>
                <a:spcPct val="0"/>
              </a:spcBef>
              <a:spcAft>
                <a:spcPct val="0"/>
              </a:spcAft>
              <a:defRPr sz="1200">
                <a:solidFill>
                  <a:schemeClr val="tx1"/>
                </a:solidFill>
                <a:latin typeface="Arial" panose="020B0604020202020204" pitchFamily="34" charset="0"/>
              </a:defRPr>
            </a:lvl8pPr>
            <a:lvl9pPr marL="3886171" indent="-228599" defTabSz="920743" eaLnBrk="0" fontAlgn="base" hangingPunct="0">
              <a:spcBef>
                <a:spcPct val="0"/>
              </a:spcBef>
              <a:spcAft>
                <a:spcPct val="0"/>
              </a:spcAft>
              <a:defRPr sz="1200">
                <a:solidFill>
                  <a:schemeClr val="tx1"/>
                </a:solidFill>
                <a:latin typeface="Arial" panose="020B0604020202020204" pitchFamily="34" charset="0"/>
              </a:defRPr>
            </a:lvl9pPr>
          </a:lstStyle>
          <a:p>
            <a:fld id="{0E8314C7-ED5F-4A5B-AA6B-154FA09E5521}" type="slidenum">
              <a:rPr lang="en-US" altLang="nb-NO"/>
              <a:pPr/>
              <a:t>30</a:t>
            </a:fld>
            <a:endParaRPr lang="en-US" altLang="nb-NO"/>
          </a:p>
        </p:txBody>
      </p:sp>
      <p:sp>
        <p:nvSpPr>
          <p:cNvPr id="91139" name="Rectangle 2"/>
          <p:cNvSpPr>
            <a:spLocks noGrp="1" noRot="1" noChangeAspect="1" noChangeArrowheads="1" noTextEdit="1"/>
          </p:cNvSpPr>
          <p:nvPr>
            <p:ph type="sldImg"/>
          </p:nvPr>
        </p:nvSpPr>
        <p:spPr>
          <a:xfrm>
            <a:off x="525463" y="950913"/>
            <a:ext cx="5608637" cy="4206875"/>
          </a:xfrm>
          <a:ln/>
        </p:spPr>
      </p:sp>
      <p:sp>
        <p:nvSpPr>
          <p:cNvPr id="91140" name="Rectangle 3"/>
          <p:cNvSpPr>
            <a:spLocks noGrp="1" noChangeArrowheads="1"/>
          </p:cNvSpPr>
          <p:nvPr>
            <p:ph type="body" idx="1"/>
          </p:nvPr>
        </p:nvSpPr>
        <p:spPr>
          <a:xfrm>
            <a:off x="601389" y="5472378"/>
            <a:ext cx="5421710" cy="262484"/>
          </a:xfrm>
          <a:noFill/>
        </p:spPr>
        <p:txBody>
          <a:bodyPr>
            <a:normAutofit lnSpcReduction="10000"/>
          </a:bodyPr>
          <a:lstStyle/>
          <a:p>
            <a:pPr eaLnBrk="1" hangingPunct="1"/>
            <a:endParaRPr lang="en-GB" altLang="nb-NO" dirty="0" smtClean="0"/>
          </a:p>
        </p:txBody>
      </p:sp>
      <p:sp>
        <p:nvSpPr>
          <p:cNvPr id="91141" name="McK Separator"/>
          <p:cNvSpPr>
            <a:spLocks noChangeShapeType="1"/>
          </p:cNvSpPr>
          <p:nvPr/>
        </p:nvSpPr>
        <p:spPr bwMode="auto">
          <a:xfrm>
            <a:off x="790571" y="1511267"/>
            <a:ext cx="50479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20" rIns="91439" bIns="45720"/>
          <a:lstStyle/>
          <a:p>
            <a:endParaRPr lang="nb-NO"/>
          </a:p>
        </p:txBody>
      </p:sp>
    </p:spTree>
    <p:extLst>
      <p:ext uri="{BB962C8B-B14F-4D97-AF65-F5344CB8AC3E}">
        <p14:creationId xmlns:p14="http://schemas.microsoft.com/office/powerpoint/2010/main" val="116287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kern="1200" dirty="0" smtClean="0">
                <a:solidFill>
                  <a:schemeClr val="tx1"/>
                </a:solidFill>
                <a:effectLst/>
                <a:latin typeface="+mn-lt"/>
                <a:ea typeface="+mn-ea"/>
                <a:cs typeface="+mn-cs"/>
              </a:rPr>
              <a:t>Sammenhengen mellom inntektsnivå og tjenestetilbud er illustrert i denne figuren. Tjenestetilbudet er her målt ved den såkalte produksjonsindeksen som publiseres årlig av Det tekniske beregningsutvalg for kommunal og fylkeskommunal økonomi (TBU). Produksjonsindeksen er et samlemål for kommunenes tjenestetilbud basert på produksjonsindikatorer for utvalgte sektorer og sier noe om nivået på produksjonen i forhold til målgruppen for tjenestene. Indeksen er ment å vise hvor godt tjenestetilbud som blir gitt til innbyggerne. Det framgår at det er en positiv sammenheng mellom inntekter og tjenestetilbud, dvs. at kommuner med et høyt inntektsnivå gjennomgående også har et godt tjenestetilbud. Den illustrerer også at det er store</a:t>
            </a:r>
            <a:r>
              <a:rPr lang="nb-NO" sz="1200" kern="1200" baseline="0" dirty="0" smtClean="0">
                <a:solidFill>
                  <a:schemeClr val="tx1"/>
                </a:solidFill>
                <a:effectLst/>
                <a:latin typeface="+mn-lt"/>
                <a:ea typeface="+mn-ea"/>
                <a:cs typeface="+mn-cs"/>
              </a:rPr>
              <a:t> forskjeller i tjenestetilbud mellom kommuner med samme inntektsnivå.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kern="1200" dirty="0" smtClean="0">
                <a:solidFill>
                  <a:schemeClr val="tx1"/>
                </a:solidFill>
                <a:effectLst/>
                <a:latin typeface="+mn-lt"/>
                <a:ea typeface="+mn-ea"/>
                <a:cs typeface="+mn-cs"/>
              </a:rPr>
              <a:t>Det inntektsbegrepet som benyttes er korrigert inntekt per innbygger. Dette er frie inntekter (skatt og rammetilskudd) korrigert for forskjeller i beregnet utgiftsbehov. Ved korrigeringen benyttes kostnadsnøkkelen i </a:t>
            </a:r>
            <a:r>
              <a:rPr lang="nb-NO" sz="1200" kern="1200" dirty="0" err="1" smtClean="0">
                <a:solidFill>
                  <a:schemeClr val="tx1"/>
                </a:solidFill>
                <a:effectLst/>
                <a:latin typeface="+mn-lt"/>
                <a:ea typeface="+mn-ea"/>
                <a:cs typeface="+mn-cs"/>
              </a:rPr>
              <a:t>utgiftsutjevningen</a:t>
            </a:r>
            <a:r>
              <a:rPr lang="nb-NO" sz="1200" kern="1200" dirty="0" smtClean="0">
                <a:solidFill>
                  <a:schemeClr val="tx1"/>
                </a:solidFill>
                <a:effectLst/>
                <a:latin typeface="+mn-lt"/>
                <a:ea typeface="+mn-ea"/>
                <a:cs typeface="+mn-cs"/>
              </a:rPr>
              <a:t>. Den venstre delen av figuren illustrerer at det foregår betydelig økonomisk utjevning gjennom inntektssystemet. Alle kommuner løftes opp til et inntektsnivå på minst 90 prosent av landsgjennomsnittet.</a:t>
            </a:r>
            <a:r>
              <a:rPr lang="nb-NO" sz="1200" kern="1200" baseline="0" dirty="0" smtClean="0">
                <a:solidFill>
                  <a:schemeClr val="tx1"/>
                </a:solidFill>
                <a:effectLst/>
                <a:latin typeface="+mn-lt"/>
                <a:ea typeface="+mn-ea"/>
                <a:cs typeface="+mn-cs"/>
              </a:rPr>
              <a:t> </a:t>
            </a:r>
            <a:endParaRPr lang="nb-NO" dirty="0" smtClean="0">
              <a:effectLst/>
            </a:endParaRPr>
          </a:p>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32</a:t>
            </a:fld>
            <a:endParaRPr lang="nb-NO"/>
          </a:p>
        </p:txBody>
      </p:sp>
    </p:spTree>
    <p:extLst>
      <p:ext uri="{BB962C8B-B14F-4D97-AF65-F5344CB8AC3E}">
        <p14:creationId xmlns:p14="http://schemas.microsoft.com/office/powerpoint/2010/main" val="26601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Kommer fra presentasjonen som </a:t>
            </a:r>
            <a:r>
              <a:rPr lang="nb-NO" baseline="0" dirty="0" err="1" smtClean="0"/>
              <a:t>McKinsey</a:t>
            </a:r>
            <a:r>
              <a:rPr lang="nb-NO" baseline="0" dirty="0" smtClean="0"/>
              <a:t> holdt for kommisjonen i vår. Er avklart med </a:t>
            </a:r>
            <a:r>
              <a:rPr lang="nb-NO" baseline="0" dirty="0" err="1" smtClean="0"/>
              <a:t>McKinsey</a:t>
            </a:r>
            <a:r>
              <a:rPr lang="nb-NO" baseline="0" smtClean="0"/>
              <a:t> at vi kan bruke denne. </a:t>
            </a: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35</a:t>
            </a:fld>
            <a:endParaRPr lang="nb-NO"/>
          </a:p>
        </p:txBody>
      </p:sp>
    </p:spTree>
    <p:extLst>
      <p:ext uri="{BB962C8B-B14F-4D97-AF65-F5344CB8AC3E}">
        <p14:creationId xmlns:p14="http://schemas.microsoft.com/office/powerpoint/2010/main" val="237516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solidFill>
                  <a:prstClr val="black"/>
                </a:solidFill>
              </a:rPr>
              <a:pPr>
                <a:defRPr/>
              </a:pPr>
              <a:t>41</a:t>
            </a:fld>
            <a:endParaRPr lang="nb-NO">
              <a:solidFill>
                <a:prstClr val="black"/>
              </a:solidFill>
            </a:endParaRPr>
          </a:p>
        </p:txBody>
      </p:sp>
    </p:spTree>
    <p:extLst>
      <p:ext uri="{BB962C8B-B14F-4D97-AF65-F5344CB8AC3E}">
        <p14:creationId xmlns:p14="http://schemas.microsoft.com/office/powerpoint/2010/main" val="158868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Så dette er utfordringen vi har fått. Hvem er vi?</a:t>
            </a: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2</a:t>
            </a:fld>
            <a:endParaRPr lang="nb-NO"/>
          </a:p>
        </p:txBody>
      </p:sp>
    </p:spTree>
    <p:extLst>
      <p:ext uri="{BB962C8B-B14F-4D97-AF65-F5344CB8AC3E}">
        <p14:creationId xmlns:p14="http://schemas.microsoft.com/office/powerpoint/2010/main" val="11589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Som en illustrasjon på betydningen over tid av produktivitetsvekst for det samlede inntektsnivået, vil en videreføring av veksten i perioden 1996 – 2005 gi en økning i BNP-nivået for Fastlands-Norge på 85 pst. fra 2014 til 2035, mens en videreføring av veksten i perioden 2006 – 2013 vil gi en økning på 17 pst.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6</a:t>
            </a:fld>
            <a:endParaRPr lang="nb-NO"/>
          </a:p>
        </p:txBody>
      </p:sp>
    </p:spTree>
    <p:extLst>
      <p:ext uri="{BB962C8B-B14F-4D97-AF65-F5344CB8AC3E}">
        <p14:creationId xmlns:p14="http://schemas.microsoft.com/office/powerpoint/2010/main" val="21259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179885" indent="-179885">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8</a:t>
            </a:fld>
            <a:endParaRPr lang="nb-NO" dirty="0"/>
          </a:p>
        </p:txBody>
      </p:sp>
    </p:spTree>
    <p:extLst>
      <p:ext uri="{BB962C8B-B14F-4D97-AF65-F5344CB8AC3E}">
        <p14:creationId xmlns:p14="http://schemas.microsoft.com/office/powerpoint/2010/main" val="402394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9</a:t>
            </a:fld>
            <a:endParaRPr lang="nb-NO"/>
          </a:p>
        </p:txBody>
      </p:sp>
    </p:spTree>
    <p:extLst>
      <p:ext uri="{BB962C8B-B14F-4D97-AF65-F5344CB8AC3E}">
        <p14:creationId xmlns:p14="http://schemas.microsoft.com/office/powerpoint/2010/main" val="42100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Norske bedrifter har høy omstillingstakt. Figuren viser andelen av ansatte i 2011 i mange europeiske land som ifølge OECD har opplevd organisasjonsmessige omstillinger og innføring av ny teknologi. Tallene er beregnet fra European </a:t>
            </a:r>
            <a:r>
              <a:rPr lang="nb-NO" sz="1200" b="0" i="0" u="none" strike="noStrike" kern="1200" baseline="0" dirty="0" err="1" smtClean="0">
                <a:solidFill>
                  <a:schemeClr val="tx1"/>
                </a:solidFill>
                <a:latin typeface="+mn-lt"/>
                <a:ea typeface="+mn-ea"/>
                <a:cs typeface="+mn-cs"/>
              </a:rPr>
              <a:t>Working</a:t>
            </a:r>
            <a:r>
              <a:rPr lang="nb-NO" sz="1200" b="0" i="0" u="none" strike="noStrike" kern="1200" baseline="0" dirty="0" smtClean="0">
                <a:solidFill>
                  <a:schemeClr val="tx1"/>
                </a:solidFill>
                <a:latin typeface="+mn-lt"/>
                <a:ea typeface="+mn-ea"/>
                <a:cs typeface="+mn-cs"/>
              </a:rPr>
              <a:t> </a:t>
            </a:r>
            <a:r>
              <a:rPr lang="nb-NO" sz="1200" b="0" i="0" u="none" strike="noStrike" kern="1200" baseline="0" dirty="0" err="1" smtClean="0">
                <a:solidFill>
                  <a:schemeClr val="tx1"/>
                </a:solidFill>
                <a:latin typeface="+mn-lt"/>
                <a:ea typeface="+mn-ea"/>
                <a:cs typeface="+mn-cs"/>
              </a:rPr>
              <a:t>Conditions</a:t>
            </a:r>
            <a:r>
              <a:rPr lang="nb-NO" sz="1200" b="0" i="0" u="none" strike="noStrike" kern="1200" baseline="0" dirty="0" smtClean="0">
                <a:solidFill>
                  <a:schemeClr val="tx1"/>
                </a:solidFill>
                <a:latin typeface="+mn-lt"/>
                <a:ea typeface="+mn-ea"/>
                <a:cs typeface="+mn-cs"/>
              </a:rPr>
              <a:t> Survey 2010. Den øverste figuren viser andelen av ansatte som har opplevd substansiell reorganisering av arbeidet siste tre år. Vi ser at de fire nordiske landene kommer helt på toppen i omstillingstakt, sammen med Estland og Malta. Om lag 40 pst. av de spurte rapporterte om substansiell restrukturering eller omorganisering på arbeidsplassen i løpet av de siste tre årene. </a:t>
            </a: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10</a:t>
            </a:fld>
            <a:endParaRPr lang="nb-NO"/>
          </a:p>
        </p:txBody>
      </p:sp>
    </p:spTree>
    <p:extLst>
      <p:ext uri="{BB962C8B-B14F-4D97-AF65-F5344CB8AC3E}">
        <p14:creationId xmlns:p14="http://schemas.microsoft.com/office/powerpoint/2010/main" val="256671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15</a:t>
            </a:fld>
            <a:endParaRPr lang="nb-NO"/>
          </a:p>
        </p:txBody>
      </p:sp>
    </p:spTree>
    <p:extLst>
      <p:ext uri="{BB962C8B-B14F-4D97-AF65-F5344CB8AC3E}">
        <p14:creationId xmlns:p14="http://schemas.microsoft.com/office/powerpoint/2010/main" val="13242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18</a:t>
            </a:fld>
            <a:endParaRPr lang="nb-NO"/>
          </a:p>
        </p:txBody>
      </p:sp>
    </p:spTree>
    <p:extLst>
      <p:ext uri="{BB962C8B-B14F-4D97-AF65-F5344CB8AC3E}">
        <p14:creationId xmlns:p14="http://schemas.microsoft.com/office/powerpoint/2010/main" val="310218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 land</a:t>
            </a:r>
            <a:r>
              <a:rPr lang="nb-NO" baseline="0" dirty="0" smtClean="0"/>
              <a:t> måles mot gjennomsnittet i OECD. </a:t>
            </a: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22</a:t>
            </a:fld>
            <a:endParaRPr lang="nb-NO"/>
          </a:p>
        </p:txBody>
      </p:sp>
    </p:spTree>
    <p:extLst>
      <p:ext uri="{BB962C8B-B14F-4D97-AF65-F5344CB8AC3E}">
        <p14:creationId xmlns:p14="http://schemas.microsoft.com/office/powerpoint/2010/main" val="1214032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Norsk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Navn på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Sted og dato</a:t>
            </a:r>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p>
        </p:txBody>
      </p:sp>
      <p:sp>
        <p:nvSpPr>
          <p:cNvPr id="11" name="Plassholder for bunntekst 4"/>
          <p:cNvSpPr>
            <a:spLocks noGrp="1"/>
          </p:cNvSpPr>
          <p:nvPr>
            <p:ph type="ftr" sz="quarter" idx="15"/>
          </p:nvPr>
        </p:nvSpPr>
        <p:spPr/>
        <p:txBody>
          <a:bodyPr/>
          <a:lstStyle>
            <a:lvl1pPr>
              <a:defRPr/>
            </a:lvl1pPr>
          </a:lstStyle>
          <a:p>
            <a:pPr>
              <a:defRPr/>
            </a:pPr>
            <a:endParaRPr lang="nb-NO"/>
          </a:p>
        </p:txBody>
      </p:sp>
      <p:sp>
        <p:nvSpPr>
          <p:cNvPr id="12" name="Plassholder for lysbildenummer 5"/>
          <p:cNvSpPr>
            <a:spLocks noGrp="1"/>
          </p:cNvSpPr>
          <p:nvPr>
            <p:ph type="sldNum" sz="quarter" idx="16"/>
          </p:nvPr>
        </p:nvSpPr>
        <p:spPr/>
        <p:txBody>
          <a:bodyPr/>
          <a:lstStyle>
            <a:lvl1pPr>
              <a:defRPr/>
            </a:lvl1pPr>
          </a:lstStyle>
          <a:p>
            <a:pPr>
              <a:defRPr/>
            </a:pPr>
            <a:fld id="{B0B4CF2A-FD0B-4253-B797-EA7730EB9AC4}" type="slidenum">
              <a:rPr lang="nb-NO"/>
              <a:pPr>
                <a:defRPr/>
              </a:pPr>
              <a:t>‹#›</a:t>
            </a:fld>
            <a:endParaRPr lang="nb-NO" dirty="0"/>
          </a:p>
        </p:txBody>
      </p:sp>
      <p:sp>
        <p:nvSpPr>
          <p:cNvPr id="13" name="TekstSylinder 12"/>
          <p:cNvSpPr txBox="1"/>
          <p:nvPr userDrawn="1"/>
        </p:nvSpPr>
        <p:spPr>
          <a:xfrm>
            <a:off x="-2160748" y="4929009"/>
            <a:ext cx="1836738" cy="1200329"/>
          </a:xfrm>
          <a:prstGeom prst="rect">
            <a:avLst/>
          </a:prstGeom>
          <a:noFill/>
        </p:spPr>
        <p:txBody>
          <a:bodyPr>
            <a:spAutoFit/>
          </a:bodyPr>
          <a:lstStyle/>
          <a:p>
            <a:pPr>
              <a:defRPr/>
            </a:pPr>
            <a:r>
              <a:rPr lang="nb-NO" sz="1200" b="1" dirty="0"/>
              <a:t>Tips </a:t>
            </a:r>
            <a:r>
              <a:rPr lang="nb-NO" sz="1200" b="1" dirty="0" smtClean="0"/>
              <a:t>for engelsk mal</a:t>
            </a:r>
            <a:endParaRPr lang="nb-NO" sz="1200" b="1" dirty="0"/>
          </a:p>
          <a:p>
            <a:pPr>
              <a:defRPr/>
            </a:pPr>
            <a:r>
              <a:rPr lang="nb-NO" sz="1200" dirty="0" smtClean="0"/>
              <a:t>Klikk på utformingsfanen og velg DEPMAL – engelsk</a:t>
            </a:r>
          </a:p>
          <a:p>
            <a:pPr>
              <a:defRPr/>
            </a:pPr>
            <a:r>
              <a:rPr lang="nb-NO" sz="1200" dirty="0" smtClean="0"/>
              <a:t>Eller  velg </a:t>
            </a:r>
            <a:r>
              <a:rPr lang="nb-NO" sz="1200" baseline="0" dirty="0" smtClean="0"/>
              <a:t> DEPMAL– engelsk </a:t>
            </a:r>
            <a:r>
              <a:rPr lang="nb-NO" sz="1200" dirty="0" smtClean="0"/>
              <a:t>under ”oppsett”.</a:t>
            </a:r>
            <a:endParaRPr lang="nb-NO" sz="12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Norsk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p>
        </p:txBody>
      </p:sp>
      <p:sp>
        <p:nvSpPr>
          <p:cNvPr id="7" name="Plassholder for bunntekst 4"/>
          <p:cNvSpPr>
            <a:spLocks noGrp="1"/>
          </p:cNvSpPr>
          <p:nvPr>
            <p:ph type="ftr" sz="quarter" idx="15"/>
          </p:nvPr>
        </p:nvSpPr>
        <p:spPr/>
        <p:txBody>
          <a:bodyPr/>
          <a:lstStyle>
            <a:lvl1pPr>
              <a:defRPr/>
            </a:lvl1pPr>
          </a:lstStyle>
          <a:p>
            <a:pPr>
              <a:defRPr/>
            </a:pPr>
            <a:endParaRPr lang="nb-NO" dirty="0"/>
          </a:p>
        </p:txBody>
      </p:sp>
      <p:sp>
        <p:nvSpPr>
          <p:cNvPr id="8" name="Plassholder for lysbildenummer 5"/>
          <p:cNvSpPr>
            <a:spLocks noGrp="1"/>
          </p:cNvSpPr>
          <p:nvPr>
            <p:ph type="sldNum" sz="quarter" idx="16"/>
          </p:nvPr>
        </p:nvSpPr>
        <p:spPr/>
        <p:txBody>
          <a:bodyPr/>
          <a:lstStyle>
            <a:lvl1pPr>
              <a:defRPr/>
            </a:lvl1pPr>
          </a:lstStyle>
          <a:p>
            <a:pPr>
              <a:defRPr/>
            </a:pPr>
            <a:fld id="{1B1D63D1-B755-45F0-85AB-ABB0896C71E9}" type="slidenum">
              <a:rPr lang="nb-NO"/>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To innholdsdeler - Sammenlikning</a:t>
            </a:r>
          </a:p>
        </p:txBody>
      </p:sp>
      <p:sp>
        <p:nvSpPr>
          <p:cNvPr id="6" name="TekstSylinder 5"/>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3"/>
          <p:cNvSpPr>
            <a:spLocks noGrp="1"/>
          </p:cNvSpPr>
          <p:nvPr>
            <p:ph type="dt" sz="half" idx="10"/>
          </p:nvPr>
        </p:nvSpPr>
        <p:spPr/>
        <p:txBody>
          <a:bodyPr/>
          <a:lstStyle>
            <a:lvl1pPr>
              <a:defRPr/>
            </a:lvl1pPr>
          </a:lstStyle>
          <a:p>
            <a:pPr>
              <a:defRPr/>
            </a:pPr>
            <a:endParaRPr lang="nb-NO" dirty="0"/>
          </a:p>
        </p:txBody>
      </p:sp>
      <p:sp>
        <p:nvSpPr>
          <p:cNvPr id="8" name="Plassholder for bunntekst 4"/>
          <p:cNvSpPr>
            <a:spLocks noGrp="1"/>
          </p:cNvSpPr>
          <p:nvPr>
            <p:ph type="ftr" sz="quarter" idx="11"/>
          </p:nvPr>
        </p:nvSpPr>
        <p:spPr/>
        <p:txBody>
          <a:bodyPr/>
          <a:lstStyle>
            <a:lvl1pPr>
              <a:defRPr/>
            </a:lvl1pPr>
          </a:lstStyle>
          <a:p>
            <a:pPr>
              <a:defRPr/>
            </a:pP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F87EDA3C-6C15-4D48-B662-02A74F993168}" type="slidenum">
              <a:rPr lang="nb-NO"/>
              <a:pPr>
                <a:defRPr/>
              </a:pPr>
              <a:t>‹#›</a:t>
            </a:fld>
            <a:endParaRPr lang="nb-N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utt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Norsk mal: Sluttside</a:t>
            </a:r>
          </a:p>
        </p:txBody>
      </p:sp>
      <p:sp>
        <p:nvSpPr>
          <p:cNvPr id="10" name="TekstSylinder 9"/>
          <p:cNvSpPr txBox="1"/>
          <p:nvPr userDrawn="1"/>
        </p:nvSpPr>
        <p:spPr>
          <a:xfrm>
            <a:off x="-2628900" y="5299075"/>
            <a:ext cx="2413000" cy="830263"/>
          </a:xfrm>
          <a:prstGeom prst="rect">
            <a:avLst/>
          </a:prstGeom>
          <a:noFill/>
        </p:spPr>
        <p:txBody>
          <a:bodyPr>
            <a:spAutoFit/>
          </a:bodyPr>
          <a:lstStyle/>
          <a:p>
            <a:pPr>
              <a:defRPr/>
            </a:pPr>
            <a:r>
              <a:rPr lang="nb-NO" sz="1200" b="1" dirty="0"/>
              <a:t>Tips bildekreditering:</a:t>
            </a:r>
          </a:p>
          <a:p>
            <a:pPr>
              <a:defRPr/>
            </a:pPr>
            <a:r>
              <a:rPr lang="nb-NO" sz="1200" dirty="0"/>
              <a:t>Alle bilder brukt i presentasjonen må krediteres for eksempel slik:</a:t>
            </a:r>
          </a:p>
          <a:p>
            <a:pPr>
              <a:defRPr/>
            </a:pPr>
            <a:r>
              <a:rPr lang="nb-NO" sz="1200" dirty="0"/>
              <a:t>Slide nr. X: Fotograf, Bildebyrå</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p>
        </p:txBody>
      </p:sp>
      <p:sp>
        <p:nvSpPr>
          <p:cNvPr id="12" name="Plassholder for bunntekst 4"/>
          <p:cNvSpPr>
            <a:spLocks noGrp="1"/>
          </p:cNvSpPr>
          <p:nvPr>
            <p:ph type="ftr" sz="quarter" idx="15"/>
          </p:nvPr>
        </p:nvSpPr>
        <p:spPr/>
        <p:txBody>
          <a:bodyPr/>
          <a:lstStyle>
            <a:lvl1pPr>
              <a:defRPr/>
            </a:lvl1pPr>
          </a:lstStyle>
          <a:p>
            <a:pPr>
              <a:defRPr/>
            </a:pPr>
            <a:endParaRPr lang="nb-NO"/>
          </a:p>
        </p:txBody>
      </p:sp>
      <p:sp>
        <p:nvSpPr>
          <p:cNvPr id="13" name="Plassholder for lysbildenummer 5"/>
          <p:cNvSpPr>
            <a:spLocks noGrp="1"/>
          </p:cNvSpPr>
          <p:nvPr>
            <p:ph type="sldNum" sz="quarter" idx="16"/>
          </p:nvPr>
        </p:nvSpPr>
        <p:spPr/>
        <p:txBody>
          <a:bodyPr/>
          <a:lstStyle>
            <a:lvl1pPr>
              <a:defRPr/>
            </a:lvl1pPr>
          </a:lstStyle>
          <a:p>
            <a:pPr>
              <a:defRPr/>
            </a:pPr>
            <a:fld id="{8418D927-2C4C-4B22-BD48-69E03D7481C0}" type="slidenum">
              <a:rPr lang="nb-NO"/>
              <a:pPr>
                <a:defRPr/>
              </a:pPr>
              <a:t>‹#›</a:t>
            </a:fld>
            <a:endParaRPr lang="nb-N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Engelsk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Sted og dato</a:t>
            </a:r>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p>
        </p:txBody>
      </p:sp>
      <p:sp>
        <p:nvSpPr>
          <p:cNvPr id="11" name="Plassholder for bunntekst 4"/>
          <p:cNvSpPr>
            <a:spLocks noGrp="1"/>
          </p:cNvSpPr>
          <p:nvPr>
            <p:ph type="ftr" sz="quarter" idx="15"/>
          </p:nvPr>
        </p:nvSpPr>
        <p:spPr/>
        <p:txBody>
          <a:bodyPr/>
          <a:lstStyle>
            <a:lvl1pPr>
              <a:defRPr/>
            </a:lvl1pPr>
          </a:lstStyle>
          <a:p>
            <a:pPr>
              <a:defRPr/>
            </a:pPr>
            <a:endParaRPr lang="nb-NO"/>
          </a:p>
        </p:txBody>
      </p:sp>
      <p:sp>
        <p:nvSpPr>
          <p:cNvPr id="12" name="Plassholder for lysbildenummer 5"/>
          <p:cNvSpPr>
            <a:spLocks noGrp="1"/>
          </p:cNvSpPr>
          <p:nvPr>
            <p:ph type="sldNum" sz="quarter" idx="16"/>
          </p:nvPr>
        </p:nvSpPr>
        <p:spPr/>
        <p:txBody>
          <a:bodyPr/>
          <a:lstStyle>
            <a:lvl1pPr>
              <a:defRPr/>
            </a:lvl1pPr>
          </a:lstStyle>
          <a:p>
            <a:pPr>
              <a:defRPr/>
            </a:pPr>
            <a:fld id="{C71FA606-68E0-43BD-8F45-C09E6D246A12}" type="slidenum">
              <a:rPr lang="nb-NO"/>
              <a:pPr>
                <a:defRPr/>
              </a:pPr>
              <a:t>‹#›</a:t>
            </a:fld>
            <a:endParaRPr lang="nb-NO" dirty="0"/>
          </a:p>
        </p:txBody>
      </p:sp>
      <p:sp>
        <p:nvSpPr>
          <p:cNvPr id="13" name="TekstSylinder 12"/>
          <p:cNvSpPr txBox="1"/>
          <p:nvPr userDrawn="1"/>
        </p:nvSpPr>
        <p:spPr>
          <a:xfrm>
            <a:off x="-2160748" y="4929009"/>
            <a:ext cx="1836738" cy="1200329"/>
          </a:xfrm>
          <a:prstGeom prst="rect">
            <a:avLst/>
          </a:prstGeom>
          <a:noFill/>
        </p:spPr>
        <p:txBody>
          <a:bodyPr>
            <a:spAutoFit/>
          </a:bodyPr>
          <a:lstStyle/>
          <a:p>
            <a:pPr>
              <a:defRPr/>
            </a:pPr>
            <a:r>
              <a:rPr lang="nb-NO" sz="1200" b="1" dirty="0"/>
              <a:t>Tips </a:t>
            </a:r>
            <a:r>
              <a:rPr lang="nb-NO" sz="1200" b="1" dirty="0" smtClean="0"/>
              <a:t>for norsk mal</a:t>
            </a:r>
            <a:endParaRPr lang="nb-NO" sz="1200" b="1" dirty="0"/>
          </a:p>
          <a:p>
            <a:pPr>
              <a:defRPr/>
            </a:pPr>
            <a:r>
              <a:rPr lang="nb-NO" sz="1200" dirty="0" smtClean="0"/>
              <a:t>Klikk på utformingsfanen og velg DEPMAL – norsk.</a:t>
            </a:r>
          </a:p>
          <a:p>
            <a:pPr>
              <a:defRPr/>
            </a:pPr>
            <a:r>
              <a:rPr lang="nb-NO" sz="1200" dirty="0" smtClean="0"/>
              <a:t>Eller  velg </a:t>
            </a:r>
            <a:r>
              <a:rPr lang="nb-NO" sz="1200" baseline="0" dirty="0" smtClean="0"/>
              <a:t> DEPMAL– norsk </a:t>
            </a:r>
            <a:r>
              <a:rPr lang="nb-NO" sz="1200" dirty="0" smtClean="0"/>
              <a:t>under ”oppsett”.</a:t>
            </a:r>
            <a:endParaRPr lang="nb-NO"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a:defRPr/>
            </a:pPr>
            <a:r>
              <a:rPr lang="nb-NO" sz="1200" dirty="0"/>
              <a:t>Engelsk </a:t>
            </a:r>
            <a:r>
              <a:rPr lang="nb-NO" sz="1200" dirty="0" err="1"/>
              <a:t>mal:Tekst</a:t>
            </a:r>
            <a:r>
              <a:rPr lang="nb-NO" sz="1200" dirty="0"/>
              <a:t> uten </a:t>
            </a:r>
            <a:r>
              <a:rPr lang="nb-NO" sz="1200" dirty="0" err="1"/>
              <a:t>kulepunkter</a:t>
            </a:r>
            <a:endParaRPr lang="nb-NO" sz="1200" dirty="0"/>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46708C03-6AC7-474B-A37C-5FF3E962FCD7}" type="slidenum">
              <a:rPr lang="nb-NO"/>
              <a:pPr>
                <a:defRPr/>
              </a:pPr>
              <a:t>‹#›</a:t>
            </a:fld>
            <a:endParaRPr lang="nb-NO" dirty="0"/>
          </a:p>
        </p:txBody>
      </p:sp>
      <p:sp>
        <p:nvSpPr>
          <p:cNvPr id="8" name="TekstSylinder 7"/>
          <p:cNvSpPr txBox="1"/>
          <p:nvPr userDrawn="1"/>
        </p:nvSpPr>
        <p:spPr>
          <a:xfrm>
            <a:off x="-2197100" y="1592263"/>
            <a:ext cx="1836737" cy="1200329"/>
          </a:xfrm>
          <a:prstGeom prst="rect">
            <a:avLst/>
          </a:prstGeom>
          <a:noFill/>
        </p:spPr>
        <p:txBody>
          <a:bodyPr>
            <a:spAutoFit/>
          </a:bodyPr>
          <a:lstStyle/>
          <a:p>
            <a:pPr>
              <a:defRPr/>
            </a:pPr>
            <a:r>
              <a:rPr lang="nb-NO" sz="1200" b="1" dirty="0"/>
              <a:t>Tips </a:t>
            </a:r>
            <a:r>
              <a:rPr lang="nb-NO" sz="1200" b="1" dirty="0" smtClean="0"/>
              <a:t>bokmål</a:t>
            </a:r>
            <a:r>
              <a:rPr lang="nb-NO" sz="1200" b="1" baseline="0" dirty="0" smtClean="0"/>
              <a:t> </a:t>
            </a:r>
            <a:r>
              <a:rPr lang="nb-NO" sz="1200" b="1" dirty="0" smtClean="0"/>
              <a:t>stavekontroll</a:t>
            </a:r>
            <a:r>
              <a:rPr lang="nb-NO" sz="1200" b="1" dirty="0"/>
              <a:t>:</a:t>
            </a:r>
          </a:p>
          <a:p>
            <a:pPr>
              <a:defRPr/>
            </a:pPr>
            <a:r>
              <a:rPr lang="nb-NO" sz="1200" dirty="0"/>
              <a:t>Klikk fane ”se gjennom”, klikk i tekstfeltet og huk av for </a:t>
            </a:r>
            <a:r>
              <a:rPr lang="nb-NO" sz="1200" dirty="0" smtClean="0"/>
              <a:t>bokmål </a:t>
            </a:r>
            <a:r>
              <a:rPr lang="nb-NO" sz="1200" dirty="0"/>
              <a:t>under ”språk”</a:t>
            </a:r>
          </a:p>
        </p:txBody>
      </p:sp>
      <p:sp>
        <p:nvSpPr>
          <p:cNvPr id="9" name="TekstSylinder 8"/>
          <p:cNvSpPr txBox="1"/>
          <p:nvPr userDrawn="1"/>
        </p:nvSpPr>
        <p:spPr>
          <a:xfrm>
            <a:off x="-2160588" y="4375150"/>
            <a:ext cx="1836738" cy="1754188"/>
          </a:xfrm>
          <a:prstGeom prst="rect">
            <a:avLst/>
          </a:prstGeom>
          <a:noFill/>
        </p:spPr>
        <p:txBody>
          <a:bodyPr>
            <a:spAutoFit/>
          </a:bodyPr>
          <a:lstStyle/>
          <a:p>
            <a:pPr>
              <a:defRPr/>
            </a:pPr>
            <a:r>
              <a:rPr lang="nb-NO" sz="1200" b="1" dirty="0"/>
              <a:t>Tips bunntekst:</a:t>
            </a:r>
          </a:p>
          <a:p>
            <a:pPr>
              <a:defRPr/>
            </a:pPr>
            <a:r>
              <a:rPr lang="nb-NO" sz="1200" dirty="0"/>
              <a:t>For å få  bort sidenummer, dato, samt redigere tittel på presentasjon:</a:t>
            </a:r>
          </a:p>
          <a:p>
            <a:pPr>
              <a:defRPr/>
            </a:pPr>
            <a:r>
              <a:rPr lang="nb-NO" sz="1200" dirty="0"/>
              <a:t>Klikk  på</a:t>
            </a:r>
          </a:p>
          <a:p>
            <a:pPr>
              <a:defRPr/>
            </a:pPr>
            <a:r>
              <a:rPr lang="nb-NO" sz="1200" dirty="0"/>
              <a:t>”Sett Inn” -&gt; Topp og bunntekst -&gt; Huk av for ønsket tekst.</a:t>
            </a:r>
          </a:p>
        </p:txBody>
      </p:sp>
      <p:cxnSp>
        <p:nvCxnSpPr>
          <p:cNvPr id="10" name="Vinkel 9"/>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Engelsk mal: Tekst med </a:t>
            </a:r>
            <a:r>
              <a:rPr lang="nb-NO" sz="1200" dirty="0" err="1"/>
              <a:t>kulepunkter</a:t>
            </a:r>
            <a:r>
              <a:rPr lang="nb-NO" sz="1200" dirty="0"/>
              <a:t> - 1 vertikalt bilde</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3"/>
          </p:nvPr>
        </p:nvSpPr>
        <p:spPr>
          <a:xfrm>
            <a:off x="7200000" y="0"/>
            <a:ext cx="1944000" cy="6339600"/>
          </a:xfrm>
          <a:solidFill>
            <a:schemeClr val="bg1">
              <a:lumMod val="95000"/>
            </a:schemeClr>
          </a:solidFill>
          <a:ln>
            <a:solidFill>
              <a:schemeClr val="bg1">
                <a:lumMod val="85000"/>
              </a:schemeClr>
            </a:solid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p>
        </p:txBody>
      </p:sp>
      <p:sp>
        <p:nvSpPr>
          <p:cNvPr id="7" name="Plassholder for bunntekst 4"/>
          <p:cNvSpPr>
            <a:spLocks noGrp="1"/>
          </p:cNvSpPr>
          <p:nvPr>
            <p:ph type="ftr" sz="quarter" idx="15"/>
          </p:nvPr>
        </p:nvSpPr>
        <p:spPr/>
        <p:txBody>
          <a:bodyPr/>
          <a:lstStyle>
            <a:lvl1pPr>
              <a:defRPr/>
            </a:lvl1pPr>
          </a:lstStyle>
          <a:p>
            <a:pPr>
              <a:defRPr/>
            </a:pPr>
            <a:endParaRPr lang="nb-NO" dirty="0"/>
          </a:p>
        </p:txBody>
      </p:sp>
      <p:sp>
        <p:nvSpPr>
          <p:cNvPr id="9" name="Plassholder for lysbildenummer 5"/>
          <p:cNvSpPr>
            <a:spLocks noGrp="1"/>
          </p:cNvSpPr>
          <p:nvPr>
            <p:ph type="sldNum" sz="quarter" idx="16"/>
          </p:nvPr>
        </p:nvSpPr>
        <p:spPr/>
        <p:txBody>
          <a:bodyPr/>
          <a:lstStyle>
            <a:lvl1pPr>
              <a:defRPr/>
            </a:lvl1pPr>
          </a:lstStyle>
          <a:p>
            <a:pPr>
              <a:defRPr/>
            </a:pPr>
            <a:fld id="{FD863802-6505-4407-A6C9-B9AB5FC573CD}" type="slidenum">
              <a:rPr lang="nb-NO"/>
              <a:pPr>
                <a:defRPr/>
              </a:pPr>
              <a:t>‹#›</a:t>
            </a:fld>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Engelsk mal: Tekst med </a:t>
            </a:r>
            <a:r>
              <a:rPr lang="nb-NO" sz="1200" dirty="0" err="1"/>
              <a:t>kulepunkter</a:t>
            </a:r>
            <a:r>
              <a:rPr lang="nb-NO" sz="1200" dirty="0"/>
              <a:t> - 3 bilder</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3"/>
          </p:nvPr>
        </p:nvSpPr>
        <p:spPr>
          <a:xfrm>
            <a:off x="7200000" y="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9" name="Plassholder for bilde 7"/>
          <p:cNvSpPr>
            <a:spLocks noGrp="1"/>
          </p:cNvSpPr>
          <p:nvPr>
            <p:ph type="pic" sz="quarter" idx="14"/>
          </p:nvPr>
        </p:nvSpPr>
        <p:spPr>
          <a:xfrm>
            <a:off x="7200000" y="211320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0" name="Plassholder for bilde 7"/>
          <p:cNvSpPr>
            <a:spLocks noGrp="1"/>
          </p:cNvSpPr>
          <p:nvPr>
            <p:ph type="pic" sz="quarter" idx="15"/>
          </p:nvPr>
        </p:nvSpPr>
        <p:spPr>
          <a:xfrm>
            <a:off x="7200000" y="422640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p:txBody>
      </p:sp>
      <p:sp>
        <p:nvSpPr>
          <p:cNvPr id="11" name="Plassholder for dato 3"/>
          <p:cNvSpPr>
            <a:spLocks noGrp="1"/>
          </p:cNvSpPr>
          <p:nvPr>
            <p:ph type="dt" sz="half" idx="16"/>
          </p:nvPr>
        </p:nvSpPr>
        <p:spPr/>
        <p:txBody>
          <a:bodyPr/>
          <a:lstStyle>
            <a:lvl1pPr>
              <a:defRPr/>
            </a:lvl1pPr>
          </a:lstStyle>
          <a:p>
            <a:pPr>
              <a:defRPr/>
            </a:pPr>
            <a:endParaRPr lang="nb-NO" dirty="0"/>
          </a:p>
        </p:txBody>
      </p:sp>
      <p:sp>
        <p:nvSpPr>
          <p:cNvPr id="12" name="Plassholder for bunntekst 4"/>
          <p:cNvSpPr>
            <a:spLocks noGrp="1"/>
          </p:cNvSpPr>
          <p:nvPr>
            <p:ph type="ftr" sz="quarter" idx="17"/>
          </p:nvPr>
        </p:nvSpPr>
        <p:spPr/>
        <p:txBody>
          <a:bodyPr/>
          <a:lstStyle>
            <a:lvl1pPr>
              <a:defRPr/>
            </a:lvl1pPr>
          </a:lstStyle>
          <a:p>
            <a:pPr>
              <a:defRPr/>
            </a:pPr>
            <a:endParaRPr lang="nb-NO" dirty="0"/>
          </a:p>
        </p:txBody>
      </p:sp>
      <p:sp>
        <p:nvSpPr>
          <p:cNvPr id="13" name="Plassholder for lysbildenummer 5"/>
          <p:cNvSpPr>
            <a:spLocks noGrp="1"/>
          </p:cNvSpPr>
          <p:nvPr>
            <p:ph type="sldNum" sz="quarter" idx="18"/>
          </p:nvPr>
        </p:nvSpPr>
        <p:spPr/>
        <p:txBody>
          <a:bodyPr/>
          <a:lstStyle>
            <a:lvl1pPr>
              <a:defRPr/>
            </a:lvl1pPr>
          </a:lstStyle>
          <a:p>
            <a:pPr>
              <a:defRPr/>
            </a:pPr>
            <a:fld id="{5B17F53C-48A5-4128-AEA9-4D245162F76D}" type="slidenum">
              <a:rPr lang="nb-NO"/>
              <a:pPr>
                <a:defRPr/>
              </a:pPr>
              <a:t>‹#›</a:t>
            </a:fld>
            <a:endParaRPr lang="nb-N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a:t>
            </a:r>
            <a:r>
              <a:rPr lang="nb-NO" sz="1200" dirty="0" smtClean="0"/>
              <a:t>4 </a:t>
            </a:r>
            <a:r>
              <a:rPr lang="nb-NO" sz="1200" dirty="0"/>
              <a:t>vertikale bilder</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3"/>
          </p:nvPr>
        </p:nvSpPr>
        <p:spPr>
          <a:xfrm>
            <a:off x="7200000" y="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9" name="Plassholder for bilde 7"/>
          <p:cNvSpPr>
            <a:spLocks noGrp="1"/>
          </p:cNvSpPr>
          <p:nvPr>
            <p:ph type="pic" sz="quarter" idx="14"/>
          </p:nvPr>
        </p:nvSpPr>
        <p:spPr>
          <a:xfrm>
            <a:off x="7200000" y="1587600"/>
            <a:ext cx="1944000" cy="17352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0" name="Plassholder for bilde 7"/>
          <p:cNvSpPr>
            <a:spLocks noGrp="1"/>
          </p:cNvSpPr>
          <p:nvPr>
            <p:ph type="pic" sz="quarter" idx="15"/>
          </p:nvPr>
        </p:nvSpPr>
        <p:spPr>
          <a:xfrm>
            <a:off x="7200000" y="3175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1" name="Plassholder for dato 3"/>
          <p:cNvSpPr>
            <a:spLocks noGrp="1"/>
          </p:cNvSpPr>
          <p:nvPr>
            <p:ph type="dt" sz="half" idx="16"/>
          </p:nvPr>
        </p:nvSpPr>
        <p:spPr/>
        <p:txBody>
          <a:bodyPr/>
          <a:lstStyle>
            <a:lvl1pPr>
              <a:defRPr/>
            </a:lvl1pPr>
          </a:lstStyle>
          <a:p>
            <a:pPr>
              <a:defRPr/>
            </a:pPr>
            <a:endParaRPr lang="nb-NO" dirty="0"/>
          </a:p>
        </p:txBody>
      </p:sp>
      <p:sp>
        <p:nvSpPr>
          <p:cNvPr id="12" name="Plassholder for bunntekst 4"/>
          <p:cNvSpPr>
            <a:spLocks noGrp="1"/>
          </p:cNvSpPr>
          <p:nvPr>
            <p:ph type="ftr" sz="quarter" idx="17"/>
          </p:nvPr>
        </p:nvSpPr>
        <p:spPr/>
        <p:txBody>
          <a:bodyPr/>
          <a:lstStyle>
            <a:lvl1pPr>
              <a:defRPr/>
            </a:lvl1pPr>
          </a:lstStyle>
          <a:p>
            <a:pPr>
              <a:defRPr/>
            </a:pPr>
            <a:endParaRPr lang="nb-NO" dirty="0"/>
          </a:p>
        </p:txBody>
      </p:sp>
      <p:sp>
        <p:nvSpPr>
          <p:cNvPr id="13" name="Plassholder for lysbildenummer 5"/>
          <p:cNvSpPr>
            <a:spLocks noGrp="1"/>
          </p:cNvSpPr>
          <p:nvPr>
            <p:ph type="sldNum" sz="quarter" idx="18"/>
          </p:nvPr>
        </p:nvSpPr>
        <p:spPr/>
        <p:txBody>
          <a:bodyPr/>
          <a:lstStyle>
            <a:lvl1pPr>
              <a:defRPr/>
            </a:lvl1pPr>
          </a:lstStyle>
          <a:p>
            <a:pPr>
              <a:defRPr/>
            </a:pPr>
            <a:fld id="{E2746617-EE46-483E-BD6F-225E0ABBAA7E}" type="slidenum">
              <a:rPr lang="nb-NO"/>
              <a:pPr>
                <a:defRPr/>
              </a:pPr>
              <a:t>‹#›</a:t>
            </a:fld>
            <a:endParaRPr lang="nb-NO" dirty="0"/>
          </a:p>
        </p:txBody>
      </p:sp>
      <p:sp>
        <p:nvSpPr>
          <p:cNvPr id="14" name="Plassholder for bilde 7"/>
          <p:cNvSpPr>
            <a:spLocks noGrp="1"/>
          </p:cNvSpPr>
          <p:nvPr>
            <p:ph type="pic" sz="quarter" idx="19"/>
          </p:nvPr>
        </p:nvSpPr>
        <p:spPr>
          <a:xfrm>
            <a:off x="7200000" y="4759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Engelsk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7"/>
            <a:ext cx="7631838" cy="2232248"/>
          </a:xfrm>
        </p:spPr>
        <p:txBody>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8" name="Plassholder for bilde 7"/>
          <p:cNvSpPr>
            <a:spLocks noGrp="1"/>
          </p:cNvSpPr>
          <p:nvPr>
            <p:ph type="pic" sz="quarter" idx="13"/>
          </p:nvPr>
        </p:nvSpPr>
        <p:spPr>
          <a:xfrm>
            <a:off x="0" y="3429000"/>
            <a:ext cx="9144000" cy="2916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p:txBody>
      </p:sp>
      <p:sp>
        <p:nvSpPr>
          <p:cNvPr id="7" name="Plassholder for dato 3"/>
          <p:cNvSpPr>
            <a:spLocks noGrp="1"/>
          </p:cNvSpPr>
          <p:nvPr>
            <p:ph type="dt" sz="half" idx="14"/>
          </p:nvPr>
        </p:nvSpPr>
        <p:spPr/>
        <p:txBody>
          <a:bodyPr/>
          <a:lstStyle>
            <a:lvl1pPr>
              <a:defRPr/>
            </a:lvl1pPr>
          </a:lstStyle>
          <a:p>
            <a:pPr>
              <a:defRPr/>
            </a:pPr>
            <a:endParaRPr lang="nb-NO" dirty="0"/>
          </a:p>
        </p:txBody>
      </p:sp>
      <p:sp>
        <p:nvSpPr>
          <p:cNvPr id="9" name="Plassholder for bunntekst 4"/>
          <p:cNvSpPr>
            <a:spLocks noGrp="1"/>
          </p:cNvSpPr>
          <p:nvPr>
            <p:ph type="ftr" sz="quarter" idx="15"/>
          </p:nvPr>
        </p:nvSpPr>
        <p:spPr/>
        <p:txBody>
          <a:bodyPr/>
          <a:lstStyle>
            <a:lvl1pPr>
              <a:defRPr/>
            </a:lvl1pPr>
          </a:lstStyle>
          <a:p>
            <a:pPr>
              <a:defRPr/>
            </a:pPr>
            <a:endParaRPr lang="nb-NO" dirty="0"/>
          </a:p>
        </p:txBody>
      </p:sp>
      <p:sp>
        <p:nvSpPr>
          <p:cNvPr id="10" name="Plassholder for lysbildenummer 5"/>
          <p:cNvSpPr>
            <a:spLocks noGrp="1"/>
          </p:cNvSpPr>
          <p:nvPr>
            <p:ph type="sldNum" sz="quarter" idx="16"/>
          </p:nvPr>
        </p:nvSpPr>
        <p:spPr/>
        <p:txBody>
          <a:bodyPr/>
          <a:lstStyle>
            <a:lvl1pPr>
              <a:defRPr/>
            </a:lvl1pPr>
          </a:lstStyle>
          <a:p>
            <a:pPr>
              <a:defRPr/>
            </a:pPr>
            <a:fld id="{4E1024E9-42D9-41BE-A6C1-880F13E515FE}" type="slidenum">
              <a:rPr lang="nb-NO"/>
              <a:pPr>
                <a:defRPr/>
              </a:pPr>
              <a:t>‹#›</a:t>
            </a:fld>
            <a:endParaRPr lang="nb-N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d 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Engelsk mal: 1 utfallende bilde</a:t>
            </a:r>
          </a:p>
        </p:txBody>
      </p:sp>
      <p:sp>
        <p:nvSpPr>
          <p:cNvPr id="8" name="Plassholder for bilde 7"/>
          <p:cNvSpPr>
            <a:spLocks noGrp="1"/>
          </p:cNvSpPr>
          <p:nvPr>
            <p:ph type="pic" sz="quarter" idx="13"/>
          </p:nvPr>
        </p:nvSpPr>
        <p:spPr>
          <a:xfrm>
            <a:off x="0" y="0"/>
            <a:ext cx="9144000" cy="63396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for å legge inn bilde</a:t>
            </a:r>
          </a:p>
          <a:p>
            <a:pPr lvl="0"/>
            <a:endParaRPr lang="nb-NO" noProof="0" dirty="0"/>
          </a:p>
        </p:txBody>
      </p:sp>
      <p:sp>
        <p:nvSpPr>
          <p:cNvPr id="4" name="Plassholder for dato 3"/>
          <p:cNvSpPr>
            <a:spLocks noGrp="1"/>
          </p:cNvSpPr>
          <p:nvPr>
            <p:ph type="dt" sz="half" idx="14"/>
          </p:nvPr>
        </p:nvSpPr>
        <p:spPr/>
        <p:txBody>
          <a:bodyPr/>
          <a:lstStyle>
            <a:lvl1pPr>
              <a:defRPr/>
            </a:lvl1pPr>
          </a:lstStyle>
          <a:p>
            <a:pPr>
              <a:defRPr/>
            </a:pPr>
            <a:endParaRPr lang="nb-NO" dirty="0"/>
          </a:p>
        </p:txBody>
      </p:sp>
      <p:sp>
        <p:nvSpPr>
          <p:cNvPr id="5" name="Plassholder for bunntekst 4"/>
          <p:cNvSpPr>
            <a:spLocks noGrp="1"/>
          </p:cNvSpPr>
          <p:nvPr>
            <p:ph type="ftr" sz="quarter" idx="15"/>
          </p:nvPr>
        </p:nvSpPr>
        <p:spPr/>
        <p:txBody>
          <a:bodyPr/>
          <a:lstStyle>
            <a:lvl1pPr>
              <a:defRPr/>
            </a:lvl1pPr>
          </a:lstStyle>
          <a:p>
            <a:pPr>
              <a:defRPr/>
            </a:pPr>
            <a:endParaRPr lang="nb-NO" dirty="0"/>
          </a:p>
        </p:txBody>
      </p:sp>
      <p:sp>
        <p:nvSpPr>
          <p:cNvPr id="6" name="Plassholder for lysbildenummer 5"/>
          <p:cNvSpPr>
            <a:spLocks noGrp="1"/>
          </p:cNvSpPr>
          <p:nvPr>
            <p:ph type="sldNum" sz="quarter" idx="16"/>
          </p:nvPr>
        </p:nvSpPr>
        <p:spPr/>
        <p:txBody>
          <a:bodyPr/>
          <a:lstStyle>
            <a:lvl1pPr>
              <a:defRPr/>
            </a:lvl1pPr>
          </a:lstStyle>
          <a:p>
            <a:pPr>
              <a:defRPr/>
            </a:pPr>
            <a:fld id="{16EF2875-A342-4AC4-A6AD-018C2AE2E300}" type="slidenum">
              <a:rPr lang="nb-NO"/>
              <a:pPr>
                <a:defRPr/>
              </a:pPr>
              <a:t>‹#›</a:t>
            </a:fld>
            <a:endParaRPr lang="nb-NO" dirty="0"/>
          </a:p>
        </p:txBody>
      </p:sp>
      <p:sp>
        <p:nvSpPr>
          <p:cNvPr id="7" name="TekstSylinder 6"/>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MED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160588" y="4375150"/>
            <a:ext cx="1836738" cy="1754188"/>
          </a:xfrm>
          <a:prstGeom prst="rect">
            <a:avLst/>
          </a:prstGeom>
          <a:noFill/>
        </p:spPr>
        <p:txBody>
          <a:bodyPr>
            <a:spAutoFit/>
          </a:bodyPr>
          <a:lstStyle/>
          <a:p>
            <a:pPr>
              <a:defRPr/>
            </a:pPr>
            <a:r>
              <a:rPr lang="nb-NO" sz="1200" b="1" dirty="0"/>
              <a:t>Tips bunntekst:</a:t>
            </a:r>
          </a:p>
          <a:p>
            <a:pPr>
              <a:defRPr/>
            </a:pPr>
            <a:r>
              <a:rPr lang="nb-NO" sz="1200" dirty="0"/>
              <a:t>For å få  bort sidenummer, dato, samt redigere tittel på presentasjon:</a:t>
            </a:r>
          </a:p>
          <a:p>
            <a:pPr>
              <a:defRPr/>
            </a:pPr>
            <a:r>
              <a:rPr lang="nb-NO" sz="1200" dirty="0"/>
              <a:t>Klikk  på</a:t>
            </a:r>
          </a:p>
          <a:p>
            <a:pPr>
              <a:defRPr/>
            </a:pPr>
            <a:r>
              <a:rPr lang="nb-NO" sz="1200" dirty="0"/>
              <a:t>”Sett Inn” -&gt; Topp og bunntekst -&gt; Huk av for ønsket tekst.</a:t>
            </a:r>
          </a:p>
        </p:txBody>
      </p:sp>
      <p:cxnSp>
        <p:nvCxnSpPr>
          <p:cNvPr id="6" name="Vinkel 5"/>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7631838" cy="4525963"/>
          </a:xfrm>
        </p:spPr>
        <p:txBody>
          <a:bodyPr/>
          <a:lstStyle>
            <a:lvl1pPr>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3"/>
          <p:cNvSpPr>
            <a:spLocks noGrp="1"/>
          </p:cNvSpPr>
          <p:nvPr>
            <p:ph type="dt" sz="half" idx="10"/>
          </p:nvPr>
        </p:nvSpPr>
        <p:spPr/>
        <p:txBody>
          <a:bodyPr/>
          <a:lstStyle>
            <a:lvl1pPr>
              <a:defRPr/>
            </a:lvl1pPr>
          </a:lstStyle>
          <a:p>
            <a:pPr>
              <a:defRPr/>
            </a:pPr>
            <a:endParaRPr lang="nb-NO" dirty="0"/>
          </a:p>
        </p:txBody>
      </p:sp>
      <p:sp>
        <p:nvSpPr>
          <p:cNvPr id="8" name="Plassholder for bunntekst 4"/>
          <p:cNvSpPr>
            <a:spLocks noGrp="1"/>
          </p:cNvSpPr>
          <p:nvPr>
            <p:ph type="ftr" sz="quarter" idx="11"/>
          </p:nvPr>
        </p:nvSpPr>
        <p:spPr/>
        <p:txBody>
          <a:bodyPr/>
          <a:lstStyle>
            <a:lvl1pPr>
              <a:defRPr/>
            </a:lvl1pPr>
          </a:lstStyle>
          <a:p>
            <a:pPr>
              <a:defRPr/>
            </a:pP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D436CEFC-E2A8-487F-A5B2-A566719C223D}" type="slidenum">
              <a:rPr lang="nb-NO"/>
              <a:pPr>
                <a:defRPr/>
              </a:pPr>
              <a:t>‹#›</a:t>
            </a:fld>
            <a:endParaRPr lang="nb-NO" dirty="0"/>
          </a:p>
        </p:txBody>
      </p:sp>
      <p:sp>
        <p:nvSpPr>
          <p:cNvPr id="10" name="TekstSylinder 9"/>
          <p:cNvSpPr txBox="1"/>
          <p:nvPr userDrawn="1"/>
        </p:nvSpPr>
        <p:spPr>
          <a:xfrm>
            <a:off x="-2197100" y="1592263"/>
            <a:ext cx="1836737" cy="1200329"/>
          </a:xfrm>
          <a:prstGeom prst="rect">
            <a:avLst/>
          </a:prstGeom>
          <a:noFill/>
        </p:spPr>
        <p:txBody>
          <a:bodyPr>
            <a:spAutoFit/>
          </a:bodyPr>
          <a:lstStyle/>
          <a:p>
            <a:pPr>
              <a:defRPr/>
            </a:pPr>
            <a:r>
              <a:rPr lang="nb-NO" sz="1200" b="1" dirty="0"/>
              <a:t>Tips </a:t>
            </a:r>
            <a:r>
              <a:rPr lang="nb-NO" sz="1200" b="1" dirty="0" smtClean="0"/>
              <a:t>bokmål</a:t>
            </a:r>
            <a:r>
              <a:rPr lang="nb-NO" sz="1200" b="1" baseline="0" dirty="0" smtClean="0"/>
              <a:t> </a:t>
            </a:r>
            <a:r>
              <a:rPr lang="nb-NO" sz="1200" b="1" dirty="0" smtClean="0"/>
              <a:t>stavekontroll</a:t>
            </a:r>
            <a:r>
              <a:rPr lang="nb-NO" sz="1200" b="1" dirty="0"/>
              <a:t>:</a:t>
            </a:r>
          </a:p>
          <a:p>
            <a:pPr>
              <a:defRPr/>
            </a:pPr>
            <a:r>
              <a:rPr lang="nb-NO" sz="1200" dirty="0"/>
              <a:t>Klikk fane ”se gjennom”, klikk i tekstfeltet og huk av for </a:t>
            </a:r>
            <a:r>
              <a:rPr lang="nb-NO" sz="1200" dirty="0" smtClean="0"/>
              <a:t>bokmål </a:t>
            </a:r>
            <a:r>
              <a:rPr lang="nb-NO" sz="1200" dirty="0"/>
              <a:t>under ”språk”</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Engelsk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p>
        </p:txBody>
      </p:sp>
      <p:sp>
        <p:nvSpPr>
          <p:cNvPr id="7" name="Plassholder for bunntekst 4"/>
          <p:cNvSpPr>
            <a:spLocks noGrp="1"/>
          </p:cNvSpPr>
          <p:nvPr>
            <p:ph type="ftr" sz="quarter" idx="15"/>
          </p:nvPr>
        </p:nvSpPr>
        <p:spPr/>
        <p:txBody>
          <a:bodyPr/>
          <a:lstStyle>
            <a:lvl1pPr>
              <a:defRPr/>
            </a:lvl1pPr>
          </a:lstStyle>
          <a:p>
            <a:pPr>
              <a:defRPr/>
            </a:pPr>
            <a:endParaRPr lang="nb-NO" dirty="0"/>
          </a:p>
        </p:txBody>
      </p:sp>
      <p:sp>
        <p:nvSpPr>
          <p:cNvPr id="8" name="Plassholder for lysbildenummer 5"/>
          <p:cNvSpPr>
            <a:spLocks noGrp="1"/>
          </p:cNvSpPr>
          <p:nvPr>
            <p:ph type="sldNum" sz="quarter" idx="16"/>
          </p:nvPr>
        </p:nvSpPr>
        <p:spPr/>
        <p:txBody>
          <a:bodyPr/>
          <a:lstStyle>
            <a:lvl1pPr>
              <a:defRPr/>
            </a:lvl1pPr>
          </a:lstStyle>
          <a:p>
            <a:pPr>
              <a:defRPr/>
            </a:pPr>
            <a:fld id="{E878CB5A-CF35-44DE-8D05-4151E1B8D3A0}" type="slidenum">
              <a:rPr lang="nb-NO"/>
              <a:pPr>
                <a:defRPr/>
              </a:pPr>
              <a:t>‹#›</a:t>
            </a:fld>
            <a:endParaRPr lang="nb-N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Engelsk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tabeller</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p>
        </p:txBody>
      </p:sp>
      <p:sp>
        <p:nvSpPr>
          <p:cNvPr id="7" name="Plassholder for bunntekst 4"/>
          <p:cNvSpPr>
            <a:spLocks noGrp="1"/>
          </p:cNvSpPr>
          <p:nvPr>
            <p:ph type="ftr" sz="quarter" idx="15"/>
          </p:nvPr>
        </p:nvSpPr>
        <p:spPr/>
        <p:txBody>
          <a:bodyPr/>
          <a:lstStyle>
            <a:lvl1pPr>
              <a:defRPr/>
            </a:lvl1pPr>
          </a:lstStyle>
          <a:p>
            <a:pPr>
              <a:defRPr/>
            </a:pPr>
            <a:endParaRPr lang="nb-NO" dirty="0"/>
          </a:p>
        </p:txBody>
      </p:sp>
      <p:sp>
        <p:nvSpPr>
          <p:cNvPr id="8" name="Plassholder for lysbildenummer 5"/>
          <p:cNvSpPr>
            <a:spLocks noGrp="1"/>
          </p:cNvSpPr>
          <p:nvPr>
            <p:ph type="sldNum" sz="quarter" idx="16"/>
          </p:nvPr>
        </p:nvSpPr>
        <p:spPr/>
        <p:txBody>
          <a:bodyPr/>
          <a:lstStyle>
            <a:lvl1pPr>
              <a:defRPr/>
            </a:lvl1pPr>
          </a:lstStyle>
          <a:p>
            <a:pPr>
              <a:defRPr/>
            </a:pPr>
            <a:fld id="{40FE67BC-B048-4F27-965F-2747B77A2A6A}" type="slidenum">
              <a:rPr lang="nb-NO"/>
              <a:pPr>
                <a:defRPr/>
              </a:pPr>
              <a:t>‹#›</a:t>
            </a:fld>
            <a:endParaRPr lang="nb-NO"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grafer</a:t>
            </a:r>
          </a:p>
        </p:txBody>
      </p:sp>
      <p:sp>
        <p:nvSpPr>
          <p:cNvPr id="6" name="TekstSylinder 5"/>
          <p:cNvSpPr txBox="1"/>
          <p:nvPr userDrawn="1"/>
        </p:nvSpPr>
        <p:spPr>
          <a:xfrm>
            <a:off x="-71438" y="-304800"/>
            <a:ext cx="7596188" cy="277812"/>
          </a:xfrm>
          <a:prstGeom prst="rect">
            <a:avLst/>
          </a:prstGeom>
          <a:noFill/>
        </p:spPr>
        <p:txBody>
          <a:bodyPr>
            <a:spAutoFit/>
          </a:bodyPr>
          <a:lstStyle/>
          <a:p>
            <a:pPr>
              <a:defRPr/>
            </a:pPr>
            <a:r>
              <a:rPr lang="nb-NO" sz="1200" dirty="0"/>
              <a:t>Engelsk mal: To innholdsdeler - Sammenlikning</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7" name="Plassholder for dato 3"/>
          <p:cNvSpPr>
            <a:spLocks noGrp="1"/>
          </p:cNvSpPr>
          <p:nvPr>
            <p:ph type="dt" sz="half" idx="10"/>
          </p:nvPr>
        </p:nvSpPr>
        <p:spPr/>
        <p:txBody>
          <a:bodyPr/>
          <a:lstStyle>
            <a:lvl1pPr>
              <a:defRPr/>
            </a:lvl1pPr>
          </a:lstStyle>
          <a:p>
            <a:pPr>
              <a:defRPr/>
            </a:pPr>
            <a:endParaRPr lang="nb-NO" dirty="0"/>
          </a:p>
        </p:txBody>
      </p:sp>
      <p:sp>
        <p:nvSpPr>
          <p:cNvPr id="8" name="Plassholder for bunntekst 4"/>
          <p:cNvSpPr>
            <a:spLocks noGrp="1"/>
          </p:cNvSpPr>
          <p:nvPr>
            <p:ph type="ftr" sz="quarter" idx="11"/>
          </p:nvPr>
        </p:nvSpPr>
        <p:spPr/>
        <p:txBody>
          <a:bodyPr/>
          <a:lstStyle>
            <a:lvl1pPr>
              <a:defRPr/>
            </a:lvl1pPr>
          </a:lstStyle>
          <a:p>
            <a:pPr>
              <a:defRPr/>
            </a:pP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44CE0B62-6CF7-4871-AA1A-A5BABD49B74F}" type="slidenum">
              <a:rPr lang="nb-NO"/>
              <a:pPr>
                <a:defRPr/>
              </a:pPr>
              <a:t>‹#›</a:t>
            </a:fld>
            <a:endParaRPr lang="nb-NO"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utt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7" name="TekstSylinder 6"/>
          <p:cNvSpPr txBox="1"/>
          <p:nvPr userDrawn="1"/>
        </p:nvSpPr>
        <p:spPr>
          <a:xfrm>
            <a:off x="0" y="-268288"/>
            <a:ext cx="2987675" cy="276226"/>
          </a:xfrm>
          <a:prstGeom prst="rect">
            <a:avLst/>
          </a:prstGeom>
          <a:noFill/>
        </p:spPr>
        <p:txBody>
          <a:bodyPr>
            <a:spAutoFit/>
          </a:bodyPr>
          <a:lstStyle/>
          <a:p>
            <a:pPr>
              <a:defRPr/>
            </a:pPr>
            <a:r>
              <a:rPr lang="nb-NO" sz="1200" dirty="0" smtClean="0"/>
              <a:t>Engelsk </a:t>
            </a:r>
            <a:r>
              <a:rPr lang="nb-NO" sz="1200" dirty="0"/>
              <a:t>mal: Sluttside</a:t>
            </a:r>
          </a:p>
        </p:txBody>
      </p:sp>
      <p:sp>
        <p:nvSpPr>
          <p:cNvPr id="8" name="TekstSylinder 7"/>
          <p:cNvSpPr txBox="1"/>
          <p:nvPr userDrawn="1"/>
        </p:nvSpPr>
        <p:spPr>
          <a:xfrm>
            <a:off x="-2628900" y="5299075"/>
            <a:ext cx="2413000" cy="830263"/>
          </a:xfrm>
          <a:prstGeom prst="rect">
            <a:avLst/>
          </a:prstGeom>
          <a:noFill/>
        </p:spPr>
        <p:txBody>
          <a:bodyPr>
            <a:spAutoFit/>
          </a:bodyPr>
          <a:lstStyle/>
          <a:p>
            <a:pPr>
              <a:defRPr/>
            </a:pPr>
            <a:r>
              <a:rPr lang="nb-NO" sz="1200" b="1" dirty="0"/>
              <a:t>Tips bildekreditering:</a:t>
            </a:r>
          </a:p>
          <a:p>
            <a:pPr>
              <a:defRPr/>
            </a:pPr>
            <a:r>
              <a:rPr lang="nb-NO" sz="1200" dirty="0"/>
              <a:t>Alle bilder brukt i presentasjonen må krediteres for eksempel slik:</a:t>
            </a:r>
          </a:p>
          <a:p>
            <a:pPr>
              <a:defRPr/>
            </a:pPr>
            <a:r>
              <a:rPr lang="nb-NO" sz="1200" dirty="0"/>
              <a:t>Slide nr. X: Fotograf, Bildebyrå</a:t>
            </a:r>
          </a:p>
        </p:txBody>
      </p:sp>
      <p:sp>
        <p:nvSpPr>
          <p:cNvPr id="2" name="Tittel 1"/>
          <p:cNvSpPr>
            <a:spLocks noGrp="1"/>
          </p:cNvSpPr>
          <p:nvPr>
            <p:ph type="ctrTitle" hasCustomPrompt="1"/>
          </p:nvPr>
        </p:nvSpPr>
        <p:spPr>
          <a:xfrm>
            <a:off x="719138" y="2066987"/>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p>
        </p:txBody>
      </p:sp>
      <p:sp>
        <p:nvSpPr>
          <p:cNvPr id="12" name="Plassholder for bunntekst 4"/>
          <p:cNvSpPr>
            <a:spLocks noGrp="1"/>
          </p:cNvSpPr>
          <p:nvPr>
            <p:ph type="ftr" sz="quarter" idx="15"/>
          </p:nvPr>
        </p:nvSpPr>
        <p:spPr/>
        <p:txBody>
          <a:bodyPr/>
          <a:lstStyle>
            <a:lvl1pPr>
              <a:defRPr/>
            </a:lvl1pPr>
          </a:lstStyle>
          <a:p>
            <a:pPr>
              <a:defRPr/>
            </a:pPr>
            <a:endParaRPr lang="nb-NO"/>
          </a:p>
        </p:txBody>
      </p:sp>
      <p:sp>
        <p:nvSpPr>
          <p:cNvPr id="13" name="Plassholder for lysbildenummer 5"/>
          <p:cNvSpPr>
            <a:spLocks noGrp="1"/>
          </p:cNvSpPr>
          <p:nvPr>
            <p:ph type="sldNum" sz="quarter" idx="16"/>
          </p:nvPr>
        </p:nvSpPr>
        <p:spPr/>
        <p:txBody>
          <a:bodyPr/>
          <a:lstStyle>
            <a:lvl1pPr>
              <a:defRPr/>
            </a:lvl1pPr>
          </a:lstStyle>
          <a:p>
            <a:pPr>
              <a:defRPr/>
            </a:pPr>
            <a:fld id="{8E28348C-C6D7-4BEE-831F-901AA86F571E}" type="slidenum">
              <a:rPr lang="nb-NO"/>
              <a:pPr>
                <a:defRPr/>
              </a:pPr>
              <a:t>‹#›</a:t>
            </a:fld>
            <a:endParaRPr lang="nb-NO"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prstClr val="white"/>
              </a:solidFill>
            </a:endParaRPr>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solidFill>
                  <a:prstClr val="black"/>
                </a:solidFill>
              </a:rPr>
              <a:t>Norsk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Navn på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Sted og dato</a:t>
            </a:r>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solidFill>
                <a:prstClr val="white"/>
              </a:solidFill>
            </a:endParaRPr>
          </a:p>
        </p:txBody>
      </p:sp>
      <p:sp>
        <p:nvSpPr>
          <p:cNvPr id="11" name="Plassholder for bunntekst 4"/>
          <p:cNvSpPr>
            <a:spLocks noGrp="1"/>
          </p:cNvSpPr>
          <p:nvPr>
            <p:ph type="ftr" sz="quarter" idx="15"/>
          </p:nvPr>
        </p:nvSpPr>
        <p:spPr/>
        <p:txBody>
          <a:bodyPr/>
          <a:lstStyle>
            <a:lvl1pPr>
              <a:defRPr/>
            </a:lvl1pPr>
          </a:lstStyle>
          <a:p>
            <a:pPr>
              <a:defRPr/>
            </a:pPr>
            <a:endParaRPr lang="nb-NO">
              <a:solidFill>
                <a:prstClr val="white"/>
              </a:solidFill>
            </a:endParaRPr>
          </a:p>
        </p:txBody>
      </p:sp>
      <p:sp>
        <p:nvSpPr>
          <p:cNvPr id="12" name="Plassholder for lysbildenummer 5"/>
          <p:cNvSpPr>
            <a:spLocks noGrp="1"/>
          </p:cNvSpPr>
          <p:nvPr>
            <p:ph type="sldNum" sz="quarter" idx="16"/>
          </p:nvPr>
        </p:nvSpPr>
        <p:spPr/>
        <p:txBody>
          <a:bodyPr/>
          <a:lstStyle>
            <a:lvl1pPr>
              <a:defRPr/>
            </a:lvl1pPr>
          </a:lstStyle>
          <a:p>
            <a:pPr>
              <a:defRPr/>
            </a:pPr>
            <a:fld id="{B0B4CF2A-FD0B-4253-B797-EA7730EB9AC4}" type="slidenum">
              <a:rPr lang="nb-NO">
                <a:solidFill>
                  <a:prstClr val="white"/>
                </a:solidFill>
              </a:rPr>
              <a:pPr>
                <a:defRPr/>
              </a:pPr>
              <a:t>‹#›</a:t>
            </a:fld>
            <a:endParaRPr lang="nb-NO" dirty="0">
              <a:solidFill>
                <a:prstClr val="white"/>
              </a:solidFill>
            </a:endParaRPr>
          </a:p>
        </p:txBody>
      </p:sp>
      <p:sp>
        <p:nvSpPr>
          <p:cNvPr id="13" name="TekstSylinder 12"/>
          <p:cNvSpPr txBox="1"/>
          <p:nvPr userDrawn="1"/>
        </p:nvSpPr>
        <p:spPr>
          <a:xfrm>
            <a:off x="-2160748" y="4929009"/>
            <a:ext cx="1836738" cy="1200329"/>
          </a:xfrm>
          <a:prstGeom prst="rect">
            <a:avLst/>
          </a:prstGeom>
          <a:noFill/>
        </p:spPr>
        <p:txBody>
          <a:bodyPr>
            <a:spAutoFit/>
          </a:bodyPr>
          <a:lstStyle/>
          <a:p>
            <a:pPr>
              <a:defRPr/>
            </a:pPr>
            <a:r>
              <a:rPr lang="nb-NO" sz="1200" b="1" dirty="0">
                <a:solidFill>
                  <a:prstClr val="black"/>
                </a:solidFill>
              </a:rPr>
              <a:t>Tips </a:t>
            </a:r>
            <a:r>
              <a:rPr lang="nb-NO" sz="1200" b="1" dirty="0" smtClean="0">
                <a:solidFill>
                  <a:prstClr val="black"/>
                </a:solidFill>
              </a:rPr>
              <a:t>for engelsk mal</a:t>
            </a:r>
            <a:endParaRPr lang="nb-NO" sz="1200" b="1" dirty="0">
              <a:solidFill>
                <a:prstClr val="black"/>
              </a:solidFill>
            </a:endParaRPr>
          </a:p>
          <a:p>
            <a:pPr>
              <a:defRPr/>
            </a:pPr>
            <a:r>
              <a:rPr lang="nb-NO" sz="1200" dirty="0" smtClean="0">
                <a:solidFill>
                  <a:prstClr val="black"/>
                </a:solidFill>
              </a:rPr>
              <a:t>Klikk på utformingsfanen og velg DEPMAL – engelsk</a:t>
            </a:r>
          </a:p>
          <a:p>
            <a:pPr>
              <a:defRPr/>
            </a:pPr>
            <a:r>
              <a:rPr lang="nb-NO" sz="1200" dirty="0" smtClean="0">
                <a:solidFill>
                  <a:prstClr val="black"/>
                </a:solidFill>
              </a:rPr>
              <a:t>Eller  velg  DEPMAL– engelsk under ”oppsett”.</a:t>
            </a:r>
            <a:endParaRPr lang="nb-NO" sz="1200" dirty="0">
              <a:solidFill>
                <a:prstClr val="black"/>
              </a:solidFill>
            </a:endParaRPr>
          </a:p>
        </p:txBody>
      </p:sp>
    </p:spTree>
    <p:extLst>
      <p:ext uri="{BB962C8B-B14F-4D97-AF65-F5344CB8AC3E}">
        <p14:creationId xmlns:p14="http://schemas.microsoft.com/office/powerpoint/2010/main" val="3361204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KST MED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a:defRPr/>
            </a:pPr>
            <a:r>
              <a:rPr lang="nb-NO" sz="1200" dirty="0">
                <a:solidFill>
                  <a:prstClr val="black"/>
                </a:solidFill>
              </a:rPr>
              <a:t>Norsk </a:t>
            </a:r>
            <a:r>
              <a:rPr lang="nb-NO" sz="1200" dirty="0" err="1">
                <a:solidFill>
                  <a:prstClr val="black"/>
                </a:solidFill>
              </a:rPr>
              <a:t>mal:Tekst</a:t>
            </a:r>
            <a:r>
              <a:rPr lang="nb-NO" sz="1200" dirty="0">
                <a:solidFill>
                  <a:prstClr val="black"/>
                </a:solidFill>
              </a:rPr>
              <a:t> med </a:t>
            </a:r>
            <a:r>
              <a:rPr lang="nb-NO" sz="1200" dirty="0" err="1">
                <a:solidFill>
                  <a:prstClr val="black"/>
                </a:solidFill>
              </a:rPr>
              <a:t>kulepunkter</a:t>
            </a:r>
            <a:endParaRPr lang="nb-NO" sz="1200" dirty="0">
              <a:solidFill>
                <a:prstClr val="black"/>
              </a:solidFill>
            </a:endParaRPr>
          </a:p>
        </p:txBody>
      </p:sp>
      <p:sp>
        <p:nvSpPr>
          <p:cNvPr id="5" name="TekstSylinder 4"/>
          <p:cNvSpPr txBox="1"/>
          <p:nvPr userDrawn="1"/>
        </p:nvSpPr>
        <p:spPr>
          <a:xfrm>
            <a:off x="-2160588" y="4375150"/>
            <a:ext cx="1836738" cy="1754188"/>
          </a:xfrm>
          <a:prstGeom prst="rect">
            <a:avLst/>
          </a:prstGeom>
          <a:noFill/>
        </p:spPr>
        <p:txBody>
          <a:bodyPr>
            <a:spAutoFit/>
          </a:bodyPr>
          <a:lstStyle/>
          <a:p>
            <a:pPr>
              <a:defRPr/>
            </a:pPr>
            <a:r>
              <a:rPr lang="nb-NO" sz="1200" b="1" dirty="0">
                <a:solidFill>
                  <a:prstClr val="black"/>
                </a:solidFill>
              </a:rPr>
              <a:t>Tips bunntekst:</a:t>
            </a:r>
          </a:p>
          <a:p>
            <a:pPr>
              <a:defRPr/>
            </a:pPr>
            <a:r>
              <a:rPr lang="nb-NO" sz="1200" dirty="0">
                <a:solidFill>
                  <a:prstClr val="black"/>
                </a:solidFill>
              </a:rPr>
              <a:t>For å få  bort sidenummer, dato, samt redigere tittel på presentasjon:</a:t>
            </a:r>
          </a:p>
          <a:p>
            <a:pPr>
              <a:defRPr/>
            </a:pPr>
            <a:r>
              <a:rPr lang="nb-NO" sz="1200" dirty="0">
                <a:solidFill>
                  <a:prstClr val="black"/>
                </a:solidFill>
              </a:rPr>
              <a:t>Klikk  på</a:t>
            </a:r>
          </a:p>
          <a:p>
            <a:pPr>
              <a:defRPr/>
            </a:pPr>
            <a:r>
              <a:rPr lang="nb-NO" sz="1200" dirty="0">
                <a:solidFill>
                  <a:prstClr val="black"/>
                </a:solidFill>
              </a:rPr>
              <a:t>”Sett Inn” -&gt; Topp og bunntekst -&gt; Huk av for ønsket tekst.</a:t>
            </a:r>
          </a:p>
        </p:txBody>
      </p:sp>
      <p:cxnSp>
        <p:nvCxnSpPr>
          <p:cNvPr id="6" name="Vinkel 5"/>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7631838" cy="4525963"/>
          </a:xfrm>
        </p:spPr>
        <p:txBody>
          <a:bodyPr/>
          <a:lstStyle>
            <a:lvl1pPr>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3"/>
          <p:cNvSpPr>
            <a:spLocks noGrp="1"/>
          </p:cNvSpPr>
          <p:nvPr>
            <p:ph type="dt" sz="half" idx="10"/>
          </p:nvPr>
        </p:nvSpPr>
        <p:spPr/>
        <p:txBody>
          <a:bodyPr/>
          <a:lstStyle>
            <a:lvl1pPr>
              <a:defRPr/>
            </a:lvl1pPr>
          </a:lstStyle>
          <a:p>
            <a:pPr>
              <a:defRPr/>
            </a:pPr>
            <a:endParaRPr lang="nb-NO" dirty="0">
              <a:solidFill>
                <a:prstClr val="white"/>
              </a:solidFill>
            </a:endParaRPr>
          </a:p>
        </p:txBody>
      </p:sp>
      <p:sp>
        <p:nvSpPr>
          <p:cNvPr id="8" name="Plassholder for bunntekst 4"/>
          <p:cNvSpPr>
            <a:spLocks noGrp="1"/>
          </p:cNvSpPr>
          <p:nvPr>
            <p:ph type="ftr" sz="quarter" idx="11"/>
          </p:nvPr>
        </p:nvSpPr>
        <p:spPr/>
        <p:txBody>
          <a:bodyPr/>
          <a:lstStyle>
            <a:lvl1pPr>
              <a:defRPr/>
            </a:lvl1pPr>
          </a:lstStyle>
          <a:p>
            <a:pPr>
              <a:defRPr/>
            </a:pPr>
            <a:endParaRPr lang="nb-NO" dirty="0">
              <a:solidFill>
                <a:prstClr val="white"/>
              </a:solidFill>
            </a:endParaRPr>
          </a:p>
        </p:txBody>
      </p:sp>
      <p:sp>
        <p:nvSpPr>
          <p:cNvPr id="9" name="Plassholder for lysbildenummer 5"/>
          <p:cNvSpPr>
            <a:spLocks noGrp="1"/>
          </p:cNvSpPr>
          <p:nvPr>
            <p:ph type="sldNum" sz="quarter" idx="12"/>
          </p:nvPr>
        </p:nvSpPr>
        <p:spPr/>
        <p:txBody>
          <a:bodyPr/>
          <a:lstStyle>
            <a:lvl1pPr>
              <a:defRPr/>
            </a:lvl1pPr>
          </a:lstStyle>
          <a:p>
            <a:pPr>
              <a:defRPr/>
            </a:pPr>
            <a:fld id="{D436CEFC-E2A8-487F-A5B2-A566719C223D}" type="slidenum">
              <a:rPr lang="nb-NO">
                <a:solidFill>
                  <a:prstClr val="white"/>
                </a:solidFill>
              </a:rPr>
              <a:pPr>
                <a:defRPr/>
              </a:pPr>
              <a:t>‹#›</a:t>
            </a:fld>
            <a:endParaRPr lang="nb-NO" dirty="0">
              <a:solidFill>
                <a:prstClr val="white"/>
              </a:solidFill>
            </a:endParaRPr>
          </a:p>
        </p:txBody>
      </p:sp>
      <p:sp>
        <p:nvSpPr>
          <p:cNvPr id="10" name="TekstSylinder 9"/>
          <p:cNvSpPr txBox="1"/>
          <p:nvPr userDrawn="1"/>
        </p:nvSpPr>
        <p:spPr>
          <a:xfrm>
            <a:off x="-2197100" y="1592263"/>
            <a:ext cx="1836737" cy="1200329"/>
          </a:xfrm>
          <a:prstGeom prst="rect">
            <a:avLst/>
          </a:prstGeom>
          <a:noFill/>
        </p:spPr>
        <p:txBody>
          <a:bodyPr>
            <a:spAutoFit/>
          </a:bodyPr>
          <a:lstStyle/>
          <a:p>
            <a:pPr>
              <a:defRPr/>
            </a:pPr>
            <a:r>
              <a:rPr lang="nb-NO" sz="1200" b="1" dirty="0">
                <a:solidFill>
                  <a:prstClr val="black"/>
                </a:solidFill>
              </a:rPr>
              <a:t>Tips </a:t>
            </a:r>
            <a:r>
              <a:rPr lang="nb-NO" sz="1200" b="1" dirty="0" smtClean="0">
                <a:solidFill>
                  <a:prstClr val="black"/>
                </a:solidFill>
              </a:rPr>
              <a:t>bokmål stavekontroll</a:t>
            </a:r>
            <a:r>
              <a:rPr lang="nb-NO" sz="1200" b="1" dirty="0">
                <a:solidFill>
                  <a:prstClr val="black"/>
                </a:solidFill>
              </a:rPr>
              <a:t>:</a:t>
            </a:r>
          </a:p>
          <a:p>
            <a:pPr>
              <a:defRPr/>
            </a:pPr>
            <a:r>
              <a:rPr lang="nb-NO" sz="1200" dirty="0">
                <a:solidFill>
                  <a:prstClr val="black"/>
                </a:solidFill>
              </a:rPr>
              <a:t>Klikk fane ”se gjennom”, klikk i tekstfeltet og huk av for </a:t>
            </a:r>
            <a:r>
              <a:rPr lang="nb-NO" sz="1200" dirty="0" smtClean="0">
                <a:solidFill>
                  <a:prstClr val="black"/>
                </a:solidFill>
              </a:rPr>
              <a:t>bokmål </a:t>
            </a:r>
            <a:r>
              <a:rPr lang="nb-NO" sz="1200" dirty="0">
                <a:solidFill>
                  <a:prstClr val="black"/>
                </a:solidFill>
              </a:rPr>
              <a:t>under ”språk”</a:t>
            </a:r>
          </a:p>
        </p:txBody>
      </p:sp>
    </p:spTree>
    <p:extLst>
      <p:ext uri="{BB962C8B-B14F-4D97-AF65-F5344CB8AC3E}">
        <p14:creationId xmlns:p14="http://schemas.microsoft.com/office/powerpoint/2010/main" val="3064228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3275013" cy="276225"/>
          </a:xfrm>
          <a:prstGeom prst="rect">
            <a:avLst/>
          </a:prstGeom>
          <a:noFill/>
        </p:spPr>
        <p:txBody>
          <a:bodyPr>
            <a:spAutoFit/>
          </a:bodyPr>
          <a:lstStyle/>
          <a:p>
            <a:pPr>
              <a:defRPr/>
            </a:pPr>
            <a:r>
              <a:rPr lang="nb-NO" sz="1200" dirty="0">
                <a:solidFill>
                  <a:prstClr val="black"/>
                </a:solidFill>
              </a:rPr>
              <a:t>Norsk mal: Tekst uten </a:t>
            </a:r>
            <a:r>
              <a:rPr lang="nb-NO" sz="1200" dirty="0" err="1">
                <a:solidFill>
                  <a:prstClr val="black"/>
                </a:solidFill>
              </a:rPr>
              <a:t>kulepunkter</a:t>
            </a:r>
            <a:endParaRPr lang="nb-NO" sz="1200" dirty="0">
              <a:solidFill>
                <a:prstClr val="black"/>
              </a:solidFill>
            </a:endParaRP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endParaRPr lang="nb-NO" dirty="0">
              <a:solidFill>
                <a:prstClr val="white"/>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dirty="0">
              <a:solidFill>
                <a:prstClr val="white"/>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F1B3FC2D-BD65-4768-A1BA-B6912D06504F}"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1875917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Tekst med </a:t>
            </a:r>
            <a:r>
              <a:rPr lang="nb-NO" sz="1200" dirty="0" err="1">
                <a:solidFill>
                  <a:prstClr val="black"/>
                </a:solidFill>
              </a:rPr>
              <a:t>kulepunkter</a:t>
            </a:r>
            <a:r>
              <a:rPr lang="nb-NO" sz="1200" dirty="0">
                <a:solidFill>
                  <a:prstClr val="black"/>
                </a:solidFill>
              </a:rPr>
              <a:t> - 1 vertikalt bilde</a:t>
            </a:r>
          </a:p>
        </p:txBody>
      </p:sp>
      <p:sp>
        <p:nvSpPr>
          <p:cNvPr id="6" name="TekstSylinder 5"/>
          <p:cNvSpPr txBox="1"/>
          <p:nvPr userDrawn="1"/>
        </p:nvSpPr>
        <p:spPr>
          <a:xfrm>
            <a:off x="-2305050" y="5299075"/>
            <a:ext cx="2016125" cy="830263"/>
          </a:xfrm>
          <a:prstGeom prst="rect">
            <a:avLst/>
          </a:prstGeom>
          <a:noFill/>
        </p:spPr>
        <p:txBody>
          <a:bodyPr>
            <a:spAutoFit/>
          </a:bodyPr>
          <a:lstStyle/>
          <a:p>
            <a:pPr>
              <a:defRPr/>
            </a:pPr>
            <a:r>
              <a:rPr lang="nb-NO" sz="1200" b="1" dirty="0">
                <a:solidFill>
                  <a:prstClr val="black"/>
                </a:solidFill>
              </a:rPr>
              <a:t>Tips  bilde:</a:t>
            </a:r>
          </a:p>
          <a:p>
            <a:pPr>
              <a:defRPr/>
            </a:pPr>
            <a:r>
              <a:rPr lang="nb-NO" sz="1200" dirty="0">
                <a:solidFill>
                  <a:prstClr val="black"/>
                </a:solidFill>
              </a:rPr>
              <a:t>For best oppløsning </a:t>
            </a:r>
            <a:r>
              <a:rPr lang="nb-NO" sz="1200" dirty="0" smtClean="0">
                <a:solidFill>
                  <a:prstClr val="black"/>
                </a:solidFill>
              </a:rPr>
              <a:t>anbefales </a:t>
            </a:r>
            <a:r>
              <a:rPr lang="nb-NO" sz="1200" dirty="0" err="1">
                <a:solidFill>
                  <a:prstClr val="black"/>
                </a:solidFill>
              </a:rPr>
              <a:t>Jpg</a:t>
            </a:r>
            <a:r>
              <a:rPr lang="nb-NO" sz="1200" dirty="0">
                <a:solidFill>
                  <a:prstClr val="black"/>
                </a:solidFill>
              </a:rPr>
              <a:t> og </a:t>
            </a:r>
            <a:r>
              <a:rPr lang="nb-NO" sz="1200" dirty="0" err="1" smtClean="0">
                <a:solidFill>
                  <a:prstClr val="black"/>
                </a:solidFill>
              </a:rPr>
              <a:t>png-format</a:t>
            </a:r>
            <a:endParaRPr lang="nb-NO" sz="1200" dirty="0">
              <a:solidFill>
                <a:prstClr val="black"/>
              </a:solidFill>
            </a:endParaRP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634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7" name="Plassholder for dato 3"/>
          <p:cNvSpPr>
            <a:spLocks noGrp="1"/>
          </p:cNvSpPr>
          <p:nvPr>
            <p:ph type="dt" sz="half" idx="14"/>
          </p:nvPr>
        </p:nvSpPr>
        <p:spPr/>
        <p:txBody>
          <a:bodyPr/>
          <a:lstStyle>
            <a:lvl1pPr>
              <a:defRPr/>
            </a:lvl1pPr>
          </a:lstStyle>
          <a:p>
            <a:pPr>
              <a:defRPr/>
            </a:pPr>
            <a:endParaRPr lang="nb-NO" dirty="0">
              <a:solidFill>
                <a:prstClr val="white"/>
              </a:solidFill>
            </a:endParaRPr>
          </a:p>
        </p:txBody>
      </p:sp>
      <p:sp>
        <p:nvSpPr>
          <p:cNvPr id="9" name="Plassholder for bunntekst 4"/>
          <p:cNvSpPr>
            <a:spLocks noGrp="1"/>
          </p:cNvSpPr>
          <p:nvPr>
            <p:ph type="ftr" sz="quarter" idx="15"/>
          </p:nvPr>
        </p:nvSpPr>
        <p:spPr/>
        <p:txBody>
          <a:bodyPr/>
          <a:lstStyle>
            <a:lvl1pPr>
              <a:defRPr/>
            </a:lvl1pPr>
          </a:lstStyle>
          <a:p>
            <a:pPr>
              <a:defRPr/>
            </a:pPr>
            <a:endParaRPr lang="nb-NO" dirty="0">
              <a:solidFill>
                <a:prstClr val="white"/>
              </a:solidFill>
            </a:endParaRPr>
          </a:p>
        </p:txBody>
      </p:sp>
      <p:sp>
        <p:nvSpPr>
          <p:cNvPr id="10" name="Plassholder for lysbildenummer 5"/>
          <p:cNvSpPr>
            <a:spLocks noGrp="1"/>
          </p:cNvSpPr>
          <p:nvPr>
            <p:ph type="sldNum" sz="quarter" idx="16"/>
          </p:nvPr>
        </p:nvSpPr>
        <p:spPr/>
        <p:txBody>
          <a:bodyPr/>
          <a:lstStyle>
            <a:lvl1pPr>
              <a:defRPr/>
            </a:lvl1pPr>
          </a:lstStyle>
          <a:p>
            <a:pPr>
              <a:defRPr/>
            </a:pPr>
            <a:fld id="{23419D29-D0FA-4EEB-A0C7-23E9BC02F330}"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4192436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Tekst med </a:t>
            </a:r>
            <a:r>
              <a:rPr lang="nb-NO" sz="1200" dirty="0" err="1">
                <a:solidFill>
                  <a:prstClr val="black"/>
                </a:solidFill>
              </a:rPr>
              <a:t>kulepunkter</a:t>
            </a:r>
            <a:r>
              <a:rPr lang="nb-NO" sz="1200" dirty="0">
                <a:solidFill>
                  <a:prstClr val="black"/>
                </a:solidFill>
              </a:rPr>
              <a:t> – 3 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211320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422640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1" name="Plassholder for dato 3"/>
          <p:cNvSpPr>
            <a:spLocks noGrp="1"/>
          </p:cNvSpPr>
          <p:nvPr>
            <p:ph type="dt" sz="half" idx="16"/>
          </p:nvPr>
        </p:nvSpPr>
        <p:spPr/>
        <p:txBody>
          <a:bodyPr/>
          <a:lstStyle>
            <a:lvl1pPr>
              <a:defRPr/>
            </a:lvl1pPr>
          </a:lstStyle>
          <a:p>
            <a:pPr>
              <a:defRPr/>
            </a:pPr>
            <a:endParaRPr lang="nb-NO" dirty="0">
              <a:solidFill>
                <a:prstClr val="white"/>
              </a:solidFill>
            </a:endParaRPr>
          </a:p>
        </p:txBody>
      </p:sp>
      <p:sp>
        <p:nvSpPr>
          <p:cNvPr id="12" name="Plassholder for bunntekst 4"/>
          <p:cNvSpPr>
            <a:spLocks noGrp="1"/>
          </p:cNvSpPr>
          <p:nvPr>
            <p:ph type="ftr" sz="quarter" idx="17"/>
          </p:nvPr>
        </p:nvSpPr>
        <p:spPr/>
        <p:txBody>
          <a:bodyPr/>
          <a:lstStyle>
            <a:lvl1pPr>
              <a:defRPr/>
            </a:lvl1pPr>
          </a:lstStyle>
          <a:p>
            <a:pPr>
              <a:defRPr/>
            </a:pPr>
            <a:endParaRPr lang="nb-NO" dirty="0">
              <a:solidFill>
                <a:prstClr val="white"/>
              </a:solidFill>
            </a:endParaRPr>
          </a:p>
        </p:txBody>
      </p:sp>
      <p:sp>
        <p:nvSpPr>
          <p:cNvPr id="13" name="Plassholder for lysbildenummer 5"/>
          <p:cNvSpPr>
            <a:spLocks noGrp="1"/>
          </p:cNvSpPr>
          <p:nvPr>
            <p:ph type="sldNum" sz="quarter" idx="18"/>
          </p:nvPr>
        </p:nvSpPr>
        <p:spPr/>
        <p:txBody>
          <a:bodyPr/>
          <a:lstStyle>
            <a:lvl1pPr>
              <a:defRPr/>
            </a:lvl1pPr>
          </a:lstStyle>
          <a:p>
            <a:pPr>
              <a:defRPr/>
            </a:pPr>
            <a:fld id="{33145D76-6D58-4C3E-8DC6-F338C3DB766C}"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273482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Tekst med </a:t>
            </a:r>
            <a:r>
              <a:rPr lang="nb-NO" sz="1200" dirty="0" err="1">
                <a:solidFill>
                  <a:prstClr val="black"/>
                </a:solidFill>
              </a:rPr>
              <a:t>kulepunkter</a:t>
            </a:r>
            <a:r>
              <a:rPr lang="nb-NO" sz="1200" dirty="0">
                <a:solidFill>
                  <a:prstClr val="black"/>
                </a:solidFill>
              </a:rPr>
              <a:t> – </a:t>
            </a:r>
            <a:r>
              <a:rPr lang="nb-NO" sz="1200" dirty="0" smtClean="0">
                <a:solidFill>
                  <a:prstClr val="black"/>
                </a:solidFill>
              </a:rPr>
              <a:t>4 </a:t>
            </a:r>
            <a:r>
              <a:rPr lang="nb-NO" sz="1200" dirty="0">
                <a:solidFill>
                  <a:prstClr val="black"/>
                </a:solidFill>
              </a:rPr>
              <a:t>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1587600"/>
            <a:ext cx="1944000" cy="1735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3175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1" name="Plassholder for dato 3"/>
          <p:cNvSpPr>
            <a:spLocks noGrp="1"/>
          </p:cNvSpPr>
          <p:nvPr>
            <p:ph type="dt" sz="half" idx="16"/>
          </p:nvPr>
        </p:nvSpPr>
        <p:spPr/>
        <p:txBody>
          <a:bodyPr/>
          <a:lstStyle>
            <a:lvl1pPr>
              <a:defRPr/>
            </a:lvl1pPr>
          </a:lstStyle>
          <a:p>
            <a:pPr>
              <a:defRPr/>
            </a:pPr>
            <a:endParaRPr lang="nb-NO" dirty="0">
              <a:solidFill>
                <a:prstClr val="white"/>
              </a:solidFill>
            </a:endParaRPr>
          </a:p>
        </p:txBody>
      </p:sp>
      <p:sp>
        <p:nvSpPr>
          <p:cNvPr id="12" name="Plassholder for bunntekst 4"/>
          <p:cNvSpPr>
            <a:spLocks noGrp="1"/>
          </p:cNvSpPr>
          <p:nvPr>
            <p:ph type="ftr" sz="quarter" idx="17"/>
          </p:nvPr>
        </p:nvSpPr>
        <p:spPr/>
        <p:txBody>
          <a:bodyPr/>
          <a:lstStyle>
            <a:lvl1pPr>
              <a:defRPr/>
            </a:lvl1pPr>
          </a:lstStyle>
          <a:p>
            <a:pPr>
              <a:defRPr/>
            </a:pPr>
            <a:endParaRPr lang="nb-NO" dirty="0">
              <a:solidFill>
                <a:prstClr val="white"/>
              </a:solidFill>
            </a:endParaRPr>
          </a:p>
        </p:txBody>
      </p:sp>
      <p:sp>
        <p:nvSpPr>
          <p:cNvPr id="13" name="Plassholder for lysbildenummer 5"/>
          <p:cNvSpPr>
            <a:spLocks noGrp="1"/>
          </p:cNvSpPr>
          <p:nvPr>
            <p:ph type="sldNum" sz="quarter" idx="18"/>
          </p:nvPr>
        </p:nvSpPr>
        <p:spPr/>
        <p:txBody>
          <a:bodyPr/>
          <a:lstStyle>
            <a:lvl1pPr>
              <a:defRPr/>
            </a:lvl1pPr>
          </a:lstStyle>
          <a:p>
            <a:pPr>
              <a:defRPr/>
            </a:pPr>
            <a:fld id="{E2746617-EE46-483E-BD6F-225E0ABBAA7E}" type="slidenum">
              <a:rPr lang="nb-NO">
                <a:solidFill>
                  <a:prstClr val="white"/>
                </a:solidFill>
              </a:rPr>
              <a:pPr>
                <a:defRPr/>
              </a:pPr>
              <a:t>‹#›</a:t>
            </a:fld>
            <a:endParaRPr lang="nb-NO" dirty="0">
              <a:solidFill>
                <a:prstClr val="white"/>
              </a:solidFill>
            </a:endParaRPr>
          </a:p>
        </p:txBody>
      </p:sp>
      <p:sp>
        <p:nvSpPr>
          <p:cNvPr id="14" name="Plassholder for bilde 7"/>
          <p:cNvSpPr>
            <a:spLocks noGrp="1"/>
          </p:cNvSpPr>
          <p:nvPr>
            <p:ph type="pic" sz="quarter" idx="19"/>
          </p:nvPr>
        </p:nvSpPr>
        <p:spPr>
          <a:xfrm>
            <a:off x="7200000" y="4759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Tree>
    <p:extLst>
      <p:ext uri="{BB962C8B-B14F-4D97-AF65-F5344CB8AC3E}">
        <p14:creationId xmlns:p14="http://schemas.microsoft.com/office/powerpoint/2010/main" val="268341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3275013"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F1B3FC2D-BD65-4768-A1BA-B6912D06504F}" type="slidenum">
              <a:rPr lang="nb-NO"/>
              <a:pPr>
                <a:defRPr/>
              </a:pPr>
              <a:t>‹#›</a:t>
            </a:fld>
            <a:endParaRPr lang="nb-NO"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a:defRPr/>
            </a:pPr>
            <a:r>
              <a:rPr lang="nb-NO" sz="1200" b="1" dirty="0">
                <a:solidFill>
                  <a:prstClr val="black"/>
                </a:solidFill>
              </a:rPr>
              <a:t>Tips  bilde:</a:t>
            </a:r>
          </a:p>
          <a:p>
            <a:pPr>
              <a:defRPr/>
            </a:pPr>
            <a:r>
              <a:rPr lang="nb-NO" sz="1200" dirty="0">
                <a:solidFill>
                  <a:prstClr val="black"/>
                </a:solidFill>
              </a:rPr>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7"/>
            <a:ext cx="7631838" cy="1836203"/>
          </a:xfrm>
        </p:spPr>
        <p:txBody>
          <a:bodyPr/>
          <a:lstStyle/>
          <a:p>
            <a:pPr lvl="0"/>
            <a:r>
              <a:rPr lang="nb-NO" smtClean="0"/>
              <a:t>Klikk for å redigere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0" y="3429000"/>
            <a:ext cx="9144000" cy="291632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7" name="Plassholder for dato 3"/>
          <p:cNvSpPr>
            <a:spLocks noGrp="1"/>
          </p:cNvSpPr>
          <p:nvPr>
            <p:ph type="dt" sz="half" idx="14"/>
          </p:nvPr>
        </p:nvSpPr>
        <p:spPr/>
        <p:txBody>
          <a:bodyPr/>
          <a:lstStyle>
            <a:lvl1pPr>
              <a:defRPr/>
            </a:lvl1pPr>
          </a:lstStyle>
          <a:p>
            <a:pPr>
              <a:defRPr/>
            </a:pPr>
            <a:endParaRPr lang="nb-NO" dirty="0">
              <a:solidFill>
                <a:prstClr val="white"/>
              </a:solidFill>
            </a:endParaRPr>
          </a:p>
        </p:txBody>
      </p:sp>
      <p:sp>
        <p:nvSpPr>
          <p:cNvPr id="9" name="Plassholder for bunntekst 4"/>
          <p:cNvSpPr>
            <a:spLocks noGrp="1"/>
          </p:cNvSpPr>
          <p:nvPr>
            <p:ph type="ftr" sz="quarter" idx="15"/>
          </p:nvPr>
        </p:nvSpPr>
        <p:spPr/>
        <p:txBody>
          <a:bodyPr/>
          <a:lstStyle>
            <a:lvl1pPr>
              <a:defRPr/>
            </a:lvl1pPr>
          </a:lstStyle>
          <a:p>
            <a:pPr>
              <a:defRPr/>
            </a:pPr>
            <a:endParaRPr lang="nb-NO" dirty="0">
              <a:solidFill>
                <a:prstClr val="white"/>
              </a:solidFill>
            </a:endParaRPr>
          </a:p>
        </p:txBody>
      </p:sp>
      <p:sp>
        <p:nvSpPr>
          <p:cNvPr id="10" name="Plassholder for lysbildenummer 5"/>
          <p:cNvSpPr>
            <a:spLocks noGrp="1"/>
          </p:cNvSpPr>
          <p:nvPr>
            <p:ph type="sldNum" sz="quarter" idx="16"/>
          </p:nvPr>
        </p:nvSpPr>
        <p:spPr/>
        <p:txBody>
          <a:bodyPr/>
          <a:lstStyle>
            <a:lvl1pPr>
              <a:defRPr/>
            </a:lvl1pPr>
          </a:lstStyle>
          <a:p>
            <a:pPr>
              <a:defRPr/>
            </a:pPr>
            <a:fld id="{390110B0-B275-4367-BD31-8D8F4A9749A9}"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859324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med 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mal:1 utfallende bilde</a:t>
            </a:r>
          </a:p>
        </p:txBody>
      </p:sp>
      <p:sp>
        <p:nvSpPr>
          <p:cNvPr id="8" name="Plassholder for bilde 7"/>
          <p:cNvSpPr>
            <a:spLocks noGrp="1"/>
          </p:cNvSpPr>
          <p:nvPr>
            <p:ph type="pic" sz="quarter" idx="13"/>
          </p:nvPr>
        </p:nvSpPr>
        <p:spPr>
          <a:xfrm>
            <a:off x="0" y="0"/>
            <a:ext cx="9144000" cy="6339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4" name="Plassholder for dato 3"/>
          <p:cNvSpPr>
            <a:spLocks noGrp="1"/>
          </p:cNvSpPr>
          <p:nvPr>
            <p:ph type="dt" sz="half" idx="14"/>
          </p:nvPr>
        </p:nvSpPr>
        <p:spPr/>
        <p:txBody>
          <a:bodyPr/>
          <a:lstStyle>
            <a:lvl1pPr>
              <a:defRPr/>
            </a:lvl1pPr>
          </a:lstStyle>
          <a:p>
            <a:pPr>
              <a:defRPr/>
            </a:pPr>
            <a:endParaRPr lang="nb-NO" dirty="0">
              <a:solidFill>
                <a:prstClr val="white"/>
              </a:solidFill>
            </a:endParaRPr>
          </a:p>
        </p:txBody>
      </p:sp>
      <p:sp>
        <p:nvSpPr>
          <p:cNvPr id="5" name="Plassholder for bunntekst 4"/>
          <p:cNvSpPr>
            <a:spLocks noGrp="1"/>
          </p:cNvSpPr>
          <p:nvPr>
            <p:ph type="ftr" sz="quarter" idx="15"/>
          </p:nvPr>
        </p:nvSpPr>
        <p:spPr/>
        <p:txBody>
          <a:bodyPr/>
          <a:lstStyle>
            <a:lvl1pPr>
              <a:defRPr/>
            </a:lvl1pPr>
          </a:lstStyle>
          <a:p>
            <a:pPr>
              <a:defRPr/>
            </a:pPr>
            <a:endParaRPr lang="nb-NO" dirty="0">
              <a:solidFill>
                <a:prstClr val="white"/>
              </a:solidFill>
            </a:endParaRPr>
          </a:p>
        </p:txBody>
      </p:sp>
      <p:sp>
        <p:nvSpPr>
          <p:cNvPr id="6" name="Plassholder for lysbildenummer 5"/>
          <p:cNvSpPr>
            <a:spLocks noGrp="1"/>
          </p:cNvSpPr>
          <p:nvPr>
            <p:ph type="sldNum" sz="quarter" idx="16"/>
          </p:nvPr>
        </p:nvSpPr>
        <p:spPr/>
        <p:txBody>
          <a:bodyPr/>
          <a:lstStyle>
            <a:lvl1pPr>
              <a:defRPr/>
            </a:lvl1pPr>
          </a:lstStyle>
          <a:p>
            <a:pPr>
              <a:defRPr/>
            </a:pPr>
            <a:fld id="{39E8ABE8-6EAC-42C8-A7A8-126197E5DDE2}" type="slidenum">
              <a:rPr lang="nb-NO">
                <a:solidFill>
                  <a:prstClr val="white"/>
                </a:solidFill>
              </a:rPr>
              <a:pPr>
                <a:defRPr/>
              </a:pPr>
              <a:t>‹#›</a:t>
            </a:fld>
            <a:endParaRPr lang="nb-NO" dirty="0">
              <a:solidFill>
                <a:prstClr val="white"/>
              </a:solidFill>
            </a:endParaRPr>
          </a:p>
        </p:txBody>
      </p:sp>
      <p:sp>
        <p:nvSpPr>
          <p:cNvPr id="7" name="TekstSylinder 6"/>
          <p:cNvSpPr txBox="1"/>
          <p:nvPr userDrawn="1"/>
        </p:nvSpPr>
        <p:spPr>
          <a:xfrm>
            <a:off x="-2268538" y="4745038"/>
            <a:ext cx="2016125" cy="1384300"/>
          </a:xfrm>
          <a:prstGeom prst="rect">
            <a:avLst/>
          </a:prstGeom>
          <a:noFill/>
        </p:spPr>
        <p:txBody>
          <a:bodyPr>
            <a:spAutoFit/>
          </a:bodyPr>
          <a:lstStyle/>
          <a:p>
            <a:pPr>
              <a:defRPr/>
            </a:pPr>
            <a:r>
              <a:rPr lang="nb-NO" sz="1200" b="1" dirty="0">
                <a:solidFill>
                  <a:prstClr val="black"/>
                </a:solidFill>
              </a:rPr>
              <a:t>Tips  bilde:</a:t>
            </a:r>
          </a:p>
          <a:p>
            <a:pPr>
              <a:defRPr/>
            </a:pPr>
            <a:r>
              <a:rPr lang="nb-NO" sz="1200" dirty="0">
                <a:solidFill>
                  <a:prstClr val="black"/>
                </a:solidFill>
              </a:rPr>
              <a:t>Bildestørrelse kan forandres ved å dra i bilderammen eller høyreklikke på rammen og klikke på størrelse og plassering</a:t>
            </a:r>
          </a:p>
        </p:txBody>
      </p:sp>
    </p:spTree>
    <p:extLst>
      <p:ext uri="{BB962C8B-B14F-4D97-AF65-F5344CB8AC3E}">
        <p14:creationId xmlns:p14="http://schemas.microsoft.com/office/powerpoint/2010/main" val="3914326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solidFill>
                  <a:prstClr val="black"/>
                </a:solidFill>
              </a:rPr>
              <a:t>Tips  farger:</a:t>
            </a:r>
          </a:p>
          <a:p>
            <a:pPr>
              <a:defRPr/>
            </a:pPr>
            <a:r>
              <a:rPr lang="nb-NO" sz="1200" dirty="0" smtClean="0">
                <a:solidFill>
                  <a:prstClr val="black"/>
                </a:solidFill>
              </a:rPr>
              <a:t>FINs </a:t>
            </a:r>
            <a:r>
              <a:rPr lang="nb-NO" sz="1200" dirty="0">
                <a:solidFill>
                  <a:prstClr val="black"/>
                </a:solidFill>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solidFill>
                <a:prstClr val="white"/>
              </a:solidFill>
            </a:endParaRPr>
          </a:p>
        </p:txBody>
      </p:sp>
      <p:sp>
        <p:nvSpPr>
          <p:cNvPr id="7" name="Plassholder for bunntekst 4"/>
          <p:cNvSpPr>
            <a:spLocks noGrp="1"/>
          </p:cNvSpPr>
          <p:nvPr>
            <p:ph type="ftr" sz="quarter" idx="15"/>
          </p:nvPr>
        </p:nvSpPr>
        <p:spPr/>
        <p:txBody>
          <a:bodyPr/>
          <a:lstStyle>
            <a:lvl1pPr>
              <a:defRPr/>
            </a:lvl1pPr>
          </a:lstStyle>
          <a:p>
            <a:pPr>
              <a:defRPr/>
            </a:pPr>
            <a:endParaRPr lang="nb-NO" dirty="0">
              <a:solidFill>
                <a:prstClr val="white"/>
              </a:solidFill>
            </a:endParaRPr>
          </a:p>
        </p:txBody>
      </p:sp>
      <p:sp>
        <p:nvSpPr>
          <p:cNvPr id="8" name="Plassholder for lysbildenummer 5"/>
          <p:cNvSpPr>
            <a:spLocks noGrp="1"/>
          </p:cNvSpPr>
          <p:nvPr>
            <p:ph type="sldNum" sz="quarter" idx="16"/>
          </p:nvPr>
        </p:nvSpPr>
        <p:spPr/>
        <p:txBody>
          <a:bodyPr/>
          <a:lstStyle>
            <a:lvl1pPr>
              <a:defRPr/>
            </a:lvl1pPr>
          </a:lstStyle>
          <a:p>
            <a:pPr>
              <a:defRPr/>
            </a:pPr>
            <a:fld id="{2ECA6A4C-46EA-4F41-8E40-E4968A13CCED}"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384426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solidFill>
                  <a:prstClr val="black"/>
                </a:solidFill>
              </a:rPr>
              <a:t>Tips  farger:</a:t>
            </a:r>
          </a:p>
          <a:p>
            <a:pPr>
              <a:defRPr/>
            </a:pPr>
            <a:r>
              <a:rPr lang="nb-NO" sz="1200" dirty="0" smtClean="0">
                <a:solidFill>
                  <a:prstClr val="black"/>
                </a:solidFill>
              </a:rPr>
              <a:t>FINs </a:t>
            </a:r>
            <a:r>
              <a:rPr lang="nb-NO" sz="1200" dirty="0">
                <a:solidFill>
                  <a:prstClr val="black"/>
                </a:solidFill>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solidFill>
                <a:prstClr val="white"/>
              </a:solidFill>
            </a:endParaRPr>
          </a:p>
        </p:txBody>
      </p:sp>
      <p:sp>
        <p:nvSpPr>
          <p:cNvPr id="7" name="Plassholder for bunntekst 4"/>
          <p:cNvSpPr>
            <a:spLocks noGrp="1"/>
          </p:cNvSpPr>
          <p:nvPr>
            <p:ph type="ftr" sz="quarter" idx="15"/>
          </p:nvPr>
        </p:nvSpPr>
        <p:spPr/>
        <p:txBody>
          <a:bodyPr/>
          <a:lstStyle>
            <a:lvl1pPr>
              <a:defRPr/>
            </a:lvl1pPr>
          </a:lstStyle>
          <a:p>
            <a:pPr>
              <a:defRPr/>
            </a:pPr>
            <a:endParaRPr lang="nb-NO" dirty="0">
              <a:solidFill>
                <a:prstClr val="white"/>
              </a:solidFill>
            </a:endParaRPr>
          </a:p>
        </p:txBody>
      </p:sp>
      <p:sp>
        <p:nvSpPr>
          <p:cNvPr id="8" name="Plassholder for lysbildenummer 5"/>
          <p:cNvSpPr>
            <a:spLocks noGrp="1"/>
          </p:cNvSpPr>
          <p:nvPr>
            <p:ph type="sldNum" sz="quarter" idx="16"/>
          </p:nvPr>
        </p:nvSpPr>
        <p:spPr/>
        <p:txBody>
          <a:bodyPr/>
          <a:lstStyle>
            <a:lvl1pPr>
              <a:defRPr/>
            </a:lvl1pPr>
          </a:lstStyle>
          <a:p>
            <a:pPr>
              <a:defRPr/>
            </a:pPr>
            <a:fld id="{1B1D63D1-B755-45F0-85AB-ABB0896C71E9}"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1895933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solidFill>
                  <a:prstClr val="black"/>
                </a:solidFill>
              </a:rPr>
              <a:t>Norsk mal: To innholdsdeler - Sammenlikning</a:t>
            </a:r>
          </a:p>
        </p:txBody>
      </p:sp>
      <p:sp>
        <p:nvSpPr>
          <p:cNvPr id="6" name="TekstSylinder 5"/>
          <p:cNvSpPr txBox="1"/>
          <p:nvPr userDrawn="1"/>
        </p:nvSpPr>
        <p:spPr>
          <a:xfrm>
            <a:off x="-2160588" y="5113338"/>
            <a:ext cx="2016125" cy="1016000"/>
          </a:xfrm>
          <a:prstGeom prst="rect">
            <a:avLst/>
          </a:prstGeom>
          <a:noFill/>
        </p:spPr>
        <p:txBody>
          <a:bodyPr>
            <a:spAutoFit/>
          </a:bodyPr>
          <a:lstStyle/>
          <a:p>
            <a:pPr>
              <a:defRPr/>
            </a:pPr>
            <a:r>
              <a:rPr lang="nb-NO" sz="1200" b="1" dirty="0">
                <a:solidFill>
                  <a:prstClr val="black"/>
                </a:solidFill>
              </a:rPr>
              <a:t>Tips  farger:</a:t>
            </a:r>
          </a:p>
          <a:p>
            <a:pPr>
              <a:defRPr/>
            </a:pPr>
            <a:r>
              <a:rPr lang="nb-NO" sz="1200" dirty="0" smtClean="0">
                <a:solidFill>
                  <a:prstClr val="black"/>
                </a:solidFill>
              </a:rPr>
              <a:t>FINs </a:t>
            </a:r>
            <a:r>
              <a:rPr lang="nb-NO" sz="1200" dirty="0">
                <a:solidFill>
                  <a:prstClr val="black"/>
                </a:solidFill>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3"/>
          <p:cNvSpPr>
            <a:spLocks noGrp="1"/>
          </p:cNvSpPr>
          <p:nvPr>
            <p:ph type="dt" sz="half" idx="10"/>
          </p:nvPr>
        </p:nvSpPr>
        <p:spPr/>
        <p:txBody>
          <a:bodyPr/>
          <a:lstStyle>
            <a:lvl1pPr>
              <a:defRPr/>
            </a:lvl1pPr>
          </a:lstStyle>
          <a:p>
            <a:pPr>
              <a:defRPr/>
            </a:pPr>
            <a:endParaRPr lang="nb-NO" dirty="0">
              <a:solidFill>
                <a:prstClr val="white"/>
              </a:solidFill>
            </a:endParaRPr>
          </a:p>
        </p:txBody>
      </p:sp>
      <p:sp>
        <p:nvSpPr>
          <p:cNvPr id="8" name="Plassholder for bunntekst 4"/>
          <p:cNvSpPr>
            <a:spLocks noGrp="1"/>
          </p:cNvSpPr>
          <p:nvPr>
            <p:ph type="ftr" sz="quarter" idx="11"/>
          </p:nvPr>
        </p:nvSpPr>
        <p:spPr/>
        <p:txBody>
          <a:bodyPr/>
          <a:lstStyle>
            <a:lvl1pPr>
              <a:defRPr/>
            </a:lvl1pPr>
          </a:lstStyle>
          <a:p>
            <a:pPr>
              <a:defRPr/>
            </a:pPr>
            <a:endParaRPr lang="nb-NO" dirty="0">
              <a:solidFill>
                <a:prstClr val="white"/>
              </a:solidFill>
            </a:endParaRPr>
          </a:p>
        </p:txBody>
      </p:sp>
      <p:sp>
        <p:nvSpPr>
          <p:cNvPr id="9" name="Plassholder for lysbildenummer 5"/>
          <p:cNvSpPr>
            <a:spLocks noGrp="1"/>
          </p:cNvSpPr>
          <p:nvPr>
            <p:ph type="sldNum" sz="quarter" idx="12"/>
          </p:nvPr>
        </p:nvSpPr>
        <p:spPr/>
        <p:txBody>
          <a:bodyPr/>
          <a:lstStyle>
            <a:lvl1pPr>
              <a:defRPr/>
            </a:lvl1pPr>
          </a:lstStyle>
          <a:p>
            <a:pPr>
              <a:defRPr/>
            </a:pPr>
            <a:fld id="{F87EDA3C-6C15-4D48-B662-02A74F993168}"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869405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utt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prstClr val="white"/>
              </a:solidFill>
            </a:endParaRPr>
          </a:p>
        </p:txBody>
      </p:sp>
      <p:pic>
        <p:nvPicPr>
          <p:cNvPr id="6" name="Bilde 9" descr="AD_tittelbilde962x425.jpg"/>
          <p:cNvPicPr>
            <a:picLocks noChangeAspect="1"/>
          </p:cNvPicPr>
          <p:nvPr userDrawn="1"/>
        </p:nvPicPr>
        <p:blipFill>
          <a:blip r:embed="rId2" cstate="print"/>
          <a:stretch>
            <a:fillRect/>
          </a:stretch>
        </p:blipFill>
        <p:spPr bwMode="auto">
          <a:xfrm>
            <a:off x="1255" y="2268538"/>
            <a:ext cx="9141489" cy="4038599"/>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solidFill>
                  <a:prstClr val="black"/>
                </a:solidFill>
              </a:rPr>
              <a:t>Norsk mal: Sluttside</a:t>
            </a:r>
          </a:p>
        </p:txBody>
      </p:sp>
      <p:sp>
        <p:nvSpPr>
          <p:cNvPr id="10" name="TekstSylinder 9"/>
          <p:cNvSpPr txBox="1"/>
          <p:nvPr userDrawn="1"/>
        </p:nvSpPr>
        <p:spPr>
          <a:xfrm>
            <a:off x="-2628900" y="5299075"/>
            <a:ext cx="2413000" cy="830263"/>
          </a:xfrm>
          <a:prstGeom prst="rect">
            <a:avLst/>
          </a:prstGeom>
          <a:noFill/>
        </p:spPr>
        <p:txBody>
          <a:bodyPr>
            <a:spAutoFit/>
          </a:bodyPr>
          <a:lstStyle/>
          <a:p>
            <a:pPr>
              <a:defRPr/>
            </a:pPr>
            <a:r>
              <a:rPr lang="nb-NO" sz="1200" b="1" dirty="0">
                <a:solidFill>
                  <a:prstClr val="black"/>
                </a:solidFill>
              </a:rPr>
              <a:t>Tips bildekreditering:</a:t>
            </a:r>
          </a:p>
          <a:p>
            <a:pPr>
              <a:defRPr/>
            </a:pPr>
            <a:r>
              <a:rPr lang="nb-NO" sz="1200" dirty="0">
                <a:solidFill>
                  <a:prstClr val="black"/>
                </a:solidFill>
              </a:rPr>
              <a:t>Alle bilder brukt i presentasjonen må krediteres for eksempel slik:</a:t>
            </a:r>
          </a:p>
          <a:p>
            <a:pPr>
              <a:defRPr/>
            </a:pPr>
            <a:r>
              <a:rPr lang="nb-NO" sz="1200" dirty="0">
                <a:solidFill>
                  <a:prstClr val="black"/>
                </a:solidFill>
              </a:rPr>
              <a:t>Slide nr. X: Fotograf, Bildebyrå</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endParaRPr lang="nb-NO" dirty="0">
              <a:solidFill>
                <a:prstClr val="white"/>
              </a:solidFill>
            </a:endParaRPr>
          </a:p>
        </p:txBody>
      </p:sp>
      <p:sp>
        <p:nvSpPr>
          <p:cNvPr id="12" name="Plassholder for bunntekst 4"/>
          <p:cNvSpPr>
            <a:spLocks noGrp="1"/>
          </p:cNvSpPr>
          <p:nvPr>
            <p:ph type="ftr" sz="quarter" idx="15"/>
          </p:nvPr>
        </p:nvSpPr>
        <p:spPr/>
        <p:txBody>
          <a:bodyPr/>
          <a:lstStyle>
            <a:lvl1pPr>
              <a:defRPr/>
            </a:lvl1pPr>
          </a:lstStyle>
          <a:p>
            <a:pPr>
              <a:defRPr/>
            </a:pPr>
            <a:endParaRPr lang="nb-NO">
              <a:solidFill>
                <a:prstClr val="white"/>
              </a:solidFill>
            </a:endParaRPr>
          </a:p>
        </p:txBody>
      </p:sp>
      <p:sp>
        <p:nvSpPr>
          <p:cNvPr id="13" name="Plassholder for lysbildenummer 5"/>
          <p:cNvSpPr>
            <a:spLocks noGrp="1"/>
          </p:cNvSpPr>
          <p:nvPr>
            <p:ph type="sldNum" sz="quarter" idx="16"/>
          </p:nvPr>
        </p:nvSpPr>
        <p:spPr/>
        <p:txBody>
          <a:bodyPr/>
          <a:lstStyle>
            <a:lvl1pPr>
              <a:defRPr/>
            </a:lvl1pPr>
          </a:lstStyle>
          <a:p>
            <a:pPr>
              <a:defRPr/>
            </a:pPr>
            <a:fld id="{8418D927-2C4C-4B22-BD48-69E03D7481C0}"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val="2618554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solidFill>
                <a:prstClr val="white"/>
              </a:solidFill>
            </a:endParaRPr>
          </a:p>
        </p:txBody>
      </p:sp>
      <p:sp>
        <p:nvSpPr>
          <p:cNvPr id="3" name="Plassholder for bunntekst 2"/>
          <p:cNvSpPr>
            <a:spLocks noGrp="1"/>
          </p:cNvSpPr>
          <p:nvPr>
            <p:ph type="ftr" sz="quarter" idx="11"/>
          </p:nvPr>
        </p:nvSpPr>
        <p:spPr/>
        <p:txBody>
          <a:bodyPr/>
          <a:lstStyle/>
          <a:p>
            <a:endParaRPr lang="nb-NO">
              <a:solidFill>
                <a:prstClr val="white"/>
              </a:solidFill>
            </a:endParaRPr>
          </a:p>
        </p:txBody>
      </p:sp>
      <p:sp>
        <p:nvSpPr>
          <p:cNvPr id="4" name="Plassholder for lysbildenummer 3"/>
          <p:cNvSpPr>
            <a:spLocks noGrp="1"/>
          </p:cNvSpPr>
          <p:nvPr>
            <p:ph type="sldNum" sz="quarter" idx="12"/>
          </p:nvPr>
        </p:nvSpPr>
        <p:spPr/>
        <p:txBody>
          <a:bodyPr/>
          <a:lstStyle/>
          <a:p>
            <a:fld id="{DC4700B9-DE4C-465A-A304-3867CD23583E}"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val="274246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6" name="TekstSylinder 5"/>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Jpg</a:t>
            </a:r>
            <a:r>
              <a:rPr lang="nb-NO" sz="1200" dirty="0"/>
              <a:t> og </a:t>
            </a:r>
            <a:r>
              <a:rPr lang="nb-NO" sz="1200" dirty="0" err="1" smtClean="0"/>
              <a:t>png-format</a:t>
            </a:r>
            <a:endParaRPr lang="nb-NO" sz="1200" dirty="0"/>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634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7" name="Plassholder for dato 3"/>
          <p:cNvSpPr>
            <a:spLocks noGrp="1"/>
          </p:cNvSpPr>
          <p:nvPr>
            <p:ph type="dt" sz="half" idx="14"/>
          </p:nvPr>
        </p:nvSpPr>
        <p:spPr/>
        <p:txBody>
          <a:bodyPr/>
          <a:lstStyle>
            <a:lvl1pPr>
              <a:defRPr/>
            </a:lvl1pPr>
          </a:lstStyle>
          <a:p>
            <a:pPr>
              <a:defRPr/>
            </a:pPr>
            <a:endParaRPr lang="nb-NO" dirty="0"/>
          </a:p>
        </p:txBody>
      </p:sp>
      <p:sp>
        <p:nvSpPr>
          <p:cNvPr id="9" name="Plassholder for bunntekst 4"/>
          <p:cNvSpPr>
            <a:spLocks noGrp="1"/>
          </p:cNvSpPr>
          <p:nvPr>
            <p:ph type="ftr" sz="quarter" idx="15"/>
          </p:nvPr>
        </p:nvSpPr>
        <p:spPr/>
        <p:txBody>
          <a:bodyPr/>
          <a:lstStyle>
            <a:lvl1pPr>
              <a:defRPr/>
            </a:lvl1pPr>
          </a:lstStyle>
          <a:p>
            <a:pPr>
              <a:defRPr/>
            </a:pPr>
            <a:endParaRPr lang="nb-NO" dirty="0"/>
          </a:p>
        </p:txBody>
      </p:sp>
      <p:sp>
        <p:nvSpPr>
          <p:cNvPr id="10" name="Plassholder for lysbildenummer 5"/>
          <p:cNvSpPr>
            <a:spLocks noGrp="1"/>
          </p:cNvSpPr>
          <p:nvPr>
            <p:ph type="sldNum" sz="quarter" idx="16"/>
          </p:nvPr>
        </p:nvSpPr>
        <p:spPr/>
        <p:txBody>
          <a:bodyPr/>
          <a:lstStyle>
            <a:lvl1pPr>
              <a:defRPr/>
            </a:lvl1pPr>
          </a:lstStyle>
          <a:p>
            <a:pPr>
              <a:defRPr/>
            </a:pPr>
            <a:fld id="{23419D29-D0FA-4EEB-A0C7-23E9BC02F330}" type="slidenum">
              <a:rPr lang="nb-NO"/>
              <a:pPr>
                <a:defRPr/>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211320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422640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1" name="Plassholder for dato 3"/>
          <p:cNvSpPr>
            <a:spLocks noGrp="1"/>
          </p:cNvSpPr>
          <p:nvPr>
            <p:ph type="dt" sz="half" idx="16"/>
          </p:nvPr>
        </p:nvSpPr>
        <p:spPr/>
        <p:txBody>
          <a:bodyPr/>
          <a:lstStyle>
            <a:lvl1pPr>
              <a:defRPr/>
            </a:lvl1pPr>
          </a:lstStyle>
          <a:p>
            <a:pPr>
              <a:defRPr/>
            </a:pPr>
            <a:endParaRPr lang="nb-NO" dirty="0"/>
          </a:p>
        </p:txBody>
      </p:sp>
      <p:sp>
        <p:nvSpPr>
          <p:cNvPr id="12" name="Plassholder for bunntekst 4"/>
          <p:cNvSpPr>
            <a:spLocks noGrp="1"/>
          </p:cNvSpPr>
          <p:nvPr>
            <p:ph type="ftr" sz="quarter" idx="17"/>
          </p:nvPr>
        </p:nvSpPr>
        <p:spPr/>
        <p:txBody>
          <a:bodyPr/>
          <a:lstStyle>
            <a:lvl1pPr>
              <a:defRPr/>
            </a:lvl1pPr>
          </a:lstStyle>
          <a:p>
            <a:pPr>
              <a:defRPr/>
            </a:pPr>
            <a:endParaRPr lang="nb-NO" dirty="0"/>
          </a:p>
        </p:txBody>
      </p:sp>
      <p:sp>
        <p:nvSpPr>
          <p:cNvPr id="13" name="Plassholder for lysbildenummer 5"/>
          <p:cNvSpPr>
            <a:spLocks noGrp="1"/>
          </p:cNvSpPr>
          <p:nvPr>
            <p:ph type="sldNum" sz="quarter" idx="18"/>
          </p:nvPr>
        </p:nvSpPr>
        <p:spPr/>
        <p:txBody>
          <a:bodyPr/>
          <a:lstStyle>
            <a:lvl1pPr>
              <a:defRPr/>
            </a:lvl1pPr>
          </a:lstStyle>
          <a:p>
            <a:pPr>
              <a:defRPr/>
            </a:pPr>
            <a:fld id="{33145D76-6D58-4C3E-8DC6-F338C3DB766C}" type="slidenum">
              <a:rPr lang="nb-NO"/>
              <a:pPr>
                <a:defRPr/>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a:t>
            </a:r>
            <a:r>
              <a:rPr lang="nb-NO" sz="1200" dirty="0" smtClean="0"/>
              <a:t>4 </a:t>
            </a:r>
            <a:r>
              <a:rPr lang="nb-NO" sz="1200" dirty="0"/>
              <a:t>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1587600"/>
            <a:ext cx="1944000" cy="1735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3175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1" name="Plassholder for dato 3"/>
          <p:cNvSpPr>
            <a:spLocks noGrp="1"/>
          </p:cNvSpPr>
          <p:nvPr>
            <p:ph type="dt" sz="half" idx="16"/>
          </p:nvPr>
        </p:nvSpPr>
        <p:spPr/>
        <p:txBody>
          <a:bodyPr/>
          <a:lstStyle>
            <a:lvl1pPr>
              <a:defRPr/>
            </a:lvl1pPr>
          </a:lstStyle>
          <a:p>
            <a:pPr>
              <a:defRPr/>
            </a:pPr>
            <a:endParaRPr lang="nb-NO" dirty="0"/>
          </a:p>
        </p:txBody>
      </p:sp>
      <p:sp>
        <p:nvSpPr>
          <p:cNvPr id="12" name="Plassholder for bunntekst 4"/>
          <p:cNvSpPr>
            <a:spLocks noGrp="1"/>
          </p:cNvSpPr>
          <p:nvPr>
            <p:ph type="ftr" sz="quarter" idx="17"/>
          </p:nvPr>
        </p:nvSpPr>
        <p:spPr/>
        <p:txBody>
          <a:bodyPr/>
          <a:lstStyle>
            <a:lvl1pPr>
              <a:defRPr/>
            </a:lvl1pPr>
          </a:lstStyle>
          <a:p>
            <a:pPr>
              <a:defRPr/>
            </a:pPr>
            <a:endParaRPr lang="nb-NO" dirty="0"/>
          </a:p>
        </p:txBody>
      </p:sp>
      <p:sp>
        <p:nvSpPr>
          <p:cNvPr id="13" name="Plassholder for lysbildenummer 5"/>
          <p:cNvSpPr>
            <a:spLocks noGrp="1"/>
          </p:cNvSpPr>
          <p:nvPr>
            <p:ph type="sldNum" sz="quarter" idx="18"/>
          </p:nvPr>
        </p:nvSpPr>
        <p:spPr/>
        <p:txBody>
          <a:bodyPr/>
          <a:lstStyle>
            <a:lvl1pPr>
              <a:defRPr/>
            </a:lvl1pPr>
          </a:lstStyle>
          <a:p>
            <a:pPr>
              <a:defRPr/>
            </a:pPr>
            <a:fld id="{E2746617-EE46-483E-BD6F-225E0ABBAA7E}" type="slidenum">
              <a:rPr lang="nb-NO"/>
              <a:pPr>
                <a:defRPr/>
              </a:pPr>
              <a:t>‹#›</a:t>
            </a:fld>
            <a:endParaRPr lang="nb-NO" dirty="0"/>
          </a:p>
        </p:txBody>
      </p:sp>
      <p:sp>
        <p:nvSpPr>
          <p:cNvPr id="14" name="Plassholder for bilde 7"/>
          <p:cNvSpPr>
            <a:spLocks noGrp="1"/>
          </p:cNvSpPr>
          <p:nvPr>
            <p:ph type="pic" sz="quarter" idx="19"/>
          </p:nvPr>
        </p:nvSpPr>
        <p:spPr>
          <a:xfrm>
            <a:off x="7200000" y="4759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7"/>
            <a:ext cx="7631838" cy="1836203"/>
          </a:xfrm>
        </p:spPr>
        <p:txBody>
          <a:bodyPr/>
          <a:lstStyle/>
          <a:p>
            <a:pPr lvl="0"/>
            <a:r>
              <a:rPr lang="nb-NO" smtClean="0"/>
              <a:t>Klikk for å redigere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0" y="3429000"/>
            <a:ext cx="9144000" cy="291632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7" name="Plassholder for dato 3"/>
          <p:cNvSpPr>
            <a:spLocks noGrp="1"/>
          </p:cNvSpPr>
          <p:nvPr>
            <p:ph type="dt" sz="half" idx="14"/>
          </p:nvPr>
        </p:nvSpPr>
        <p:spPr/>
        <p:txBody>
          <a:bodyPr/>
          <a:lstStyle>
            <a:lvl1pPr>
              <a:defRPr/>
            </a:lvl1pPr>
          </a:lstStyle>
          <a:p>
            <a:pPr>
              <a:defRPr/>
            </a:pPr>
            <a:endParaRPr lang="nb-NO" dirty="0"/>
          </a:p>
        </p:txBody>
      </p:sp>
      <p:sp>
        <p:nvSpPr>
          <p:cNvPr id="9" name="Plassholder for bunntekst 4"/>
          <p:cNvSpPr>
            <a:spLocks noGrp="1"/>
          </p:cNvSpPr>
          <p:nvPr>
            <p:ph type="ftr" sz="quarter" idx="15"/>
          </p:nvPr>
        </p:nvSpPr>
        <p:spPr/>
        <p:txBody>
          <a:bodyPr/>
          <a:lstStyle>
            <a:lvl1pPr>
              <a:defRPr/>
            </a:lvl1pPr>
          </a:lstStyle>
          <a:p>
            <a:pPr>
              <a:defRPr/>
            </a:pPr>
            <a:endParaRPr lang="nb-NO" dirty="0"/>
          </a:p>
        </p:txBody>
      </p:sp>
      <p:sp>
        <p:nvSpPr>
          <p:cNvPr id="10" name="Plassholder for lysbildenummer 5"/>
          <p:cNvSpPr>
            <a:spLocks noGrp="1"/>
          </p:cNvSpPr>
          <p:nvPr>
            <p:ph type="sldNum" sz="quarter" idx="16"/>
          </p:nvPr>
        </p:nvSpPr>
        <p:spPr/>
        <p:txBody>
          <a:bodyPr/>
          <a:lstStyle>
            <a:lvl1pPr>
              <a:defRPr/>
            </a:lvl1pPr>
          </a:lstStyle>
          <a:p>
            <a:pPr>
              <a:defRPr/>
            </a:pPr>
            <a:fld id="{390110B0-B275-4367-BD31-8D8F4A9749A9}" type="slidenum">
              <a:rPr lang="nb-NO"/>
              <a:pPr>
                <a:defRPr/>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Norsk mal:1 utfallende bilde</a:t>
            </a:r>
          </a:p>
        </p:txBody>
      </p:sp>
      <p:sp>
        <p:nvSpPr>
          <p:cNvPr id="8" name="Plassholder for bilde 7"/>
          <p:cNvSpPr>
            <a:spLocks noGrp="1"/>
          </p:cNvSpPr>
          <p:nvPr>
            <p:ph type="pic" sz="quarter" idx="13"/>
          </p:nvPr>
        </p:nvSpPr>
        <p:spPr>
          <a:xfrm>
            <a:off x="0" y="0"/>
            <a:ext cx="9144000" cy="6339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4" name="Plassholder for dato 3"/>
          <p:cNvSpPr>
            <a:spLocks noGrp="1"/>
          </p:cNvSpPr>
          <p:nvPr>
            <p:ph type="dt" sz="half" idx="14"/>
          </p:nvPr>
        </p:nvSpPr>
        <p:spPr/>
        <p:txBody>
          <a:bodyPr/>
          <a:lstStyle>
            <a:lvl1pPr>
              <a:defRPr/>
            </a:lvl1pPr>
          </a:lstStyle>
          <a:p>
            <a:pPr>
              <a:defRPr/>
            </a:pPr>
            <a:endParaRPr lang="nb-NO" dirty="0"/>
          </a:p>
        </p:txBody>
      </p:sp>
      <p:sp>
        <p:nvSpPr>
          <p:cNvPr id="5" name="Plassholder for bunntekst 4"/>
          <p:cNvSpPr>
            <a:spLocks noGrp="1"/>
          </p:cNvSpPr>
          <p:nvPr>
            <p:ph type="ftr" sz="quarter" idx="15"/>
          </p:nvPr>
        </p:nvSpPr>
        <p:spPr/>
        <p:txBody>
          <a:bodyPr/>
          <a:lstStyle>
            <a:lvl1pPr>
              <a:defRPr/>
            </a:lvl1pPr>
          </a:lstStyle>
          <a:p>
            <a:pPr>
              <a:defRPr/>
            </a:pPr>
            <a:endParaRPr lang="nb-NO" dirty="0"/>
          </a:p>
        </p:txBody>
      </p:sp>
      <p:sp>
        <p:nvSpPr>
          <p:cNvPr id="6" name="Plassholder for lysbildenummer 5"/>
          <p:cNvSpPr>
            <a:spLocks noGrp="1"/>
          </p:cNvSpPr>
          <p:nvPr>
            <p:ph type="sldNum" sz="quarter" idx="16"/>
          </p:nvPr>
        </p:nvSpPr>
        <p:spPr/>
        <p:txBody>
          <a:bodyPr/>
          <a:lstStyle>
            <a:lvl1pPr>
              <a:defRPr/>
            </a:lvl1pPr>
          </a:lstStyle>
          <a:p>
            <a:pPr>
              <a:defRPr/>
            </a:pPr>
            <a:fld id="{39E8ABE8-6EAC-42C8-A7A8-126197E5DDE2}" type="slidenum">
              <a:rPr lang="nb-NO"/>
              <a:pPr>
                <a:defRPr/>
              </a:pPr>
              <a:t>‹#›</a:t>
            </a:fld>
            <a:endParaRPr lang="nb-NO" dirty="0"/>
          </a:p>
        </p:txBody>
      </p:sp>
      <p:sp>
        <p:nvSpPr>
          <p:cNvPr id="7" name="TekstSylinder 6"/>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Norsk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smtClean="0"/>
              <a:t>FINs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6" name="Plassholder for dato 3"/>
          <p:cNvSpPr>
            <a:spLocks noGrp="1"/>
          </p:cNvSpPr>
          <p:nvPr>
            <p:ph type="dt" sz="half" idx="14"/>
          </p:nvPr>
        </p:nvSpPr>
        <p:spPr/>
        <p:txBody>
          <a:bodyPr/>
          <a:lstStyle>
            <a:lvl1pPr>
              <a:defRPr/>
            </a:lvl1pPr>
          </a:lstStyle>
          <a:p>
            <a:pPr>
              <a:defRPr/>
            </a:pPr>
            <a:endParaRPr lang="nb-NO" dirty="0"/>
          </a:p>
        </p:txBody>
      </p:sp>
      <p:sp>
        <p:nvSpPr>
          <p:cNvPr id="7" name="Plassholder for bunntekst 4"/>
          <p:cNvSpPr>
            <a:spLocks noGrp="1"/>
          </p:cNvSpPr>
          <p:nvPr>
            <p:ph type="ftr" sz="quarter" idx="15"/>
          </p:nvPr>
        </p:nvSpPr>
        <p:spPr/>
        <p:txBody>
          <a:bodyPr/>
          <a:lstStyle>
            <a:lvl1pPr>
              <a:defRPr/>
            </a:lvl1pPr>
          </a:lstStyle>
          <a:p>
            <a:pPr>
              <a:defRPr/>
            </a:pPr>
            <a:endParaRPr lang="nb-NO" dirty="0"/>
          </a:p>
        </p:txBody>
      </p:sp>
      <p:sp>
        <p:nvSpPr>
          <p:cNvPr id="8" name="Plassholder for lysbildenummer 5"/>
          <p:cNvSpPr>
            <a:spLocks noGrp="1"/>
          </p:cNvSpPr>
          <p:nvPr>
            <p:ph type="sldNum" sz="quarter" idx="16"/>
          </p:nvPr>
        </p:nvSpPr>
        <p:spPr/>
        <p:txBody>
          <a:bodyPr/>
          <a:lstStyle>
            <a:lvl1pPr>
              <a:defRPr/>
            </a:lvl1pPr>
          </a:lstStyle>
          <a:p>
            <a:pPr>
              <a:defRPr/>
            </a:pPr>
            <a:fld id="{2ECA6A4C-46EA-4F41-8E40-E4968A13CCED}" type="slidenum">
              <a:rPr lang="nb-NO"/>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45238"/>
            <a:ext cx="9144000" cy="539750"/>
          </a:xfrm>
          <a:prstGeom prst="rect">
            <a:avLst/>
          </a:prstGeom>
          <a:solidFill>
            <a:srgbClr val="8BA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1027"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8"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4" name="Plassholder for dato 3"/>
          <p:cNvSpPr>
            <a:spLocks noGrp="1"/>
          </p:cNvSpPr>
          <p:nvPr>
            <p:ph type="dt" sz="half" idx="2"/>
          </p:nvPr>
        </p:nvSpPr>
        <p:spPr>
          <a:xfrm>
            <a:off x="4094163" y="6453336"/>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a:defRPr/>
            </a:pPr>
            <a:endParaRPr lang="nb-NO" dirty="0"/>
          </a:p>
        </p:txBody>
      </p:sp>
      <p:sp>
        <p:nvSpPr>
          <p:cNvPr id="5" name="Plassholder for bunntekst 4"/>
          <p:cNvSpPr>
            <a:spLocks noGrp="1"/>
          </p:cNvSpPr>
          <p:nvPr>
            <p:ph type="ftr" sz="quarter" idx="3"/>
          </p:nvPr>
        </p:nvSpPr>
        <p:spPr>
          <a:xfrm>
            <a:off x="719138" y="6453336"/>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a:defRPr/>
            </a:pPr>
            <a:endParaRPr lang="nb-NO" dirty="0"/>
          </a:p>
        </p:txBody>
      </p:sp>
      <p:sp>
        <p:nvSpPr>
          <p:cNvPr id="6" name="Plassholder for lysbildenummer 5"/>
          <p:cNvSpPr>
            <a:spLocks noGrp="1"/>
          </p:cNvSpPr>
          <p:nvPr>
            <p:ph type="sldNum" sz="quarter" idx="4"/>
          </p:nvPr>
        </p:nvSpPr>
        <p:spPr>
          <a:xfrm>
            <a:off x="0" y="6453336"/>
            <a:ext cx="539750" cy="355600"/>
          </a:xfrm>
          <a:prstGeom prst="rect">
            <a:avLst/>
          </a:prstGeom>
        </p:spPr>
        <p:txBody>
          <a:bodyPr vert="horz" lIns="91440" tIns="45720" rIns="91440" bIns="45720" rtlCol="0" anchor="ctr"/>
          <a:lstStyle>
            <a:lvl1pPr algn="r" fontAlgn="auto">
              <a:spcBef>
                <a:spcPts val="0"/>
              </a:spcBef>
              <a:spcAft>
                <a:spcPts val="0"/>
              </a:spcAft>
              <a:defRPr sz="1000">
                <a:solidFill>
                  <a:schemeClr val="bg1"/>
                </a:solidFill>
                <a:latin typeface="Verdana" pitchFamily="34" charset="0"/>
              </a:defRPr>
            </a:lvl1pPr>
          </a:lstStyle>
          <a:p>
            <a:pPr>
              <a:defRPr/>
            </a:pPr>
            <a:fld id="{64C74751-260E-4041-9068-EBF1D4BC1DBF}" type="slidenum">
              <a:rPr lang="nb-NO"/>
              <a:pPr>
                <a:defRPr/>
              </a:pPr>
              <a:t>‹#›</a:t>
            </a:fld>
            <a:endParaRPr lang="nb-NO" dirty="0"/>
          </a:p>
        </p:txBody>
      </p:sp>
      <p:sp>
        <p:nvSpPr>
          <p:cNvPr id="8" name="TekstSylinder 7"/>
          <p:cNvSpPr txBox="1"/>
          <p:nvPr/>
        </p:nvSpPr>
        <p:spPr>
          <a:xfrm>
            <a:off x="6443663" y="6508425"/>
            <a:ext cx="2341562" cy="246221"/>
          </a:xfrm>
          <a:prstGeom prst="rect">
            <a:avLst/>
          </a:prstGeom>
          <a:noFill/>
        </p:spPr>
        <p:txBody>
          <a:bodyPr anchor="ctr">
            <a:spAutoFit/>
          </a:bodyPr>
          <a:lstStyle/>
          <a:p>
            <a:pPr algn="r">
              <a:defRPr/>
            </a:pPr>
            <a:r>
              <a:rPr lang="nb-NO" sz="1000" dirty="0" smtClean="0">
                <a:solidFill>
                  <a:schemeClr val="bg1"/>
                </a:solidFill>
                <a:latin typeface="Verdana" pitchFamily="34" charset="0"/>
              </a:rPr>
              <a:t>Produktivitetskommisjonen</a:t>
            </a:r>
            <a:endParaRPr lang="nb-NO" sz="1000"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84" r:id="rId6"/>
    <p:sldLayoutId id="2147483966" r:id="rId7"/>
    <p:sldLayoutId id="2147483967" r:id="rId8"/>
    <p:sldLayoutId id="2147483968" r:id="rId9"/>
    <p:sldLayoutId id="2147483969" r:id="rId10"/>
    <p:sldLayoutId id="2147483970" r:id="rId11"/>
    <p:sldLayoutId id="2147483971" r:id="rId12"/>
  </p:sldLayoutIdLst>
  <p:hf hdr="0" ftr="0" dt="0"/>
  <p:txStyles>
    <p:title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45238"/>
            <a:ext cx="9144000" cy="539750"/>
          </a:xfrm>
          <a:prstGeom prst="rect">
            <a:avLst/>
          </a:prstGeom>
          <a:solidFill>
            <a:srgbClr val="8BA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2051"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052"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4" name="Plassholder for dato 3"/>
          <p:cNvSpPr>
            <a:spLocks noGrp="1"/>
          </p:cNvSpPr>
          <p:nvPr>
            <p:ph type="dt" sz="half" idx="2"/>
          </p:nvPr>
        </p:nvSpPr>
        <p:spPr>
          <a:xfrm>
            <a:off x="4094163" y="6453336"/>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a:defRPr/>
            </a:pPr>
            <a:endParaRPr lang="nb-NO" dirty="0"/>
          </a:p>
        </p:txBody>
      </p:sp>
      <p:sp>
        <p:nvSpPr>
          <p:cNvPr id="5" name="Plassholder for bunntekst 4"/>
          <p:cNvSpPr>
            <a:spLocks noGrp="1"/>
          </p:cNvSpPr>
          <p:nvPr>
            <p:ph type="ftr" sz="quarter" idx="3"/>
          </p:nvPr>
        </p:nvSpPr>
        <p:spPr>
          <a:xfrm>
            <a:off x="719138" y="6453336"/>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a:defRPr/>
            </a:pPr>
            <a:endParaRPr lang="nb-NO" dirty="0"/>
          </a:p>
        </p:txBody>
      </p:sp>
      <p:sp>
        <p:nvSpPr>
          <p:cNvPr id="6" name="Plassholder for lysbildenummer 5"/>
          <p:cNvSpPr>
            <a:spLocks noGrp="1"/>
          </p:cNvSpPr>
          <p:nvPr>
            <p:ph type="sldNum" sz="quarter" idx="4"/>
          </p:nvPr>
        </p:nvSpPr>
        <p:spPr>
          <a:xfrm>
            <a:off x="0" y="6453336"/>
            <a:ext cx="539750" cy="355600"/>
          </a:xfrm>
          <a:prstGeom prst="rect">
            <a:avLst/>
          </a:prstGeom>
        </p:spPr>
        <p:txBody>
          <a:bodyPr vert="horz" lIns="91440" tIns="45720" rIns="91440" bIns="45720" rtlCol="0" anchor="ctr"/>
          <a:lstStyle>
            <a:lvl1pPr algn="r" fontAlgn="auto">
              <a:spcBef>
                <a:spcPts val="0"/>
              </a:spcBef>
              <a:spcAft>
                <a:spcPts val="0"/>
              </a:spcAft>
              <a:defRPr sz="1000">
                <a:solidFill>
                  <a:schemeClr val="bg1"/>
                </a:solidFill>
                <a:latin typeface="Verdana" pitchFamily="34" charset="0"/>
              </a:defRPr>
            </a:lvl1pPr>
          </a:lstStyle>
          <a:p>
            <a:pPr>
              <a:defRPr/>
            </a:pPr>
            <a:fld id="{8DC11A07-D55C-4E28-B2AC-92CE9B721867}" type="slidenum">
              <a:rPr lang="nb-NO"/>
              <a:pPr>
                <a:defRPr/>
              </a:pPr>
              <a:t>‹#›</a:t>
            </a:fld>
            <a:endParaRPr lang="nb-NO" dirty="0"/>
          </a:p>
        </p:txBody>
      </p:sp>
    </p:spTree>
  </p:cSld>
  <p:clrMap bg1="lt1" tx1="dk1" bg2="lt2" tx2="dk2" accent1="accent1" accent2="accent2" accent3="accent3" accent4="accent4" accent5="accent5" accent6="accent6" hlink="hlink" folHlink="folHlink"/>
  <p:sldLayoutIdLst>
    <p:sldLayoutId id="2147483972" r:id="rId1"/>
    <p:sldLayoutId id="2147483974" r:id="rId2"/>
    <p:sldLayoutId id="2147483975" r:id="rId3"/>
    <p:sldLayoutId id="2147483976" r:id="rId4"/>
    <p:sldLayoutId id="2147483983"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spcBef>
          <a:spcPct val="0"/>
        </a:spcBef>
        <a:spcAft>
          <a:spcPct val="0"/>
        </a:spcAft>
        <a:defRPr sz="3200" kern="1200">
          <a:solidFill>
            <a:schemeClr val="tx1"/>
          </a:solidFill>
          <a:latin typeface="Verdana"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45238"/>
            <a:ext cx="9144000" cy="539750"/>
          </a:xfrm>
          <a:prstGeom prst="rect">
            <a:avLst/>
          </a:prstGeom>
          <a:solidFill>
            <a:srgbClr val="8BA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prstClr val="white"/>
              </a:solidFill>
            </a:endParaRPr>
          </a:p>
        </p:txBody>
      </p:sp>
      <p:sp>
        <p:nvSpPr>
          <p:cNvPr id="1027"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8"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4" name="Plassholder for dato 3"/>
          <p:cNvSpPr>
            <a:spLocks noGrp="1"/>
          </p:cNvSpPr>
          <p:nvPr>
            <p:ph type="dt" sz="half" idx="2"/>
          </p:nvPr>
        </p:nvSpPr>
        <p:spPr>
          <a:xfrm>
            <a:off x="4094163" y="6453336"/>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a:defRPr/>
            </a:pPr>
            <a:endParaRPr lang="nb-NO" dirty="0">
              <a:solidFill>
                <a:prstClr val="white"/>
              </a:solidFill>
            </a:endParaRPr>
          </a:p>
        </p:txBody>
      </p:sp>
      <p:sp>
        <p:nvSpPr>
          <p:cNvPr id="5" name="Plassholder for bunntekst 4"/>
          <p:cNvSpPr>
            <a:spLocks noGrp="1"/>
          </p:cNvSpPr>
          <p:nvPr>
            <p:ph type="ftr" sz="quarter" idx="3"/>
          </p:nvPr>
        </p:nvSpPr>
        <p:spPr>
          <a:xfrm>
            <a:off x="719138" y="6453336"/>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a:defRPr/>
            </a:pPr>
            <a:endParaRPr lang="nb-NO">
              <a:solidFill>
                <a:prstClr val="white"/>
              </a:solidFill>
            </a:endParaRPr>
          </a:p>
        </p:txBody>
      </p:sp>
      <p:sp>
        <p:nvSpPr>
          <p:cNvPr id="6" name="Plassholder for lysbildenummer 5"/>
          <p:cNvSpPr>
            <a:spLocks noGrp="1"/>
          </p:cNvSpPr>
          <p:nvPr>
            <p:ph type="sldNum" sz="quarter" idx="4"/>
          </p:nvPr>
        </p:nvSpPr>
        <p:spPr>
          <a:xfrm>
            <a:off x="0" y="6453336"/>
            <a:ext cx="539750" cy="355600"/>
          </a:xfrm>
          <a:prstGeom prst="rect">
            <a:avLst/>
          </a:prstGeom>
        </p:spPr>
        <p:txBody>
          <a:bodyPr vert="horz" lIns="91440" tIns="45720" rIns="91440" bIns="45720" rtlCol="0" anchor="ctr"/>
          <a:lstStyle>
            <a:lvl1pPr algn="r" fontAlgn="auto">
              <a:spcBef>
                <a:spcPts val="0"/>
              </a:spcBef>
              <a:spcAft>
                <a:spcPts val="0"/>
              </a:spcAft>
              <a:defRPr sz="1000">
                <a:solidFill>
                  <a:schemeClr val="bg1"/>
                </a:solidFill>
                <a:latin typeface="Verdana" pitchFamily="34" charset="0"/>
              </a:defRPr>
            </a:lvl1pPr>
          </a:lstStyle>
          <a:p>
            <a:pPr>
              <a:defRPr/>
            </a:pPr>
            <a:fld id="{64C74751-260E-4041-9068-EBF1D4BC1DBF}" type="slidenum">
              <a:rPr lang="nb-NO">
                <a:solidFill>
                  <a:prstClr val="white"/>
                </a:solidFill>
              </a:rPr>
              <a:pPr>
                <a:defRPr/>
              </a:pPr>
              <a:t>‹#›</a:t>
            </a:fld>
            <a:endParaRPr lang="nb-NO" dirty="0">
              <a:solidFill>
                <a:prstClr val="white"/>
              </a:solidFill>
            </a:endParaRPr>
          </a:p>
        </p:txBody>
      </p:sp>
      <p:sp>
        <p:nvSpPr>
          <p:cNvPr id="8" name="TekstSylinder 7"/>
          <p:cNvSpPr txBox="1"/>
          <p:nvPr/>
        </p:nvSpPr>
        <p:spPr>
          <a:xfrm>
            <a:off x="6443663" y="6508425"/>
            <a:ext cx="2341562" cy="246221"/>
          </a:xfrm>
          <a:prstGeom prst="rect">
            <a:avLst/>
          </a:prstGeom>
          <a:noFill/>
        </p:spPr>
        <p:txBody>
          <a:bodyPr anchor="ctr">
            <a:spAutoFit/>
          </a:bodyPr>
          <a:lstStyle/>
          <a:p>
            <a:pPr algn="r">
              <a:defRPr/>
            </a:pPr>
            <a:r>
              <a:rPr lang="nb-NO" sz="1000" dirty="0" smtClean="0">
                <a:solidFill>
                  <a:prstClr val="white"/>
                </a:solidFill>
                <a:latin typeface="Verdana" pitchFamily="34" charset="0"/>
              </a:rPr>
              <a:t>Produktivitetskommisjonen</a:t>
            </a:r>
            <a:endParaRPr lang="nb-NO" sz="1000" dirty="0">
              <a:solidFill>
                <a:prstClr val="white"/>
              </a:solidFill>
              <a:latin typeface="Verdana" pitchFamily="34" charset="0"/>
            </a:endParaRPr>
          </a:p>
        </p:txBody>
      </p:sp>
    </p:spTree>
    <p:extLst>
      <p:ext uri="{BB962C8B-B14F-4D97-AF65-F5344CB8AC3E}">
        <p14:creationId xmlns:p14="http://schemas.microsoft.com/office/powerpoint/2010/main" val="423370576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hf hdr="0" ftr="0" dt="0"/>
  <p:txStyles>
    <p:title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1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25.xml"/><Relationship Id="rId5" Type="http://schemas.openxmlformats.org/officeDocument/2006/relationships/tags" Target="../tags/tag4.xml"/><Relationship Id="rId10" Type="http://schemas.openxmlformats.org/officeDocument/2006/relationships/image" Target="../media/image6.png"/><Relationship Id="rId4" Type="http://schemas.openxmlformats.org/officeDocument/2006/relationships/tags" Target="../tags/tag3.xml"/><Relationship Id="rId9" Type="http://schemas.openxmlformats.org/officeDocument/2006/relationships/image" Target="../media/image5.emf"/></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9" Type="http://schemas.openxmlformats.org/officeDocument/2006/relationships/tags" Target="../tags/tag44.xml"/><Relationship Id="rId3" Type="http://schemas.openxmlformats.org/officeDocument/2006/relationships/tags" Target="../tags/tag8.xml"/><Relationship Id="rId21" Type="http://schemas.openxmlformats.org/officeDocument/2006/relationships/tags" Target="../tags/tag26.xml"/><Relationship Id="rId34" Type="http://schemas.openxmlformats.org/officeDocument/2006/relationships/tags" Target="../tags/tag39.xml"/><Relationship Id="rId42" Type="http://schemas.openxmlformats.org/officeDocument/2006/relationships/tags" Target="../tags/tag47.xml"/><Relationship Id="rId47" Type="http://schemas.openxmlformats.org/officeDocument/2006/relationships/notesSlide" Target="../notesSlides/notesSlide14.xml"/><Relationship Id="rId50" Type="http://schemas.openxmlformats.org/officeDocument/2006/relationships/image" Target="../media/image10.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slideLayout" Target="../slideLayouts/slideLayout36.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tags" Target="../tags/tag34.xml"/><Relationship Id="rId41" Type="http://schemas.openxmlformats.org/officeDocument/2006/relationships/tags" Target="../tags/tag46.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image" Target="../media/image9.png"/><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image" Target="../media/image12.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image" Target="../media/image8.png"/><Relationship Id="rId8" Type="http://schemas.openxmlformats.org/officeDocument/2006/relationships/tags" Target="../tags/tag13.xml"/><Relationship Id="rId51"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a:xfrm>
            <a:off x="683568" y="3111103"/>
            <a:ext cx="7632700" cy="1470025"/>
          </a:xfrm>
        </p:spPr>
        <p:txBody>
          <a:bodyPr/>
          <a:lstStyle/>
          <a:p>
            <a:r>
              <a:rPr lang="nb-NO" sz="2400" dirty="0" smtClean="0"/>
              <a:t/>
            </a:r>
            <a:br>
              <a:rPr lang="nb-NO" sz="2400" dirty="0" smtClean="0"/>
            </a:br>
            <a:r>
              <a:rPr lang="nb-NO" sz="2400" dirty="0"/>
              <a:t/>
            </a:r>
            <a:br>
              <a:rPr lang="nb-NO" sz="2400" dirty="0"/>
            </a:br>
            <a:r>
              <a:rPr lang="nb-NO" sz="2400" dirty="0" smtClean="0"/>
              <a:t/>
            </a:r>
            <a:br>
              <a:rPr lang="nb-NO" sz="2400" dirty="0" smtClean="0"/>
            </a:br>
            <a:r>
              <a:rPr lang="nb-NO" sz="2400" dirty="0"/>
              <a:t/>
            </a:r>
            <a:br>
              <a:rPr lang="nb-NO" sz="2400" dirty="0"/>
            </a:br>
            <a:r>
              <a:rPr lang="nb-NO" sz="2400" dirty="0" smtClean="0"/>
              <a:t>Produktivitet –</a:t>
            </a:r>
            <a:br>
              <a:rPr lang="nb-NO" sz="2400" dirty="0" smtClean="0"/>
            </a:br>
            <a:r>
              <a:rPr lang="nb-NO" sz="2400" dirty="0" smtClean="0"/>
              <a:t>grunnlag for vekst og velferd</a:t>
            </a:r>
            <a:r>
              <a:rPr lang="nb-NO" sz="2400" dirty="0"/>
              <a:t>  </a:t>
            </a:r>
            <a:r>
              <a:rPr lang="nb-NO" altLang="nb-NO" sz="2400" dirty="0" smtClean="0"/>
              <a:t/>
            </a:r>
            <a:br>
              <a:rPr lang="nb-NO" altLang="nb-NO" sz="2400" dirty="0" smtClean="0"/>
            </a:br>
            <a:r>
              <a:rPr lang="nb-NO" altLang="nb-NO" sz="2400" dirty="0" smtClean="0"/>
              <a:t/>
            </a:r>
            <a:br>
              <a:rPr lang="nb-NO" altLang="nb-NO" sz="2400" dirty="0" smtClean="0"/>
            </a:br>
            <a:endParaRPr lang="nb-NO" sz="2400" dirty="0"/>
          </a:p>
        </p:txBody>
      </p:sp>
      <p:sp>
        <p:nvSpPr>
          <p:cNvPr id="8" name="Undertittel 7"/>
          <p:cNvSpPr>
            <a:spLocks noGrp="1"/>
          </p:cNvSpPr>
          <p:nvPr>
            <p:ph type="subTitle" idx="1"/>
          </p:nvPr>
        </p:nvSpPr>
        <p:spPr>
          <a:xfrm>
            <a:off x="719138" y="4750296"/>
            <a:ext cx="7632700" cy="694928"/>
          </a:xfrm>
        </p:spPr>
        <p:txBody>
          <a:bodyPr/>
          <a:lstStyle/>
          <a:p>
            <a:r>
              <a:rPr lang="nb-NO" altLang="nb-NO" sz="2400" dirty="0" smtClean="0"/>
              <a:t>Presentasjon 10. februar 2015</a:t>
            </a:r>
          </a:p>
          <a:p>
            <a:endParaRPr lang="nb-NO" altLang="nb-NO" sz="1600" dirty="0"/>
          </a:p>
        </p:txBody>
      </p:sp>
      <p:pic>
        <p:nvPicPr>
          <p:cNvPr id="1027" name="Picture 3" descr="L:\banner_produktivitetskommisjon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534"/>
            <a:ext cx="9144000" cy="276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14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22595" y="1556792"/>
            <a:ext cx="8743862" cy="523220"/>
          </a:xfrm>
          <a:prstGeom prst="rect">
            <a:avLst/>
          </a:prstGeom>
          <a:noFill/>
        </p:spPr>
        <p:txBody>
          <a:bodyPr wrap="square" rtlCol="0">
            <a:spAutoFit/>
          </a:bodyPr>
          <a:lstStyle/>
          <a:p>
            <a:pPr algn="ctr"/>
            <a:r>
              <a:rPr lang="nb-NO" sz="1400" dirty="0">
                <a:latin typeface="Times New Roman" panose="02020603050405020304" pitchFamily="18" charset="0"/>
                <a:cs typeface="Times New Roman" panose="02020603050405020304" pitchFamily="18" charset="0"/>
              </a:rPr>
              <a:t>Andel av arbeidstakere som har rapportert </a:t>
            </a:r>
            <a:r>
              <a:rPr lang="nb-NO" sz="1400" dirty="0" smtClean="0">
                <a:latin typeface="Times New Roman" panose="02020603050405020304" pitchFamily="18" charset="0"/>
                <a:cs typeface="Times New Roman" panose="02020603050405020304" pitchFamily="18" charset="0"/>
              </a:rPr>
              <a:t>substansiell restrukturering eller omorganisering</a:t>
            </a:r>
          </a:p>
          <a:p>
            <a:pPr algn="ctr"/>
            <a:r>
              <a:rPr lang="nb-NO" sz="1400" dirty="0" smtClean="0">
                <a:latin typeface="Times New Roman" panose="02020603050405020304" pitchFamily="18" charset="0"/>
                <a:cs typeface="Times New Roman" panose="02020603050405020304" pitchFamily="18" charset="0"/>
              </a:rPr>
              <a:t>de </a:t>
            </a:r>
            <a:r>
              <a:rPr lang="nb-NO" sz="1400" dirty="0">
                <a:latin typeface="Times New Roman" panose="02020603050405020304" pitchFamily="18" charset="0"/>
                <a:cs typeface="Times New Roman" panose="02020603050405020304" pitchFamily="18" charset="0"/>
              </a:rPr>
              <a:t>tre siste </a:t>
            </a:r>
            <a:r>
              <a:rPr lang="nb-NO" sz="1400" dirty="0" smtClean="0">
                <a:latin typeface="Times New Roman" panose="02020603050405020304" pitchFamily="18" charset="0"/>
                <a:cs typeface="Times New Roman" panose="02020603050405020304" pitchFamily="18" charset="0"/>
              </a:rPr>
              <a:t>årene (2011). Prosent</a:t>
            </a:r>
            <a:endParaRPr lang="nb-NO" sz="1400" dirty="0">
              <a:latin typeface="Times New Roman" panose="02020603050405020304" pitchFamily="18" charset="0"/>
              <a:cs typeface="Times New Roman" panose="02020603050405020304" pitchFamily="18" charset="0"/>
            </a:endParaRPr>
          </a:p>
        </p:txBody>
      </p:sp>
      <p:sp>
        <p:nvSpPr>
          <p:cNvPr id="7" name="Tittel 1"/>
          <p:cNvSpPr>
            <a:spLocks noGrp="1"/>
          </p:cNvSpPr>
          <p:nvPr>
            <p:ph type="title"/>
          </p:nvPr>
        </p:nvSpPr>
        <p:spPr>
          <a:xfrm>
            <a:off x="372837" y="541770"/>
            <a:ext cx="8387457" cy="571500"/>
          </a:xfrm>
        </p:spPr>
        <p:txBody>
          <a:bodyPr>
            <a:noAutofit/>
          </a:bodyPr>
          <a:lstStyle/>
          <a:p>
            <a:pPr algn="ctr"/>
            <a:r>
              <a:rPr lang="nb-NO" sz="3600" dirty="0" smtClean="0">
                <a:latin typeface="+mj-lt"/>
              </a:rPr>
              <a:t>Norske arbeidstagere er vant til omstilling </a:t>
            </a:r>
            <a:endParaRPr lang="nb-NO" sz="3600" dirty="0">
              <a:latin typeface="+mj-lt"/>
            </a:endParaRPr>
          </a:p>
        </p:txBody>
      </p:sp>
      <p:sp>
        <p:nvSpPr>
          <p:cNvPr id="8" name="TekstSylinder 7"/>
          <p:cNvSpPr txBox="1"/>
          <p:nvPr/>
        </p:nvSpPr>
        <p:spPr>
          <a:xfrm>
            <a:off x="599665" y="6135107"/>
            <a:ext cx="979755" cy="246221"/>
          </a:xfrm>
          <a:prstGeom prst="rect">
            <a:avLst/>
          </a:prstGeom>
          <a:noFill/>
        </p:spPr>
        <p:txBody>
          <a:bodyPr wrap="none" rtlCol="0">
            <a:spAutoFit/>
          </a:bodyPr>
          <a:lstStyle/>
          <a:p>
            <a:r>
              <a:rPr lang="nb-NO" sz="1000" dirty="0" smtClean="0"/>
              <a:t>Kilde: OECD.</a:t>
            </a:r>
            <a:endParaRPr lang="nb-NO" sz="1000" dirty="0"/>
          </a:p>
        </p:txBody>
      </p:sp>
      <p:graphicFrame>
        <p:nvGraphicFramePr>
          <p:cNvPr id="9" name="Diagram 8"/>
          <p:cNvGraphicFramePr/>
          <p:nvPr>
            <p:extLst>
              <p:ext uri="{D42A27DB-BD31-4B8C-83A1-F6EECF244321}">
                <p14:modId xmlns:p14="http://schemas.microsoft.com/office/powerpoint/2010/main" val="1343209973"/>
              </p:ext>
            </p:extLst>
          </p:nvPr>
        </p:nvGraphicFramePr>
        <p:xfrm>
          <a:off x="684212" y="2213384"/>
          <a:ext cx="7560195" cy="3921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39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16632"/>
            <a:ext cx="7632266" cy="828092"/>
          </a:xfrm>
        </p:spPr>
        <p:txBody>
          <a:bodyPr>
            <a:normAutofit/>
          </a:bodyPr>
          <a:lstStyle/>
          <a:p>
            <a:r>
              <a:rPr lang="nb-NO" dirty="0" smtClean="0"/>
              <a:t>Kommisjonens hovedpunkter</a:t>
            </a:r>
            <a:endParaRPr lang="nb-NO" dirty="0"/>
          </a:p>
        </p:txBody>
      </p:sp>
      <p:sp>
        <p:nvSpPr>
          <p:cNvPr id="3" name="Content Placeholder 2"/>
          <p:cNvSpPr>
            <a:spLocks noGrp="1"/>
          </p:cNvSpPr>
          <p:nvPr>
            <p:ph idx="1"/>
          </p:nvPr>
        </p:nvSpPr>
        <p:spPr>
          <a:xfrm>
            <a:off x="720000" y="980728"/>
            <a:ext cx="8100472" cy="5256584"/>
          </a:xfrm>
        </p:spPr>
        <p:txBody>
          <a:bodyPr>
            <a:noAutofit/>
          </a:bodyPr>
          <a:lstStyle/>
          <a:p>
            <a:pPr>
              <a:spcAft>
                <a:spcPts val="600"/>
              </a:spcAft>
            </a:pPr>
            <a:r>
              <a:rPr lang="nb-NO" dirty="0" smtClean="0"/>
              <a:t>Nye vekstmotorer etter oljeutbyggingen</a:t>
            </a:r>
          </a:p>
          <a:p>
            <a:pPr>
              <a:spcAft>
                <a:spcPts val="600"/>
              </a:spcAft>
            </a:pPr>
            <a:r>
              <a:rPr lang="nb-NO" dirty="0" smtClean="0"/>
              <a:t>Må bygge på kompetanse og teknologi</a:t>
            </a:r>
          </a:p>
          <a:p>
            <a:pPr>
              <a:spcAft>
                <a:spcPts val="600"/>
              </a:spcAft>
            </a:pPr>
            <a:r>
              <a:rPr lang="nb-NO" dirty="0" smtClean="0"/>
              <a:t>Næringspolitikk må fremme omstilling</a:t>
            </a:r>
          </a:p>
          <a:p>
            <a:pPr>
              <a:spcAft>
                <a:spcPts val="600"/>
              </a:spcAft>
            </a:pPr>
            <a:r>
              <a:rPr lang="nb-NO" dirty="0" smtClean="0"/>
              <a:t>Bedre kunnskapsproduksjon og bedre utnyttelse av kunnskap</a:t>
            </a:r>
          </a:p>
          <a:p>
            <a:pPr>
              <a:spcAft>
                <a:spcPts val="600"/>
              </a:spcAft>
            </a:pPr>
            <a:r>
              <a:rPr lang="nb-NO" dirty="0" smtClean="0"/>
              <a:t>Stort effektiviseringspotensial i offentlig sektor i forhold til beste praksis</a:t>
            </a:r>
          </a:p>
          <a:p>
            <a:pPr>
              <a:spcAft>
                <a:spcPts val="600"/>
              </a:spcAft>
            </a:pPr>
            <a:r>
              <a:rPr lang="nb-NO" dirty="0" smtClean="0"/>
              <a:t>Offentlige investeringer med høyere </a:t>
            </a:r>
            <a:r>
              <a:rPr lang="nb-NO" dirty="0"/>
              <a:t>produktivitet og </a:t>
            </a:r>
            <a:r>
              <a:rPr lang="nb-NO" dirty="0" smtClean="0"/>
              <a:t>bedre kostnadskontroll</a:t>
            </a:r>
          </a:p>
          <a:p>
            <a:pPr>
              <a:spcAft>
                <a:spcPts val="600"/>
              </a:spcAft>
            </a:pPr>
            <a:r>
              <a:rPr lang="nb-NO" dirty="0" smtClean="0"/>
              <a:t>Politiske beslutningsprosesser for langsiktige resultater </a:t>
            </a:r>
          </a:p>
        </p:txBody>
      </p:sp>
    </p:spTree>
    <p:extLst>
      <p:ext uri="{BB962C8B-B14F-4D97-AF65-F5344CB8AC3E}">
        <p14:creationId xmlns:p14="http://schemas.microsoft.com/office/powerpoint/2010/main" val="36323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296652"/>
            <a:ext cx="7632266" cy="756084"/>
          </a:xfrm>
        </p:spPr>
        <p:txBody>
          <a:bodyPr/>
          <a:lstStyle/>
          <a:p>
            <a:r>
              <a:rPr lang="nb-NO" dirty="0" smtClean="0"/>
              <a:t>Reformbehov: Næringsliv I</a:t>
            </a:r>
            <a:endParaRPr lang="nb-NO" dirty="0"/>
          </a:p>
        </p:txBody>
      </p:sp>
      <p:sp>
        <p:nvSpPr>
          <p:cNvPr id="3" name="Content Placeholder 2"/>
          <p:cNvSpPr>
            <a:spLocks noGrp="1"/>
          </p:cNvSpPr>
          <p:nvPr>
            <p:ph idx="1"/>
          </p:nvPr>
        </p:nvSpPr>
        <p:spPr>
          <a:xfrm>
            <a:off x="720000" y="1279301"/>
            <a:ext cx="8100472" cy="4525963"/>
          </a:xfrm>
        </p:spPr>
        <p:txBody>
          <a:bodyPr>
            <a:noAutofit/>
          </a:bodyPr>
          <a:lstStyle/>
          <a:p>
            <a:pPr>
              <a:spcAft>
                <a:spcPts val="600"/>
              </a:spcAft>
            </a:pPr>
            <a:r>
              <a:rPr lang="nb-NO" dirty="0" smtClean="0"/>
              <a:t>Norge plasserer seg middels i OECD (innovasjon, nyetablering, utdanning, forskning), ikke godt nok for topp inntektsnivå over tid</a:t>
            </a:r>
          </a:p>
          <a:p>
            <a:pPr>
              <a:spcAft>
                <a:spcPts val="600"/>
              </a:spcAft>
            </a:pPr>
            <a:r>
              <a:rPr lang="nb-NO" dirty="0" smtClean="0"/>
              <a:t>Liten kompleksitet, lite bedriftsspesifikk (immateriell) kunnskapskapital, lite privat eierskap</a:t>
            </a:r>
          </a:p>
          <a:p>
            <a:pPr>
              <a:spcAft>
                <a:spcPts val="600"/>
              </a:spcAft>
            </a:pPr>
            <a:r>
              <a:rPr lang="nb-NO" dirty="0" smtClean="0"/>
              <a:t>Investering i digital </a:t>
            </a:r>
            <a:r>
              <a:rPr lang="nb-NO" dirty="0"/>
              <a:t>infrastruktur og teknologisk læring fra utlandet</a:t>
            </a:r>
          </a:p>
          <a:p>
            <a:pPr>
              <a:spcAft>
                <a:spcPts val="600"/>
              </a:spcAft>
            </a:pPr>
            <a:r>
              <a:rPr lang="nb-NO" dirty="0"/>
              <a:t>B</a:t>
            </a:r>
            <a:r>
              <a:rPr lang="nb-NO" dirty="0" smtClean="0"/>
              <a:t>edre kvalitet og kobling høyere utdanning – forskning – næringsliv</a:t>
            </a:r>
          </a:p>
          <a:p>
            <a:pPr marL="0" indent="0">
              <a:spcAft>
                <a:spcPts val="600"/>
              </a:spcAft>
              <a:buNone/>
            </a:pPr>
            <a:endParaRPr lang="nb-NO" dirty="0"/>
          </a:p>
        </p:txBody>
      </p:sp>
    </p:spTree>
    <p:extLst>
      <p:ext uri="{BB962C8B-B14F-4D97-AF65-F5344CB8AC3E}">
        <p14:creationId xmlns:p14="http://schemas.microsoft.com/office/powerpoint/2010/main" val="214769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296652"/>
            <a:ext cx="7632266" cy="756084"/>
          </a:xfrm>
        </p:spPr>
        <p:txBody>
          <a:bodyPr/>
          <a:lstStyle/>
          <a:p>
            <a:r>
              <a:rPr lang="nb-NO" dirty="0" smtClean="0"/>
              <a:t>Reformbehov: Næringsliv II</a:t>
            </a:r>
            <a:endParaRPr lang="nb-NO" dirty="0"/>
          </a:p>
        </p:txBody>
      </p:sp>
      <p:sp>
        <p:nvSpPr>
          <p:cNvPr id="3" name="Content Placeholder 2"/>
          <p:cNvSpPr>
            <a:spLocks noGrp="1"/>
          </p:cNvSpPr>
          <p:nvPr>
            <p:ph idx="1"/>
          </p:nvPr>
        </p:nvSpPr>
        <p:spPr>
          <a:xfrm>
            <a:off x="720000" y="1412776"/>
            <a:ext cx="7631838" cy="4525963"/>
          </a:xfrm>
        </p:spPr>
        <p:txBody>
          <a:bodyPr>
            <a:normAutofit/>
          </a:bodyPr>
          <a:lstStyle/>
          <a:p>
            <a:pPr>
              <a:spcAft>
                <a:spcPts val="600"/>
              </a:spcAft>
            </a:pPr>
            <a:r>
              <a:rPr lang="nb-NO" dirty="0" smtClean="0"/>
              <a:t>Stor </a:t>
            </a:r>
            <a:r>
              <a:rPr lang="nb-NO" dirty="0"/>
              <a:t>variasjon i produktivitetsutviklingen i privat tjenesteyting</a:t>
            </a:r>
          </a:p>
          <a:p>
            <a:pPr>
              <a:spcAft>
                <a:spcPts val="600"/>
              </a:spcAft>
            </a:pPr>
            <a:r>
              <a:rPr lang="nb-NO" dirty="0" smtClean="0"/>
              <a:t>Høy </a:t>
            </a:r>
            <a:r>
              <a:rPr lang="nb-NO" dirty="0"/>
              <a:t>produktivitetsvekst i varehandel, IKT og bank/finans</a:t>
            </a:r>
          </a:p>
          <a:p>
            <a:pPr>
              <a:spcAft>
                <a:spcPts val="600"/>
              </a:spcAft>
            </a:pPr>
            <a:r>
              <a:rPr lang="nb-NO" dirty="0" smtClean="0"/>
              <a:t>Øvrig tjenesteyting har stått stille i 10 år</a:t>
            </a:r>
          </a:p>
          <a:p>
            <a:pPr>
              <a:spcAft>
                <a:spcPts val="600"/>
              </a:spcAft>
            </a:pPr>
            <a:r>
              <a:rPr lang="nb-NO" dirty="0" smtClean="0"/>
              <a:t>Vurdere reguleringer opp mot produktivitet og åpnere konkurranse</a:t>
            </a:r>
          </a:p>
          <a:p>
            <a:pPr>
              <a:spcAft>
                <a:spcPts val="600"/>
              </a:spcAft>
            </a:pPr>
            <a:r>
              <a:rPr lang="nb-NO" dirty="0" smtClean="0"/>
              <a:t>Må over på høyere kompetanse</a:t>
            </a:r>
          </a:p>
        </p:txBody>
      </p:sp>
    </p:spTree>
    <p:extLst>
      <p:ext uri="{BB962C8B-B14F-4D97-AF65-F5344CB8AC3E}">
        <p14:creationId xmlns:p14="http://schemas.microsoft.com/office/powerpoint/2010/main" val="254007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296652"/>
            <a:ext cx="7632266" cy="756084"/>
          </a:xfrm>
        </p:spPr>
        <p:txBody>
          <a:bodyPr/>
          <a:lstStyle/>
          <a:p>
            <a:r>
              <a:rPr lang="nb-NO" dirty="0" smtClean="0"/>
              <a:t>Reformbehov: Næringspolitikk</a:t>
            </a:r>
            <a:endParaRPr lang="nb-NO" dirty="0"/>
          </a:p>
        </p:txBody>
      </p:sp>
      <p:sp>
        <p:nvSpPr>
          <p:cNvPr id="3" name="Content Placeholder 2"/>
          <p:cNvSpPr>
            <a:spLocks noGrp="1"/>
          </p:cNvSpPr>
          <p:nvPr>
            <p:ph idx="1"/>
          </p:nvPr>
        </p:nvSpPr>
        <p:spPr>
          <a:xfrm>
            <a:off x="720000" y="1351309"/>
            <a:ext cx="7631838" cy="4525963"/>
          </a:xfrm>
        </p:spPr>
        <p:txBody>
          <a:bodyPr/>
          <a:lstStyle/>
          <a:p>
            <a:pPr>
              <a:spcAft>
                <a:spcPts val="600"/>
              </a:spcAft>
              <a:buSzPct val="75000"/>
              <a:buFontTx/>
              <a:buChar char="•"/>
            </a:pPr>
            <a:r>
              <a:rPr lang="nb-NO" dirty="0" smtClean="0"/>
              <a:t>Effektiviseringspotensial i landbruk og matindustri, reguleringer hemmer fiskeri</a:t>
            </a:r>
          </a:p>
          <a:p>
            <a:pPr>
              <a:spcAft>
                <a:spcPts val="600"/>
              </a:spcAft>
              <a:buSzPct val="75000"/>
              <a:buFontTx/>
              <a:buChar char="•"/>
            </a:pPr>
            <a:r>
              <a:rPr lang="nb-NO" dirty="0" smtClean="0"/>
              <a:t>Kostnadsdrivende reguleringer, mange klageinstanser, mange pålegg, eks bygg</a:t>
            </a:r>
          </a:p>
          <a:p>
            <a:pPr>
              <a:spcAft>
                <a:spcPts val="600"/>
              </a:spcAft>
              <a:buSzPct val="75000"/>
              <a:buFontTx/>
              <a:buChar char="•"/>
            </a:pPr>
            <a:r>
              <a:rPr lang="nb-NO" dirty="0" smtClean="0"/>
              <a:t>Bedre bruk av arbeidskraften og arbeidstidsordninger, særlig i helse, politi, skole og oljesektor</a:t>
            </a:r>
          </a:p>
          <a:p>
            <a:pPr>
              <a:spcAft>
                <a:spcPts val="600"/>
              </a:spcAft>
              <a:buSzPct val="75000"/>
              <a:buFontTx/>
              <a:buChar char="•"/>
            </a:pPr>
            <a:r>
              <a:rPr lang="nb-NO" dirty="0" smtClean="0"/>
              <a:t>Klimapolitikk gjennomføres med effektivitet, lik kostnad for reduksjon av utslipp mellom næringer</a:t>
            </a:r>
          </a:p>
          <a:p>
            <a:pPr>
              <a:spcAft>
                <a:spcPts val="600"/>
              </a:spcAft>
              <a:buSzPct val="75000"/>
            </a:pPr>
            <a:endParaRPr lang="nb-NO" dirty="0" smtClean="0"/>
          </a:p>
          <a:p>
            <a:pPr>
              <a:spcAft>
                <a:spcPts val="600"/>
              </a:spcAft>
              <a:buSzPct val="75000"/>
            </a:pPr>
            <a:endParaRPr lang="nb-NO" dirty="0"/>
          </a:p>
        </p:txBody>
      </p:sp>
      <p:sp>
        <p:nvSpPr>
          <p:cNvPr id="4" name="Slide Number Placeholder 3"/>
          <p:cNvSpPr>
            <a:spLocks noGrp="1"/>
          </p:cNvSpPr>
          <p:nvPr>
            <p:ph type="sldNum" sz="quarter" idx="12"/>
          </p:nvPr>
        </p:nvSpPr>
        <p:spPr/>
        <p:txBody>
          <a:bodyPr/>
          <a:lstStyle/>
          <a:p>
            <a:pPr>
              <a:defRPr/>
            </a:pPr>
            <a:fld id="{D436CEFC-E2A8-487F-A5B2-A566719C223D}" type="slidenum">
              <a:rPr lang="nb-NO" smtClean="0">
                <a:solidFill>
                  <a:prstClr val="white"/>
                </a:solidFill>
              </a:rPr>
              <a:pPr>
                <a:defRPr/>
              </a:pPr>
              <a:t>14</a:t>
            </a:fld>
            <a:endParaRPr lang="nb-NO" dirty="0">
              <a:solidFill>
                <a:prstClr val="white"/>
              </a:solidFill>
            </a:endParaRPr>
          </a:p>
        </p:txBody>
      </p:sp>
    </p:spTree>
    <p:extLst>
      <p:ext uri="{BB962C8B-B14F-4D97-AF65-F5344CB8AC3E}">
        <p14:creationId xmlns:p14="http://schemas.microsoft.com/office/powerpoint/2010/main" val="140111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Lave investeringer i immateriell kapital</a:t>
            </a: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3348491164"/>
              </p:ext>
            </p:extLst>
          </p:nvPr>
        </p:nvGraphicFramePr>
        <p:xfrm>
          <a:off x="709301" y="1732255"/>
          <a:ext cx="7631113"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dato 3"/>
          <p:cNvSpPr>
            <a:spLocks noGrp="1"/>
          </p:cNvSpPr>
          <p:nvPr>
            <p:ph type="dt" sz="half" idx="10"/>
          </p:nvPr>
        </p:nvSpPr>
        <p:spPr/>
        <p:txBody>
          <a:bodyPr/>
          <a:lstStyle/>
          <a:p>
            <a:pPr>
              <a:defRPr/>
            </a:pPr>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7" name="TekstSylinder 6"/>
          <p:cNvSpPr txBox="1"/>
          <p:nvPr/>
        </p:nvSpPr>
        <p:spPr>
          <a:xfrm>
            <a:off x="611560" y="6135107"/>
            <a:ext cx="944489" cy="246221"/>
          </a:xfrm>
          <a:prstGeom prst="rect">
            <a:avLst/>
          </a:prstGeom>
          <a:noFill/>
        </p:spPr>
        <p:txBody>
          <a:bodyPr wrap="none" rtlCol="0">
            <a:spAutoFit/>
          </a:bodyPr>
          <a:lstStyle/>
          <a:p>
            <a:r>
              <a:rPr lang="nb-NO" sz="1000" dirty="0" smtClean="0"/>
              <a:t>Kilde: OECD.</a:t>
            </a:r>
            <a:endParaRPr lang="nb-NO" sz="1000" dirty="0"/>
          </a:p>
        </p:txBody>
      </p:sp>
      <p:sp>
        <p:nvSpPr>
          <p:cNvPr id="3" name="TekstSylinder 2"/>
          <p:cNvSpPr txBox="1"/>
          <p:nvPr/>
        </p:nvSpPr>
        <p:spPr>
          <a:xfrm>
            <a:off x="3942158" y="1639833"/>
            <a:ext cx="1277914" cy="276999"/>
          </a:xfrm>
          <a:prstGeom prst="rect">
            <a:avLst/>
          </a:prstGeom>
          <a:noFill/>
        </p:spPr>
        <p:txBody>
          <a:bodyPr wrap="none" rtlCol="0">
            <a:spAutoFit/>
          </a:bodyPr>
          <a:lstStyle/>
          <a:p>
            <a:r>
              <a:rPr lang="nb-NO" sz="1200" dirty="0" smtClean="0"/>
              <a:t>Prosent av BNP</a:t>
            </a:r>
            <a:endParaRPr lang="nb-NO" sz="1200" dirty="0"/>
          </a:p>
        </p:txBody>
      </p:sp>
    </p:spTree>
    <p:extLst>
      <p:ext uri="{BB962C8B-B14F-4D97-AF65-F5344CB8AC3E}">
        <p14:creationId xmlns:p14="http://schemas.microsoft.com/office/powerpoint/2010/main" val="379125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16</a:t>
            </a:fld>
            <a:endParaRPr lang="nb-NO">
              <a:solidFill>
                <a:prstClr val="white"/>
              </a:solidFill>
            </a:endParaRPr>
          </a:p>
        </p:txBody>
      </p:sp>
      <p:sp>
        <p:nvSpPr>
          <p:cNvPr id="50" name="Title 1"/>
          <p:cNvSpPr txBox="1">
            <a:spLocks/>
          </p:cNvSpPr>
          <p:nvPr/>
        </p:nvSpPr>
        <p:spPr>
          <a:xfrm>
            <a:off x="457200" y="346646"/>
            <a:ext cx="8229600" cy="850106"/>
          </a:xfrm>
          <a:prstGeom prst="rect">
            <a:avLst/>
          </a:prstGeom>
        </p:spPr>
        <p:txBody>
          <a:bodyPr>
            <a:normAutofit/>
          </a:bodyPr>
          <a:lst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pPr algn="ctr"/>
            <a:r>
              <a:rPr lang="nb-NO" dirty="0" smtClean="0"/>
              <a:t>Er norsk økonomi kompleks nok?</a:t>
            </a:r>
            <a:endParaRPr lang="nb-NO"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74" y="1412776"/>
            <a:ext cx="7479434"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Sylinder 51"/>
          <p:cNvSpPr txBox="1"/>
          <p:nvPr/>
        </p:nvSpPr>
        <p:spPr>
          <a:xfrm>
            <a:off x="457200" y="6093296"/>
            <a:ext cx="4328429" cy="246221"/>
          </a:xfrm>
          <a:prstGeom prst="rect">
            <a:avLst/>
          </a:prstGeom>
          <a:noFill/>
        </p:spPr>
        <p:txBody>
          <a:bodyPr wrap="none" rtlCol="0">
            <a:spAutoFit/>
          </a:bodyPr>
          <a:lstStyle/>
          <a:p>
            <a:r>
              <a:rPr lang="nb-NO" sz="1000" dirty="0" smtClean="0"/>
              <a:t>Kilde: </a:t>
            </a:r>
            <a:r>
              <a:rPr lang="en-US" sz="1000" dirty="0"/>
              <a:t>Center of International Development (CID) </a:t>
            </a:r>
            <a:r>
              <a:rPr lang="nb-NO" sz="1000" dirty="0"/>
              <a:t>ved</a:t>
            </a:r>
            <a:r>
              <a:rPr lang="en-US" sz="1000" dirty="0"/>
              <a:t> Harvard </a:t>
            </a:r>
            <a:r>
              <a:rPr lang="en-US" sz="1000" dirty="0" smtClean="0"/>
              <a:t>University. </a:t>
            </a:r>
            <a:endParaRPr lang="nb-NO" sz="1000" dirty="0"/>
          </a:p>
        </p:txBody>
      </p:sp>
    </p:spTree>
    <p:extLst>
      <p:ext uri="{BB962C8B-B14F-4D97-AF65-F5344CB8AC3E}">
        <p14:creationId xmlns:p14="http://schemas.microsoft.com/office/powerpoint/2010/main" val="428118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8867" y="620688"/>
            <a:ext cx="7632266" cy="938998"/>
          </a:xfrm>
        </p:spPr>
        <p:txBody>
          <a:bodyPr/>
          <a:lstStyle/>
          <a:p>
            <a:r>
              <a:rPr lang="nb-NO" sz="1800" dirty="0"/>
              <a:t/>
            </a:r>
            <a:br>
              <a:rPr lang="nb-NO" sz="1800" dirty="0"/>
            </a:br>
            <a:endParaRPr lang="nb-NO" sz="1400" dirty="0"/>
          </a:p>
        </p:txBody>
      </p:sp>
      <p:sp>
        <p:nvSpPr>
          <p:cNvPr id="4" name="Plassholder for dato 3"/>
          <p:cNvSpPr>
            <a:spLocks noGrp="1"/>
          </p:cNvSpPr>
          <p:nvPr>
            <p:ph type="dt" sz="half" idx="10"/>
          </p:nvPr>
        </p:nvSpPr>
        <p:spPr/>
        <p:txBody>
          <a:bodyPr/>
          <a:lstStyle/>
          <a:p>
            <a:pPr>
              <a:defRPr/>
            </a:pPr>
            <a:endParaRPr lang="nb-NO" dirty="0"/>
          </a:p>
        </p:txBody>
      </p:sp>
      <p:sp>
        <p:nvSpPr>
          <p:cNvPr id="5" name="Plassholder for bunntekst 4"/>
          <p:cNvSpPr>
            <a:spLocks noGrp="1"/>
          </p:cNvSpPr>
          <p:nvPr>
            <p:ph type="ftr" sz="quarter" idx="11"/>
          </p:nvPr>
        </p:nvSpPr>
        <p:spPr/>
        <p:txBody>
          <a:bodyPr/>
          <a:lstStyle/>
          <a:p>
            <a:pPr>
              <a:defRPr/>
            </a:pPr>
            <a:endParaRPr lang="nb-NO" dirty="0"/>
          </a:p>
        </p:txBody>
      </p:sp>
      <p:grpSp>
        <p:nvGrpSpPr>
          <p:cNvPr id="1041" name="Gruppe 1040"/>
          <p:cNvGrpSpPr/>
          <p:nvPr/>
        </p:nvGrpSpPr>
        <p:grpSpPr>
          <a:xfrm>
            <a:off x="675376" y="2780928"/>
            <a:ext cx="7497024" cy="2605679"/>
            <a:chOff x="675376" y="2780928"/>
            <a:chExt cx="7497024" cy="2605679"/>
          </a:xfrm>
        </p:grpSpPr>
        <p:grpSp>
          <p:nvGrpSpPr>
            <p:cNvPr id="1040" name="Gruppe 1039"/>
            <p:cNvGrpSpPr/>
            <p:nvPr/>
          </p:nvGrpSpPr>
          <p:grpSpPr>
            <a:xfrm>
              <a:off x="1746877" y="3146275"/>
              <a:ext cx="6188024" cy="2240332"/>
              <a:chOff x="1984376" y="2557791"/>
              <a:chExt cx="6916042" cy="2240332"/>
            </a:xfrm>
          </p:grpSpPr>
          <p:grpSp>
            <p:nvGrpSpPr>
              <p:cNvPr id="1035" name="Gruppe 1034"/>
              <p:cNvGrpSpPr/>
              <p:nvPr/>
            </p:nvGrpSpPr>
            <p:grpSpPr>
              <a:xfrm>
                <a:off x="1984376" y="4235847"/>
                <a:ext cx="6916042" cy="562276"/>
                <a:chOff x="1984376" y="4235847"/>
                <a:chExt cx="4616450" cy="562276"/>
              </a:xfrm>
            </p:grpSpPr>
            <p:sp>
              <p:nvSpPr>
                <p:cNvPr id="9" name="Rectangle 6"/>
                <p:cNvSpPr>
                  <a:spLocks noChangeArrowheads="1"/>
                </p:cNvSpPr>
                <p:nvPr/>
              </p:nvSpPr>
              <p:spPr bwMode="auto">
                <a:xfrm>
                  <a:off x="1984376" y="4237735"/>
                  <a:ext cx="3786188" cy="560388"/>
                </a:xfrm>
                <a:prstGeom prst="rect">
                  <a:avLst/>
                </a:prstGeom>
                <a:solidFill>
                  <a:srgbClr val="A6A6A6"/>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5" name="Rectangle 12"/>
                <p:cNvSpPr>
                  <a:spLocks noChangeArrowheads="1"/>
                </p:cNvSpPr>
                <p:nvPr/>
              </p:nvSpPr>
              <p:spPr bwMode="auto">
                <a:xfrm>
                  <a:off x="5770563" y="4235847"/>
                  <a:ext cx="830263" cy="560388"/>
                </a:xfrm>
                <a:prstGeom prst="rect">
                  <a:avLst/>
                </a:prstGeom>
                <a:solidFill>
                  <a:srgbClr val="95B3D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5" name="Rectangle 22"/>
                <p:cNvSpPr>
                  <a:spLocks noChangeArrowheads="1"/>
                </p:cNvSpPr>
                <p:nvPr/>
              </p:nvSpPr>
              <p:spPr bwMode="auto">
                <a:xfrm>
                  <a:off x="3700463" y="4423172"/>
                  <a:ext cx="4333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82%</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5"/>
                <p:cNvSpPr>
                  <a:spLocks noChangeArrowheads="1"/>
                </p:cNvSpPr>
                <p:nvPr/>
              </p:nvSpPr>
              <p:spPr bwMode="auto">
                <a:xfrm>
                  <a:off x="6008688" y="4423172"/>
                  <a:ext cx="4333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smtClean="0">
                      <a:ln>
                        <a:noFill/>
                      </a:ln>
                      <a:solidFill>
                        <a:srgbClr val="000000"/>
                      </a:solidFill>
                      <a:effectLst/>
                      <a:latin typeface="Arial" pitchFamily="34" charset="0"/>
                      <a:cs typeface="Arial" pitchFamily="34" charset="0"/>
                    </a:rPr>
                    <a:t>18%</a:t>
                  </a: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37" name="Gruppe 1036"/>
              <p:cNvGrpSpPr/>
              <p:nvPr/>
            </p:nvGrpSpPr>
            <p:grpSpPr>
              <a:xfrm>
                <a:off x="1984376" y="3395660"/>
                <a:ext cx="2299592" cy="560788"/>
                <a:chOff x="1984376" y="3395660"/>
                <a:chExt cx="4617332" cy="560788"/>
              </a:xfrm>
            </p:grpSpPr>
            <p:sp>
              <p:nvSpPr>
                <p:cNvPr id="11" name="Rectangle 8"/>
                <p:cNvSpPr>
                  <a:spLocks noChangeArrowheads="1"/>
                </p:cNvSpPr>
                <p:nvPr/>
              </p:nvSpPr>
              <p:spPr bwMode="auto">
                <a:xfrm>
                  <a:off x="1984376" y="3395660"/>
                  <a:ext cx="2540000" cy="560388"/>
                </a:xfrm>
                <a:prstGeom prst="rect">
                  <a:avLst/>
                </a:prstGeom>
                <a:solidFill>
                  <a:srgbClr val="A6A6A6"/>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7" name="Rectangle 14"/>
                <p:cNvSpPr>
                  <a:spLocks noChangeArrowheads="1"/>
                </p:cNvSpPr>
                <p:nvPr/>
              </p:nvSpPr>
              <p:spPr bwMode="auto">
                <a:xfrm>
                  <a:off x="4525258" y="3396060"/>
                  <a:ext cx="2076450" cy="560388"/>
                </a:xfrm>
                <a:prstGeom prst="rect">
                  <a:avLst/>
                </a:prstGeom>
                <a:solidFill>
                  <a:srgbClr val="95B3D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6" name="Rectangle 23"/>
                <p:cNvSpPr>
                  <a:spLocks noChangeArrowheads="1"/>
                </p:cNvSpPr>
                <p:nvPr/>
              </p:nvSpPr>
              <p:spPr bwMode="auto">
                <a:xfrm>
                  <a:off x="3076576" y="3583385"/>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smtClean="0">
                      <a:ln>
                        <a:noFill/>
                      </a:ln>
                      <a:solidFill>
                        <a:srgbClr val="000000"/>
                      </a:solidFill>
                      <a:effectLst/>
                      <a:latin typeface="Arial" pitchFamily="34" charset="0"/>
                      <a:cs typeface="Arial" pitchFamily="34" charset="0"/>
                    </a:rPr>
                    <a:t>55%</a:t>
                  </a: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5384801" y="3583385"/>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smtClean="0">
                      <a:ln>
                        <a:noFill/>
                      </a:ln>
                      <a:solidFill>
                        <a:srgbClr val="000000"/>
                      </a:solidFill>
                      <a:effectLst/>
                      <a:latin typeface="Arial" pitchFamily="34" charset="0"/>
                      <a:cs typeface="Arial" pitchFamily="34" charset="0"/>
                    </a:rPr>
                    <a:t>45%</a:t>
                  </a: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36" name="Gruppe 1035"/>
              <p:cNvGrpSpPr/>
              <p:nvPr/>
            </p:nvGrpSpPr>
            <p:grpSpPr>
              <a:xfrm>
                <a:off x="1984376" y="2557791"/>
                <a:ext cx="4616450" cy="559427"/>
                <a:chOff x="1984376" y="2557791"/>
                <a:chExt cx="4616450" cy="559427"/>
              </a:xfrm>
            </p:grpSpPr>
            <p:sp>
              <p:nvSpPr>
                <p:cNvPr id="13" name="Rectangle 10"/>
                <p:cNvSpPr>
                  <a:spLocks noChangeArrowheads="1"/>
                </p:cNvSpPr>
                <p:nvPr/>
              </p:nvSpPr>
              <p:spPr bwMode="auto">
                <a:xfrm>
                  <a:off x="1984376" y="2558418"/>
                  <a:ext cx="3462338" cy="558800"/>
                </a:xfrm>
                <a:prstGeom prst="rect">
                  <a:avLst/>
                </a:prstGeom>
                <a:solidFill>
                  <a:srgbClr val="A6A6A6"/>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9" name="Rectangle 16"/>
                <p:cNvSpPr>
                  <a:spLocks noChangeArrowheads="1"/>
                </p:cNvSpPr>
                <p:nvPr/>
              </p:nvSpPr>
              <p:spPr bwMode="auto">
                <a:xfrm>
                  <a:off x="5446713" y="2557791"/>
                  <a:ext cx="1154113" cy="558800"/>
                </a:xfrm>
                <a:prstGeom prst="rect">
                  <a:avLst/>
                </a:prstGeom>
                <a:solidFill>
                  <a:srgbClr val="95B3D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7" name="Rectangle 24"/>
                <p:cNvSpPr>
                  <a:spLocks noChangeArrowheads="1"/>
                </p:cNvSpPr>
                <p:nvPr/>
              </p:nvSpPr>
              <p:spPr bwMode="auto">
                <a:xfrm>
                  <a:off x="3538538" y="2742010"/>
                  <a:ext cx="466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smtClean="0">
                      <a:ln>
                        <a:noFill/>
                      </a:ln>
                      <a:solidFill>
                        <a:srgbClr val="000000"/>
                      </a:solidFill>
                      <a:effectLst/>
                      <a:latin typeface="Arial" pitchFamily="34" charset="0"/>
                      <a:cs typeface="Arial" pitchFamily="34" charset="0"/>
                    </a:rPr>
                    <a:t>75%</a:t>
                  </a: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7"/>
                <p:cNvSpPr>
                  <a:spLocks noChangeArrowheads="1"/>
                </p:cNvSpPr>
                <p:nvPr/>
              </p:nvSpPr>
              <p:spPr bwMode="auto">
                <a:xfrm>
                  <a:off x="5846763" y="2742010"/>
                  <a:ext cx="466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smtClean="0">
                      <a:ln>
                        <a:noFill/>
                      </a:ln>
                      <a:solidFill>
                        <a:srgbClr val="000000"/>
                      </a:solidFill>
                      <a:effectLst/>
                      <a:latin typeface="Arial" pitchFamily="34" charset="0"/>
                      <a:cs typeface="Arial" pitchFamily="34" charset="0"/>
                    </a:rPr>
                    <a:t>25%</a:t>
                  </a: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031" name="Rectangle 35"/>
            <p:cNvSpPr>
              <a:spLocks noChangeArrowheads="1"/>
            </p:cNvSpPr>
            <p:nvPr/>
          </p:nvSpPr>
          <p:spPr bwMode="auto">
            <a:xfrm>
              <a:off x="683568" y="4941168"/>
              <a:ext cx="1014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rgbClr val="000000"/>
                  </a:solidFill>
                  <a:effectLst/>
                  <a:latin typeface="Arial" pitchFamily="34" charset="0"/>
                  <a:cs typeface="Arial" pitchFamily="34" charset="0"/>
                </a:rPr>
                <a:t>Framvoksende</a:t>
              </a:r>
              <a:br>
                <a:rPr kumimoji="0" lang="nb-NO" altLang="nb-NO" sz="1200" b="0" i="0" u="none" strike="noStrike" cap="none" normalizeH="0" baseline="0" dirty="0" smtClean="0">
                  <a:ln>
                    <a:noFill/>
                  </a:ln>
                  <a:solidFill>
                    <a:srgbClr val="000000"/>
                  </a:solidFill>
                  <a:effectLst/>
                  <a:latin typeface="Arial" pitchFamily="34" charset="0"/>
                  <a:cs typeface="Arial" pitchFamily="34" charset="0"/>
                </a:rPr>
              </a:br>
              <a:r>
                <a:rPr kumimoji="0" lang="nb-NO" altLang="nb-NO" sz="1200" b="0" i="0" u="none" strike="noStrike" cap="none" normalizeH="0" baseline="0" dirty="0" smtClean="0">
                  <a:ln>
                    <a:noFill/>
                  </a:ln>
                  <a:solidFill>
                    <a:srgbClr val="000000"/>
                  </a:solidFill>
                  <a:effectLst/>
                  <a:latin typeface="Arial" pitchFamily="34" charset="0"/>
                  <a:cs typeface="Arial" pitchFamily="34" charset="0"/>
                </a:rPr>
                <a:t>økonomier</a:t>
              </a:r>
              <a:endParaRPr kumimoji="0" lang="nb-NO" altLang="nb-N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36"/>
            <p:cNvSpPr>
              <a:spLocks noChangeArrowheads="1"/>
            </p:cNvSpPr>
            <p:nvPr/>
          </p:nvSpPr>
          <p:spPr bwMode="auto">
            <a:xfrm>
              <a:off x="675376" y="4149080"/>
              <a:ext cx="101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b-NO" altLang="nb-NO" sz="1200" dirty="0" smtClean="0"/>
                <a:t>Høyt utviklede </a:t>
              </a:r>
              <a:br>
                <a:rPr lang="nb-NO" altLang="nb-NO" sz="1200" dirty="0" smtClean="0"/>
              </a:br>
              <a:r>
                <a:rPr lang="nb-NO" altLang="nb-NO" sz="1200" dirty="0" smtClean="0"/>
                <a:t>økonomier</a:t>
              </a:r>
              <a:endParaRPr kumimoji="0" lang="nb-NO" altLang="nb-NO" sz="1200" b="0" i="0" u="none" strike="noStrike" cap="none" normalizeH="0" baseline="0" dirty="0" smtClean="0">
                <a:ln>
                  <a:noFill/>
                </a:ln>
                <a:solidFill>
                  <a:schemeClr val="tx1"/>
                </a:solidFill>
                <a:effectLst/>
              </a:endParaRPr>
            </a:p>
          </p:txBody>
        </p:sp>
        <p:sp>
          <p:nvSpPr>
            <p:cNvPr id="1033" name="Rectangle 37"/>
            <p:cNvSpPr>
              <a:spLocks noChangeArrowheads="1"/>
            </p:cNvSpPr>
            <p:nvPr/>
          </p:nvSpPr>
          <p:spPr bwMode="auto">
            <a:xfrm>
              <a:off x="683568" y="3324144"/>
              <a:ext cx="412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G19</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22"/>
            <p:cNvSpPr>
              <a:spLocks noChangeArrowheads="1"/>
            </p:cNvSpPr>
            <p:nvPr/>
          </p:nvSpPr>
          <p:spPr bwMode="auto">
            <a:xfrm>
              <a:off x="8073014" y="500349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6</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22"/>
            <p:cNvSpPr>
              <a:spLocks noChangeArrowheads="1"/>
            </p:cNvSpPr>
            <p:nvPr/>
          </p:nvSpPr>
          <p:spPr bwMode="auto">
            <a:xfrm>
              <a:off x="3972186" y="4161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2</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22"/>
            <p:cNvSpPr>
              <a:spLocks noChangeArrowheads="1"/>
            </p:cNvSpPr>
            <p:nvPr/>
          </p:nvSpPr>
          <p:spPr bwMode="auto">
            <a:xfrm>
              <a:off x="6012160" y="33219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4</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22"/>
            <p:cNvSpPr>
              <a:spLocks noChangeArrowheads="1"/>
            </p:cNvSpPr>
            <p:nvPr/>
          </p:nvSpPr>
          <p:spPr bwMode="auto">
            <a:xfrm>
              <a:off x="2749485" y="2780928"/>
              <a:ext cx="17113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Teknologisk adopsjon</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22"/>
            <p:cNvSpPr>
              <a:spLocks noChangeArrowheads="1"/>
            </p:cNvSpPr>
            <p:nvPr/>
          </p:nvSpPr>
          <p:spPr bwMode="auto">
            <a:xfrm>
              <a:off x="4840746" y="2780928"/>
              <a:ext cx="865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400" b="0" i="0" u="none" strike="noStrike" cap="none" normalizeH="0" baseline="0" dirty="0" smtClean="0">
                  <a:ln>
                    <a:noFill/>
                  </a:ln>
                  <a:solidFill>
                    <a:srgbClr val="000000"/>
                  </a:solidFill>
                  <a:effectLst/>
                  <a:latin typeface="Arial" pitchFamily="34" charset="0"/>
                  <a:cs typeface="Arial" pitchFamily="34" charset="0"/>
                </a:rPr>
                <a:t>Innovasjon</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Title 1"/>
          <p:cNvSpPr txBox="1">
            <a:spLocks/>
          </p:cNvSpPr>
          <p:nvPr/>
        </p:nvSpPr>
        <p:spPr>
          <a:xfrm>
            <a:off x="377298" y="416686"/>
            <a:ext cx="8411592"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Mesteparten av produktivitetsveksten skjer gjennom teknologisk adopsjon</a:t>
            </a:r>
            <a:endParaRPr lang="nb-NO" sz="3600" dirty="0"/>
          </a:p>
        </p:txBody>
      </p:sp>
      <p:sp>
        <p:nvSpPr>
          <p:cNvPr id="3" name="TekstSylinder 2"/>
          <p:cNvSpPr txBox="1"/>
          <p:nvPr/>
        </p:nvSpPr>
        <p:spPr>
          <a:xfrm>
            <a:off x="2051720" y="2132856"/>
            <a:ext cx="5044971" cy="369332"/>
          </a:xfrm>
          <a:prstGeom prst="rect">
            <a:avLst/>
          </a:prstGeom>
          <a:noFill/>
        </p:spPr>
        <p:txBody>
          <a:bodyPr wrap="none" rtlCol="0">
            <a:spAutoFit/>
          </a:bodyPr>
          <a:lstStyle/>
          <a:p>
            <a:r>
              <a:rPr lang="nb-NO" dirty="0" smtClean="0"/>
              <a:t>Potensial for årlig produktivitetsvekst. Prosent</a:t>
            </a:r>
            <a:endParaRPr lang="nb-NO" dirty="0"/>
          </a:p>
        </p:txBody>
      </p:sp>
      <p:sp>
        <p:nvSpPr>
          <p:cNvPr id="32" name="TekstSylinder 31"/>
          <p:cNvSpPr txBox="1"/>
          <p:nvPr/>
        </p:nvSpPr>
        <p:spPr>
          <a:xfrm>
            <a:off x="611560" y="6135107"/>
            <a:ext cx="1128835" cy="246221"/>
          </a:xfrm>
          <a:prstGeom prst="rect">
            <a:avLst/>
          </a:prstGeom>
          <a:noFill/>
        </p:spPr>
        <p:txBody>
          <a:bodyPr wrap="none" rtlCol="0">
            <a:spAutoFit/>
          </a:bodyPr>
          <a:lstStyle/>
          <a:p>
            <a:r>
              <a:rPr lang="nb-NO" sz="1000" dirty="0" smtClean="0"/>
              <a:t>Kilde: </a:t>
            </a:r>
            <a:r>
              <a:rPr lang="nb-NO" sz="1000" dirty="0" err="1" smtClean="0"/>
              <a:t>McKinsey</a:t>
            </a:r>
            <a:r>
              <a:rPr lang="nb-NO" sz="1000" dirty="0" smtClean="0"/>
              <a:t>.</a:t>
            </a:r>
            <a:endParaRPr lang="nb-NO" sz="1000" dirty="0"/>
          </a:p>
        </p:txBody>
      </p:sp>
    </p:spTree>
    <p:extLst>
      <p:ext uri="{BB962C8B-B14F-4D97-AF65-F5344CB8AC3E}">
        <p14:creationId xmlns:p14="http://schemas.microsoft.com/office/powerpoint/2010/main" val="74171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191940" y="1567825"/>
            <a:ext cx="6760295" cy="276999"/>
          </a:xfrm>
          <a:prstGeom prst="rect">
            <a:avLst/>
          </a:prstGeom>
          <a:noFill/>
        </p:spPr>
        <p:txBody>
          <a:bodyPr wrap="square" rtlCol="0">
            <a:spAutoFit/>
          </a:bodyPr>
          <a:lstStyle/>
          <a:p>
            <a:pPr algn="ctr"/>
            <a:r>
              <a:rPr lang="nb-NO" sz="1200" dirty="0" smtClean="0">
                <a:latin typeface="Times New Roman" panose="02020603050405020304" pitchFamily="18" charset="0"/>
                <a:cs typeface="Times New Roman" panose="02020603050405020304" pitchFamily="18" charset="0"/>
              </a:rPr>
              <a:t>Bidrag til årlig </a:t>
            </a:r>
            <a:r>
              <a:rPr lang="nb-NO" sz="1200" dirty="0">
                <a:latin typeface="Times New Roman" panose="02020603050405020304" pitchFamily="18" charset="0"/>
                <a:cs typeface="Times New Roman" panose="02020603050405020304" pitchFamily="18" charset="0"/>
              </a:rPr>
              <a:t>gjennomsnittlig </a:t>
            </a:r>
            <a:r>
              <a:rPr lang="nb-NO" sz="1200" dirty="0" smtClean="0">
                <a:latin typeface="Times New Roman" panose="02020603050405020304" pitchFamily="18" charset="0"/>
                <a:cs typeface="Times New Roman" panose="02020603050405020304" pitchFamily="18" charset="0"/>
              </a:rPr>
              <a:t>produktivitetsvekst i </a:t>
            </a:r>
            <a:r>
              <a:rPr lang="nb-NO" sz="1200" dirty="0">
                <a:latin typeface="Times New Roman" panose="02020603050405020304" pitchFamily="18" charset="0"/>
                <a:cs typeface="Times New Roman" panose="02020603050405020304" pitchFamily="18" charset="0"/>
              </a:rPr>
              <a:t>fastlandsnæringene</a:t>
            </a:r>
            <a:endParaRPr lang="nb-NO" sz="1200" dirty="0" smtClean="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07504" y="418654"/>
            <a:ext cx="8928992" cy="850106"/>
          </a:xfrm>
        </p:spPr>
        <p:txBody>
          <a:bodyPr>
            <a:normAutofit fontScale="90000"/>
          </a:bodyPr>
          <a:lstStyle/>
          <a:p>
            <a:pPr algn="ctr"/>
            <a:r>
              <a:rPr lang="nb-NO" sz="3600" dirty="0" smtClean="0"/>
              <a:t>Høyere bidrag til produktivitetsvekst i foretak med høy eksport</a:t>
            </a:r>
            <a:endParaRPr lang="nb-NO" sz="3600" dirty="0"/>
          </a:p>
        </p:txBody>
      </p:sp>
      <p:sp>
        <p:nvSpPr>
          <p:cNvPr id="6" name="TekstSylinder 5"/>
          <p:cNvSpPr txBox="1"/>
          <p:nvPr/>
        </p:nvSpPr>
        <p:spPr>
          <a:xfrm>
            <a:off x="611560" y="6135107"/>
            <a:ext cx="1752403" cy="246221"/>
          </a:xfrm>
          <a:prstGeom prst="rect">
            <a:avLst/>
          </a:prstGeom>
          <a:noFill/>
        </p:spPr>
        <p:txBody>
          <a:bodyPr wrap="none" rtlCol="0">
            <a:spAutoFit/>
          </a:bodyPr>
          <a:lstStyle/>
          <a:p>
            <a:r>
              <a:rPr lang="nb-NO" sz="1000" dirty="0" smtClean="0"/>
              <a:t>Kilde: Statistisk sentralbyrå.</a:t>
            </a:r>
            <a:endParaRPr lang="nb-NO" sz="1000" dirty="0"/>
          </a:p>
        </p:txBody>
      </p:sp>
      <p:graphicFrame>
        <p:nvGraphicFramePr>
          <p:cNvPr id="2" name="Diagram 1"/>
          <p:cNvGraphicFramePr/>
          <p:nvPr>
            <p:extLst>
              <p:ext uri="{D42A27DB-BD31-4B8C-83A1-F6EECF244321}">
                <p14:modId xmlns:p14="http://schemas.microsoft.com/office/powerpoint/2010/main" val="2814349131"/>
              </p:ext>
            </p:extLst>
          </p:nvPr>
        </p:nvGraphicFramePr>
        <p:xfrm>
          <a:off x="1487761" y="1772816"/>
          <a:ext cx="6096000" cy="3843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71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
          <p:cNvGraphicFramePr/>
          <p:nvPr>
            <p:extLst>
              <p:ext uri="{D42A27DB-BD31-4B8C-83A1-F6EECF244321}">
                <p14:modId xmlns:p14="http://schemas.microsoft.com/office/powerpoint/2010/main" val="61906599"/>
              </p:ext>
            </p:extLst>
          </p:nvPr>
        </p:nvGraphicFramePr>
        <p:xfrm>
          <a:off x="1125119" y="1412776"/>
          <a:ext cx="6893762" cy="488280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Sylinder 15"/>
          <p:cNvSpPr txBox="1"/>
          <p:nvPr/>
        </p:nvSpPr>
        <p:spPr>
          <a:xfrm>
            <a:off x="845047" y="1268760"/>
            <a:ext cx="7436325" cy="276999"/>
          </a:xfrm>
          <a:prstGeom prst="rect">
            <a:avLst/>
          </a:prstGeom>
          <a:noFill/>
        </p:spPr>
        <p:txBody>
          <a:bodyPr wrap="square" rtlCol="0">
            <a:spAutoFit/>
          </a:bodyPr>
          <a:lstStyle/>
          <a:p>
            <a:pPr algn="ctr"/>
            <a:r>
              <a:rPr lang="nb-NO" sz="1200" dirty="0">
                <a:latin typeface="Times New Roman" panose="02020603050405020304" pitchFamily="18" charset="0"/>
                <a:cs typeface="Times New Roman" panose="02020603050405020304" pitchFamily="18" charset="0"/>
              </a:rPr>
              <a:t>Utvikling i arbeidsproduktivitet </a:t>
            </a:r>
            <a:r>
              <a:rPr lang="nb-NO" sz="1200" dirty="0" smtClean="0">
                <a:latin typeface="Times New Roman" panose="02020603050405020304" pitchFamily="18" charset="0"/>
                <a:cs typeface="Times New Roman" panose="02020603050405020304" pitchFamily="18" charset="0"/>
              </a:rPr>
              <a:t>i k- </a:t>
            </a:r>
            <a:r>
              <a:rPr lang="nb-NO" sz="1200" dirty="0">
                <a:latin typeface="Times New Roman" panose="02020603050405020304" pitchFamily="18" charset="0"/>
                <a:cs typeface="Times New Roman" panose="02020603050405020304" pitchFamily="18" charset="0"/>
              </a:rPr>
              <a:t>og s-sektor. Indeks </a:t>
            </a:r>
            <a:r>
              <a:rPr lang="nb-NO" sz="1200" dirty="0" smtClean="0">
                <a:latin typeface="Times New Roman" panose="02020603050405020304" pitchFamily="18" charset="0"/>
                <a:cs typeface="Times New Roman" panose="02020603050405020304" pitchFamily="18" charset="0"/>
              </a:rPr>
              <a:t>1995=100</a:t>
            </a:r>
            <a:endParaRPr lang="nb-NO" sz="1200" dirty="0">
              <a:latin typeface="Times New Roman" panose="02020603050405020304" pitchFamily="18" charset="0"/>
              <a:cs typeface="Times New Roman" panose="02020603050405020304" pitchFamily="18" charset="0"/>
            </a:endParaRPr>
          </a:p>
        </p:txBody>
      </p:sp>
      <p:sp>
        <p:nvSpPr>
          <p:cNvPr id="17" name="Title 1"/>
          <p:cNvSpPr>
            <a:spLocks noGrp="1"/>
          </p:cNvSpPr>
          <p:nvPr>
            <p:ph type="title"/>
          </p:nvPr>
        </p:nvSpPr>
        <p:spPr>
          <a:xfrm>
            <a:off x="457200" y="28800"/>
            <a:ext cx="8229600" cy="1143000"/>
          </a:xfrm>
        </p:spPr>
        <p:txBody>
          <a:bodyPr>
            <a:normAutofit fontScale="90000"/>
          </a:bodyPr>
          <a:lstStyle/>
          <a:p>
            <a:pPr algn="ctr"/>
            <a:r>
              <a:rPr lang="nb-NO" sz="3600" dirty="0" smtClean="0"/>
              <a:t>Lav produktivitetsvekst i mange tjenestenæringer</a:t>
            </a:r>
            <a:endParaRPr lang="nb-NO" sz="3600" dirty="0"/>
          </a:p>
        </p:txBody>
      </p:sp>
      <p:sp>
        <p:nvSpPr>
          <p:cNvPr id="5" name="TekstSylinder 4"/>
          <p:cNvSpPr txBox="1"/>
          <p:nvPr/>
        </p:nvSpPr>
        <p:spPr>
          <a:xfrm>
            <a:off x="599665" y="6135107"/>
            <a:ext cx="1717137" cy="246221"/>
          </a:xfrm>
          <a:prstGeom prst="rect">
            <a:avLst/>
          </a:prstGeom>
          <a:noFill/>
        </p:spPr>
        <p:txBody>
          <a:bodyPr wrap="none" rtlCol="0">
            <a:spAutoFit/>
          </a:bodyPr>
          <a:lstStyle/>
          <a:p>
            <a:r>
              <a:rPr lang="nb-NO" sz="1000" dirty="0" smtClean="0"/>
              <a:t>Kilde: Statistisk sentralbyrå</a:t>
            </a:r>
            <a:endParaRPr lang="nb-NO" sz="1000" dirty="0"/>
          </a:p>
        </p:txBody>
      </p:sp>
    </p:spTree>
    <p:extLst>
      <p:ext uri="{BB962C8B-B14F-4D97-AF65-F5344CB8AC3E}">
        <p14:creationId xmlns:p14="http://schemas.microsoft.com/office/powerpoint/2010/main" val="207035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Produktivitetskommisjonens sammensetning</a:t>
            </a:r>
            <a:endParaRPr lang="nb-NO" dirty="0"/>
          </a:p>
        </p:txBody>
      </p:sp>
      <p:sp>
        <p:nvSpPr>
          <p:cNvPr id="3" name="Plassholder for innhold 2"/>
          <p:cNvSpPr>
            <a:spLocks noGrp="1"/>
          </p:cNvSpPr>
          <p:nvPr>
            <p:ph idx="1"/>
          </p:nvPr>
        </p:nvSpPr>
        <p:spPr/>
        <p:txBody>
          <a:bodyPr/>
          <a:lstStyle/>
          <a:p>
            <a:pPr>
              <a:spcAft>
                <a:spcPts val="600"/>
              </a:spcAft>
            </a:pPr>
            <a:r>
              <a:rPr lang="nb-NO" sz="1800" dirty="0" smtClean="0"/>
              <a:t>Professor </a:t>
            </a:r>
            <a:r>
              <a:rPr lang="nb-NO" sz="1800" dirty="0"/>
              <a:t>Jørn Rattsø </a:t>
            </a:r>
            <a:r>
              <a:rPr lang="nb-NO" sz="1800" dirty="0" smtClean="0"/>
              <a:t>(leder</a:t>
            </a:r>
            <a:r>
              <a:rPr lang="nb-NO" sz="1800" dirty="0"/>
              <a:t>), Trondheim</a:t>
            </a:r>
          </a:p>
          <a:p>
            <a:pPr>
              <a:spcAft>
                <a:spcPts val="600"/>
              </a:spcAft>
            </a:pPr>
            <a:r>
              <a:rPr lang="nb-NO" sz="1800" dirty="0"/>
              <a:t>Direktør Marianne Andreassen, Oslo</a:t>
            </a:r>
          </a:p>
          <a:p>
            <a:pPr>
              <a:spcAft>
                <a:spcPts val="600"/>
              </a:spcAft>
            </a:pPr>
            <a:r>
              <a:rPr lang="nb-NO" sz="1800" dirty="0" smtClean="0"/>
              <a:t>Spesialrådgiver Tore </a:t>
            </a:r>
            <a:r>
              <a:rPr lang="nb-NO" sz="1800" dirty="0"/>
              <a:t>Eriksen, Oslo</a:t>
            </a:r>
          </a:p>
          <a:p>
            <a:pPr>
              <a:spcAft>
                <a:spcPts val="600"/>
              </a:spcAft>
            </a:pPr>
            <a:r>
              <a:rPr lang="nb-NO" sz="1800" dirty="0"/>
              <a:t>Styreleder og selvstendig næringsdrivende Siri Beate Hatlen, Bærum</a:t>
            </a:r>
          </a:p>
          <a:p>
            <a:pPr>
              <a:spcAft>
                <a:spcPts val="600"/>
              </a:spcAft>
            </a:pPr>
            <a:r>
              <a:rPr lang="nb-NO" sz="1800" dirty="0"/>
              <a:t>Forretningsfører Hans Olav Karde, Tromsø</a:t>
            </a:r>
          </a:p>
          <a:p>
            <a:pPr>
              <a:spcAft>
                <a:spcPts val="600"/>
              </a:spcAft>
            </a:pPr>
            <a:r>
              <a:rPr lang="nb-NO" sz="1800" dirty="0" smtClean="0"/>
              <a:t>Virksomhetsleder </a:t>
            </a:r>
            <a:r>
              <a:rPr lang="nb-NO" sz="1800" dirty="0"/>
              <a:t>Anne May Mauritzen, Stavern</a:t>
            </a:r>
          </a:p>
          <a:p>
            <a:pPr>
              <a:spcAft>
                <a:spcPts val="600"/>
              </a:spcAft>
            </a:pPr>
            <a:r>
              <a:rPr lang="nb-NO" sz="1800" dirty="0"/>
              <a:t>Konkurransedirektør Christine </a:t>
            </a:r>
            <a:r>
              <a:rPr lang="nb-NO" sz="1800" dirty="0" err="1"/>
              <a:t>Benedichte</a:t>
            </a:r>
            <a:r>
              <a:rPr lang="nb-NO" sz="1800" dirty="0"/>
              <a:t> Meyer, Bergen</a:t>
            </a:r>
          </a:p>
          <a:p>
            <a:pPr>
              <a:spcAft>
                <a:spcPts val="600"/>
              </a:spcAft>
            </a:pPr>
            <a:r>
              <a:rPr lang="nb-NO" sz="1800" dirty="0" smtClean="0"/>
              <a:t>Professor </a:t>
            </a:r>
            <a:r>
              <a:rPr lang="nb-NO" sz="1800" dirty="0"/>
              <a:t>Kjell Gunnar </a:t>
            </a:r>
            <a:r>
              <a:rPr lang="nb-NO" sz="1800" dirty="0" err="1"/>
              <a:t>Salvanes</a:t>
            </a:r>
            <a:r>
              <a:rPr lang="nb-NO" sz="1800" dirty="0"/>
              <a:t>, Bergen</a:t>
            </a:r>
          </a:p>
          <a:p>
            <a:pPr>
              <a:spcAft>
                <a:spcPts val="600"/>
              </a:spcAft>
            </a:pPr>
            <a:r>
              <a:rPr lang="nb-NO" sz="1800" dirty="0"/>
              <a:t>Direktør Simen Vier Simensen, Oslo</a:t>
            </a:r>
          </a:p>
          <a:p>
            <a:pPr>
              <a:spcAft>
                <a:spcPts val="600"/>
              </a:spcAft>
            </a:pPr>
            <a:r>
              <a:rPr lang="nb-NO" sz="1800" dirty="0" smtClean="0"/>
              <a:t>Professor </a:t>
            </a:r>
            <a:r>
              <a:rPr lang="nb-NO" sz="1800" dirty="0"/>
              <a:t>Peter Birch Sørensen, Danmark</a:t>
            </a:r>
          </a:p>
          <a:p>
            <a:pPr marL="0" indent="0">
              <a:spcAft>
                <a:spcPts val="600"/>
              </a:spcAft>
              <a:buNone/>
            </a:pPr>
            <a:endParaRPr lang="nb-NO" sz="1800" dirty="0"/>
          </a:p>
        </p:txBody>
      </p:sp>
      <p:sp>
        <p:nvSpPr>
          <p:cNvPr id="4" name="Plassholder for lysbildenummer 3"/>
          <p:cNvSpPr>
            <a:spLocks noGrp="1"/>
          </p:cNvSpPr>
          <p:nvPr>
            <p:ph type="sldNum" sz="quarter" idx="12"/>
          </p:nvPr>
        </p:nvSpPr>
        <p:spPr/>
        <p:txBody>
          <a:bodyPr/>
          <a:lstStyle/>
          <a:p>
            <a:pPr>
              <a:defRPr/>
            </a:pPr>
            <a:fld id="{D436CEFC-E2A8-487F-A5B2-A566719C223D}" type="slidenum">
              <a:rPr lang="nb-NO" smtClean="0"/>
              <a:pPr>
                <a:defRPr/>
              </a:pPr>
              <a:t>2</a:t>
            </a:fld>
            <a:endParaRPr lang="nb-NO" dirty="0"/>
          </a:p>
        </p:txBody>
      </p:sp>
    </p:spTree>
    <p:extLst>
      <p:ext uri="{BB962C8B-B14F-4D97-AF65-F5344CB8AC3E}">
        <p14:creationId xmlns:p14="http://schemas.microsoft.com/office/powerpoint/2010/main" val="1665986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89150" y="1340768"/>
            <a:ext cx="7948963" cy="461665"/>
          </a:xfrm>
          <a:prstGeom prst="rect">
            <a:avLst/>
          </a:prstGeom>
          <a:noFill/>
        </p:spPr>
        <p:txBody>
          <a:bodyPr wrap="square" rtlCol="0">
            <a:spAutoFit/>
          </a:bodyPr>
          <a:lstStyle/>
          <a:p>
            <a:pPr algn="ctr"/>
            <a:r>
              <a:rPr lang="nb-NO" sz="1200" dirty="0" smtClean="0">
                <a:latin typeface="Times New Roman" panose="02020603050405020304" pitchFamily="18" charset="0"/>
                <a:cs typeface="Times New Roman" panose="02020603050405020304" pitchFamily="18" charset="0"/>
              </a:rPr>
              <a:t>Profesjonelle målgruppers opplevelse av i hvilken grad det er reell konkurranse </a:t>
            </a:r>
          </a:p>
          <a:p>
            <a:pPr algn="ctr"/>
            <a:r>
              <a:rPr lang="nb-NO" sz="1200" dirty="0" smtClean="0">
                <a:latin typeface="Times New Roman" panose="02020603050405020304" pitchFamily="18" charset="0"/>
                <a:cs typeface="Times New Roman" panose="02020603050405020304" pitchFamily="18" charset="0"/>
              </a:rPr>
              <a:t>i ulike markeder (2008)</a:t>
            </a:r>
          </a:p>
        </p:txBody>
      </p:sp>
      <p:sp>
        <p:nvSpPr>
          <p:cNvPr id="4" name="Title 1"/>
          <p:cNvSpPr txBox="1">
            <a:spLocks/>
          </p:cNvSpPr>
          <p:nvPr/>
        </p:nvSpPr>
        <p:spPr>
          <a:xfrm>
            <a:off x="457200" y="487710"/>
            <a:ext cx="8229600" cy="7551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Svak konkurranse i mange næringer</a:t>
            </a:r>
            <a:endParaRPr lang="nb-NO" sz="3600" dirty="0"/>
          </a:p>
        </p:txBody>
      </p:sp>
      <p:sp>
        <p:nvSpPr>
          <p:cNvPr id="5" name="TekstSylinder 4"/>
          <p:cNvSpPr txBox="1"/>
          <p:nvPr/>
        </p:nvSpPr>
        <p:spPr>
          <a:xfrm>
            <a:off x="611560" y="6135107"/>
            <a:ext cx="1694695" cy="246221"/>
          </a:xfrm>
          <a:prstGeom prst="rect">
            <a:avLst/>
          </a:prstGeom>
          <a:noFill/>
        </p:spPr>
        <p:txBody>
          <a:bodyPr wrap="none" rtlCol="0">
            <a:spAutoFit/>
          </a:bodyPr>
          <a:lstStyle/>
          <a:p>
            <a:r>
              <a:rPr lang="nb-NO" sz="1000" dirty="0" smtClean="0"/>
              <a:t>Kilde: Konkurransetilsynet.</a:t>
            </a:r>
            <a:endParaRPr lang="nb-NO" sz="1000" dirty="0"/>
          </a:p>
        </p:txBody>
      </p:sp>
      <p:graphicFrame>
        <p:nvGraphicFramePr>
          <p:cNvPr id="6" name="Diagram 5"/>
          <p:cNvGraphicFramePr/>
          <p:nvPr>
            <p:extLst>
              <p:ext uri="{D42A27DB-BD31-4B8C-83A1-F6EECF244321}">
                <p14:modId xmlns:p14="http://schemas.microsoft.com/office/powerpoint/2010/main" val="2076189232"/>
              </p:ext>
            </p:extLst>
          </p:nvPr>
        </p:nvGraphicFramePr>
        <p:xfrm>
          <a:off x="1043608" y="1916832"/>
          <a:ext cx="712879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20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296652"/>
            <a:ext cx="7632266" cy="828092"/>
          </a:xfrm>
        </p:spPr>
        <p:txBody>
          <a:bodyPr/>
          <a:lstStyle/>
          <a:p>
            <a:r>
              <a:rPr lang="nb-NO" dirty="0" smtClean="0"/>
              <a:t>Reformbehov: Kunnskap</a:t>
            </a:r>
            <a:endParaRPr lang="nb-NO" dirty="0"/>
          </a:p>
        </p:txBody>
      </p:sp>
      <p:sp>
        <p:nvSpPr>
          <p:cNvPr id="3" name="Content Placeholder 2"/>
          <p:cNvSpPr>
            <a:spLocks noGrp="1"/>
          </p:cNvSpPr>
          <p:nvPr>
            <p:ph idx="1"/>
          </p:nvPr>
        </p:nvSpPr>
        <p:spPr>
          <a:xfrm>
            <a:off x="611560" y="1196752"/>
            <a:ext cx="8640960" cy="4525963"/>
          </a:xfrm>
        </p:spPr>
        <p:txBody>
          <a:bodyPr/>
          <a:lstStyle/>
          <a:p>
            <a:pPr>
              <a:spcAft>
                <a:spcPts val="600"/>
              </a:spcAft>
              <a:buSzPct val="75000"/>
              <a:buFontTx/>
              <a:buChar char="•"/>
            </a:pPr>
            <a:r>
              <a:rPr lang="nb-NO" sz="2400" dirty="0"/>
              <a:t>Svake resultater i </a:t>
            </a:r>
            <a:r>
              <a:rPr lang="nb-NO" sz="2400" dirty="0" smtClean="0"/>
              <a:t>grunnskolen, </a:t>
            </a:r>
            <a:r>
              <a:rPr lang="nb-NO" sz="2400" dirty="0"/>
              <a:t>stort frafall i videregående og høyere utdanning</a:t>
            </a:r>
          </a:p>
          <a:p>
            <a:pPr>
              <a:spcAft>
                <a:spcPts val="600"/>
              </a:spcAft>
              <a:buSzPct val="75000"/>
              <a:buFontTx/>
              <a:buChar char="•"/>
            </a:pPr>
            <a:r>
              <a:rPr lang="nb-NO" sz="2400" dirty="0"/>
              <a:t>Vi må løfte kunnskapsutviklingen for de store gruppene i utdanningssystemet, økte ferdigheter, læreplasser i yrkesfagene</a:t>
            </a:r>
          </a:p>
          <a:p>
            <a:pPr>
              <a:spcAft>
                <a:spcPts val="600"/>
              </a:spcAft>
              <a:buSzPct val="75000"/>
              <a:buFontTx/>
              <a:buChar char="•"/>
            </a:pPr>
            <a:r>
              <a:rPr lang="nb-NO" sz="2400" dirty="0"/>
              <a:t>Sterkere organisering og ledelse av skolen, åpnere arbeidsmarked for lærere</a:t>
            </a:r>
          </a:p>
          <a:p>
            <a:pPr>
              <a:spcAft>
                <a:spcPts val="600"/>
              </a:spcAft>
              <a:buSzPct val="75000"/>
              <a:buFontTx/>
              <a:buChar char="•"/>
            </a:pPr>
            <a:r>
              <a:rPr lang="nb-NO" sz="2400" dirty="0"/>
              <a:t>Begrense insentiver til kvantitet, bedre sikring av kvalitet, større institusjonsansvar og større institusjoner i høyere utdanning</a:t>
            </a:r>
          </a:p>
          <a:p>
            <a:pPr>
              <a:spcAft>
                <a:spcPts val="600"/>
              </a:spcAft>
              <a:buSzPct val="75000"/>
              <a:buFontTx/>
              <a:buChar char="•"/>
            </a:pPr>
            <a:r>
              <a:rPr lang="nb-NO" sz="2400" dirty="0"/>
              <a:t>Mer åpen konkurranse om forskningsmidler og mindre politisk </a:t>
            </a:r>
            <a:r>
              <a:rPr lang="nb-NO" sz="2400" dirty="0" smtClean="0"/>
              <a:t>overstyring</a:t>
            </a:r>
            <a:endParaRPr lang="nb-NO" sz="2400" dirty="0"/>
          </a:p>
        </p:txBody>
      </p:sp>
      <p:sp>
        <p:nvSpPr>
          <p:cNvPr id="4" name="Slide Number Placeholder 3"/>
          <p:cNvSpPr>
            <a:spLocks noGrp="1"/>
          </p:cNvSpPr>
          <p:nvPr>
            <p:ph type="sldNum" sz="quarter" idx="12"/>
          </p:nvPr>
        </p:nvSpPr>
        <p:spPr/>
        <p:txBody>
          <a:bodyPr/>
          <a:lstStyle/>
          <a:p>
            <a:pPr>
              <a:defRPr/>
            </a:pPr>
            <a:fld id="{D436CEFC-E2A8-487F-A5B2-A566719C223D}" type="slidenum">
              <a:rPr lang="nb-NO" smtClean="0">
                <a:solidFill>
                  <a:prstClr val="white"/>
                </a:solidFill>
              </a:rPr>
              <a:pPr>
                <a:defRPr/>
              </a:pPr>
              <a:t>21</a:t>
            </a:fld>
            <a:endParaRPr lang="nb-NO" dirty="0">
              <a:solidFill>
                <a:prstClr val="white"/>
              </a:solidFill>
            </a:endParaRPr>
          </a:p>
        </p:txBody>
      </p:sp>
    </p:spTree>
    <p:extLst>
      <p:ext uri="{BB962C8B-B14F-4D97-AF65-F5344CB8AC3E}">
        <p14:creationId xmlns:p14="http://schemas.microsoft.com/office/powerpoint/2010/main" val="299320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1462793"/>
            <a:ext cx="7056785" cy="470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07504" y="274638"/>
            <a:ext cx="8928992" cy="1143000"/>
          </a:xfrm>
        </p:spPr>
        <p:txBody>
          <a:bodyPr>
            <a:normAutofit fontScale="90000"/>
          </a:bodyPr>
          <a:lstStyle/>
          <a:p>
            <a:pPr algn="ctr"/>
            <a:r>
              <a:rPr lang="nb-NO" sz="3600" dirty="0" smtClean="0"/>
              <a:t>Svake resultater til tross for høy ressursbruk</a:t>
            </a:r>
            <a:endParaRPr lang="nb-NO" sz="3600" dirty="0"/>
          </a:p>
        </p:txBody>
      </p:sp>
      <p:sp>
        <p:nvSpPr>
          <p:cNvPr id="5" name="TekstSylinder 4"/>
          <p:cNvSpPr txBox="1"/>
          <p:nvPr/>
        </p:nvSpPr>
        <p:spPr>
          <a:xfrm>
            <a:off x="611560" y="6135107"/>
            <a:ext cx="944489" cy="246221"/>
          </a:xfrm>
          <a:prstGeom prst="rect">
            <a:avLst/>
          </a:prstGeom>
          <a:noFill/>
        </p:spPr>
        <p:txBody>
          <a:bodyPr wrap="none" rtlCol="0">
            <a:spAutoFit/>
          </a:bodyPr>
          <a:lstStyle/>
          <a:p>
            <a:r>
              <a:rPr lang="nb-NO" sz="1000" dirty="0" smtClean="0"/>
              <a:t>Kilde: OECD.</a:t>
            </a:r>
            <a:endParaRPr lang="nb-NO" sz="1000" dirty="0"/>
          </a:p>
        </p:txBody>
      </p:sp>
    </p:spTree>
    <p:extLst>
      <p:ext uri="{BB962C8B-B14F-4D97-AF65-F5344CB8AC3E}">
        <p14:creationId xmlns:p14="http://schemas.microsoft.com/office/powerpoint/2010/main" val="2139170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23</a:t>
            </a:fld>
            <a:endParaRPr lang="nb-NO">
              <a:solidFill>
                <a:prstClr val="white"/>
              </a:solidFill>
            </a:endParaRPr>
          </a:p>
        </p:txBody>
      </p:sp>
      <p:graphicFrame>
        <p:nvGraphicFramePr>
          <p:cNvPr id="3" name="Diagram 2"/>
          <p:cNvGraphicFramePr/>
          <p:nvPr>
            <p:extLst>
              <p:ext uri="{D42A27DB-BD31-4B8C-83A1-F6EECF244321}">
                <p14:modId xmlns:p14="http://schemas.microsoft.com/office/powerpoint/2010/main" val="2605212478"/>
              </p:ext>
            </p:extLst>
          </p:nvPr>
        </p:nvGraphicFramePr>
        <p:xfrm>
          <a:off x="544116" y="1850340"/>
          <a:ext cx="8055768" cy="4419342"/>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p:cNvSpPr/>
          <p:nvPr/>
        </p:nvSpPr>
        <p:spPr>
          <a:xfrm>
            <a:off x="1547664" y="1711841"/>
            <a:ext cx="5972175" cy="276999"/>
          </a:xfrm>
          <a:prstGeom prst="rect">
            <a:avLst/>
          </a:prstGeom>
        </p:spPr>
        <p:txBody>
          <a:bodyPr wrap="square">
            <a:spAutoFit/>
          </a:bodyPr>
          <a:lstStyle/>
          <a:p>
            <a:pPr algn="ctr"/>
            <a:r>
              <a:rPr lang="nb-NO" sz="1200" dirty="0" smtClean="0">
                <a:latin typeface="Times New Roman" panose="02020603050405020304" pitchFamily="18" charset="0"/>
                <a:cs typeface="Times New Roman" panose="02020603050405020304" pitchFamily="18" charset="0"/>
              </a:rPr>
              <a:t>Fullført videregående skole innenfor normert tid. Prosent</a:t>
            </a:r>
            <a:endParaRPr lang="nb-NO" sz="12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77298" y="418654"/>
            <a:ext cx="8411592" cy="850106"/>
          </a:xfrm>
          <a:prstGeom prst="rect">
            <a:avLst/>
          </a:prstGeom>
        </p:spPr>
        <p:txBody>
          <a:bodyPr>
            <a:normAutofit fontScale="97500"/>
          </a:bodyPr>
          <a:lst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pPr algn="ctr"/>
            <a:r>
              <a:rPr lang="nb-NO" sz="3600" dirty="0" smtClean="0">
                <a:latin typeface="+mj-lt"/>
              </a:rPr>
              <a:t>Bekymringsfull lav fullføring i VGS</a:t>
            </a:r>
            <a:endParaRPr lang="nb-NO" sz="3600" dirty="0">
              <a:latin typeface="+mj-lt"/>
            </a:endParaRPr>
          </a:p>
        </p:txBody>
      </p:sp>
      <p:sp>
        <p:nvSpPr>
          <p:cNvPr id="6" name="TekstSylinder 5"/>
          <p:cNvSpPr txBox="1"/>
          <p:nvPr/>
        </p:nvSpPr>
        <p:spPr>
          <a:xfrm>
            <a:off x="611560" y="6135107"/>
            <a:ext cx="944489" cy="246221"/>
          </a:xfrm>
          <a:prstGeom prst="rect">
            <a:avLst/>
          </a:prstGeom>
          <a:noFill/>
        </p:spPr>
        <p:txBody>
          <a:bodyPr wrap="none" rtlCol="0">
            <a:spAutoFit/>
          </a:bodyPr>
          <a:lstStyle/>
          <a:p>
            <a:r>
              <a:rPr lang="nb-NO" sz="1000" dirty="0" smtClean="0"/>
              <a:t>Kilde: OECD.</a:t>
            </a:r>
            <a:endParaRPr lang="nb-NO" sz="1000" dirty="0"/>
          </a:p>
        </p:txBody>
      </p:sp>
    </p:spTree>
    <p:extLst>
      <p:ext uri="{BB962C8B-B14F-4D97-AF65-F5344CB8AC3E}">
        <p14:creationId xmlns:p14="http://schemas.microsoft.com/office/powerpoint/2010/main" val="267464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7298" y="260648"/>
            <a:ext cx="8411592" cy="936104"/>
          </a:xfrm>
        </p:spPr>
        <p:txBody>
          <a:bodyPr>
            <a:normAutofit fontScale="90000"/>
          </a:bodyPr>
          <a:lstStyle/>
          <a:p>
            <a:pPr algn="ctr"/>
            <a:r>
              <a:rPr lang="nb-NO" sz="3600" dirty="0" smtClean="0"/>
              <a:t>Bekymringsfull lav fullføring i </a:t>
            </a:r>
            <a:br>
              <a:rPr lang="nb-NO" sz="3600" dirty="0" smtClean="0"/>
            </a:br>
            <a:r>
              <a:rPr lang="nb-NO" sz="3600" dirty="0" smtClean="0"/>
              <a:t>UH-sektoren</a:t>
            </a:r>
            <a:endParaRPr lang="nb-NO" sz="3600" dirty="0"/>
          </a:p>
        </p:txBody>
      </p:sp>
      <p:sp>
        <p:nvSpPr>
          <p:cNvPr id="7" name="TekstSylinder 6"/>
          <p:cNvSpPr txBox="1"/>
          <p:nvPr/>
        </p:nvSpPr>
        <p:spPr>
          <a:xfrm>
            <a:off x="611560" y="6135107"/>
            <a:ext cx="1752403" cy="246221"/>
          </a:xfrm>
          <a:prstGeom prst="rect">
            <a:avLst/>
          </a:prstGeom>
          <a:noFill/>
        </p:spPr>
        <p:txBody>
          <a:bodyPr wrap="none" rtlCol="0">
            <a:spAutoFit/>
          </a:bodyPr>
          <a:lstStyle/>
          <a:p>
            <a:r>
              <a:rPr lang="nb-NO" sz="1000" dirty="0" smtClean="0"/>
              <a:t>Kilde: Statistisk sentralbyrå.</a:t>
            </a:r>
            <a:endParaRPr lang="nb-NO" sz="1000" dirty="0"/>
          </a:p>
        </p:txBody>
      </p:sp>
      <p:graphicFrame>
        <p:nvGraphicFramePr>
          <p:cNvPr id="8" name="Diagram 7"/>
          <p:cNvGraphicFramePr/>
          <p:nvPr>
            <p:extLst>
              <p:ext uri="{D42A27DB-BD31-4B8C-83A1-F6EECF244321}">
                <p14:modId xmlns:p14="http://schemas.microsoft.com/office/powerpoint/2010/main" val="1728331937"/>
              </p:ext>
            </p:extLst>
          </p:nvPr>
        </p:nvGraphicFramePr>
        <p:xfrm>
          <a:off x="1043608" y="1700808"/>
          <a:ext cx="698477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Sylinder 8"/>
          <p:cNvSpPr txBox="1"/>
          <p:nvPr/>
        </p:nvSpPr>
        <p:spPr>
          <a:xfrm>
            <a:off x="2699792" y="1567825"/>
            <a:ext cx="3954817" cy="276999"/>
          </a:xfrm>
          <a:prstGeom prst="rect">
            <a:avLst/>
          </a:prstGeom>
          <a:noFill/>
        </p:spPr>
        <p:txBody>
          <a:bodyPr wrap="square" rtlCol="0">
            <a:spAutoFit/>
          </a:bodyPr>
          <a:lstStyle/>
          <a:p>
            <a:pPr algn="ctr"/>
            <a:r>
              <a:rPr lang="nb-NO" sz="1200" dirty="0">
                <a:latin typeface="Times New Roman" panose="02020603050405020304" pitchFamily="18" charset="0"/>
                <a:cs typeface="Times New Roman" panose="02020603050405020304" pitchFamily="18" charset="0"/>
              </a:rPr>
              <a:t>Avlagt grad i løpet av 10 </a:t>
            </a:r>
            <a:r>
              <a:rPr lang="nb-NO" sz="1200" dirty="0" smtClean="0">
                <a:latin typeface="Times New Roman" panose="02020603050405020304" pitchFamily="18" charset="0"/>
                <a:cs typeface="Times New Roman" panose="02020603050405020304" pitchFamily="18" charset="0"/>
              </a:rPr>
              <a:t>år </a:t>
            </a:r>
            <a:endParaRPr lang="nb-NO"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085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10572122"/>
              </p:ext>
            </p:extLst>
          </p:nvPr>
        </p:nvGraphicFramePr>
        <p:xfrm>
          <a:off x="1171852" y="1478888"/>
          <a:ext cx="6835806" cy="46827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83366" y="1052736"/>
            <a:ext cx="3954817" cy="461665"/>
          </a:xfrm>
          <a:prstGeom prst="rect">
            <a:avLst/>
          </a:prstGeom>
          <a:noFill/>
        </p:spPr>
        <p:txBody>
          <a:bodyPr wrap="square" rtlCol="0">
            <a:spAutoFit/>
          </a:bodyPr>
          <a:lstStyle/>
          <a:p>
            <a:pPr algn="ctr">
              <a:defRPr/>
            </a:pPr>
            <a:r>
              <a:rPr lang="nb-NO" sz="1200" dirty="0">
                <a:latin typeface="Times New Roman" panose="02020603050405020304" pitchFamily="18" charset="0"/>
                <a:cs typeface="Times New Roman" panose="02020603050405020304" pitchFamily="18" charset="0"/>
              </a:rPr>
              <a:t>Vekst i faglig og administrativt personale </a:t>
            </a:r>
            <a:endParaRPr lang="nb-NO" sz="1200" dirty="0" smtClean="0">
              <a:latin typeface="Times New Roman" panose="02020603050405020304" pitchFamily="18" charset="0"/>
              <a:cs typeface="Times New Roman" panose="02020603050405020304" pitchFamily="18" charset="0"/>
            </a:endParaRPr>
          </a:p>
          <a:p>
            <a:pPr algn="ctr">
              <a:defRPr/>
            </a:pPr>
            <a:r>
              <a:rPr lang="nb-NO" sz="1200" dirty="0" smtClean="0">
                <a:latin typeface="Times New Roman" panose="02020603050405020304" pitchFamily="18" charset="0"/>
                <a:cs typeface="Times New Roman" panose="02020603050405020304" pitchFamily="18" charset="0"/>
              </a:rPr>
              <a:t>i </a:t>
            </a:r>
            <a:r>
              <a:rPr lang="nb-NO" sz="1200" dirty="0">
                <a:latin typeface="Times New Roman" panose="02020603050405020304" pitchFamily="18" charset="0"/>
                <a:cs typeface="Times New Roman" panose="02020603050405020304" pitchFamily="18" charset="0"/>
              </a:rPr>
              <a:t>UH-sektoren (1996=100)</a:t>
            </a:r>
          </a:p>
        </p:txBody>
      </p:sp>
      <p:sp>
        <p:nvSpPr>
          <p:cNvPr id="6" name="Title 1"/>
          <p:cNvSpPr txBox="1">
            <a:spLocks/>
          </p:cNvSpPr>
          <p:nvPr/>
        </p:nvSpPr>
        <p:spPr>
          <a:xfrm>
            <a:off x="377298" y="274638"/>
            <a:ext cx="8411592"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Vekst i kvantitet, men hva med kvalitet?</a:t>
            </a:r>
            <a:endParaRPr lang="nb-NO" sz="3600" dirty="0"/>
          </a:p>
        </p:txBody>
      </p:sp>
      <p:sp>
        <p:nvSpPr>
          <p:cNvPr id="7" name="TekstSylinder 6"/>
          <p:cNvSpPr txBox="1"/>
          <p:nvPr/>
        </p:nvSpPr>
        <p:spPr>
          <a:xfrm>
            <a:off x="611560" y="6135107"/>
            <a:ext cx="3068469" cy="246221"/>
          </a:xfrm>
          <a:prstGeom prst="rect">
            <a:avLst/>
          </a:prstGeom>
          <a:noFill/>
        </p:spPr>
        <p:txBody>
          <a:bodyPr wrap="none" rtlCol="0">
            <a:spAutoFit/>
          </a:bodyPr>
          <a:lstStyle/>
          <a:p>
            <a:r>
              <a:rPr lang="nb-NO" sz="1000" dirty="0" smtClean="0"/>
              <a:t>Kilde: Database for statistikk om høyere utdanning.</a:t>
            </a:r>
            <a:endParaRPr lang="nb-NO" sz="1000" dirty="0"/>
          </a:p>
        </p:txBody>
      </p:sp>
    </p:spTree>
    <p:extLst>
      <p:ext uri="{BB962C8B-B14F-4D97-AF65-F5344CB8AC3E}">
        <p14:creationId xmlns:p14="http://schemas.microsoft.com/office/powerpoint/2010/main" val="219976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26</a:t>
            </a:fld>
            <a:endParaRPr lang="nb-NO">
              <a:solidFill>
                <a:prstClr val="white"/>
              </a:solidFill>
            </a:endParaRPr>
          </a:p>
        </p:txBody>
      </p:sp>
      <p:sp>
        <p:nvSpPr>
          <p:cNvPr id="5" name="Title 1"/>
          <p:cNvSpPr txBox="1">
            <a:spLocks/>
          </p:cNvSpPr>
          <p:nvPr/>
        </p:nvSpPr>
        <p:spPr>
          <a:xfrm>
            <a:off x="377298" y="274638"/>
            <a:ext cx="8411592"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Forskningsproduksjon i underkant av andre land målt etter antall siteringer</a:t>
            </a:r>
            <a:endParaRPr lang="nb-NO" sz="3600" dirty="0"/>
          </a:p>
        </p:txBody>
      </p:sp>
      <p:graphicFrame>
        <p:nvGraphicFramePr>
          <p:cNvPr id="7" name="Plassholder for innhold 5"/>
          <p:cNvGraphicFramePr>
            <a:graphicFrameLocks/>
          </p:cNvGraphicFramePr>
          <p:nvPr>
            <p:extLst>
              <p:ext uri="{D42A27DB-BD31-4B8C-83A1-F6EECF244321}">
                <p14:modId xmlns:p14="http://schemas.microsoft.com/office/powerpoint/2010/main" val="399333095"/>
              </p:ext>
            </p:extLst>
          </p:nvPr>
        </p:nvGraphicFramePr>
        <p:xfrm>
          <a:off x="755576" y="1628800"/>
          <a:ext cx="7631113" cy="4453954"/>
        </p:xfrm>
        <a:graphic>
          <a:graphicData uri="http://schemas.openxmlformats.org/drawingml/2006/chart">
            <c:chart xmlns:c="http://schemas.openxmlformats.org/drawingml/2006/chart" xmlns:r="http://schemas.openxmlformats.org/officeDocument/2006/relationships" r:id="rId2"/>
          </a:graphicData>
        </a:graphic>
      </p:graphicFrame>
      <p:sp>
        <p:nvSpPr>
          <p:cNvPr id="8" name="Rektangel 7"/>
          <p:cNvSpPr/>
          <p:nvPr/>
        </p:nvSpPr>
        <p:spPr>
          <a:xfrm>
            <a:off x="827584" y="558924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a:off x="7956376" y="559314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 name="Gruppe 9"/>
          <p:cNvGrpSpPr/>
          <p:nvPr/>
        </p:nvGrpSpPr>
        <p:grpSpPr>
          <a:xfrm>
            <a:off x="1123214" y="5303189"/>
            <a:ext cx="253786" cy="291009"/>
            <a:chOff x="1096566" y="5272633"/>
            <a:chExt cx="307082" cy="352121"/>
          </a:xfrm>
        </p:grpSpPr>
        <p:sp>
          <p:nvSpPr>
            <p:cNvPr id="11" name="Rektangel 10"/>
            <p:cNvSpPr/>
            <p:nvPr/>
          </p:nvSpPr>
          <p:spPr>
            <a:xfrm>
              <a:off x="1164432" y="5373216"/>
              <a:ext cx="144016" cy="1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linje 11"/>
            <p:cNvCxnSpPr/>
            <p:nvPr/>
          </p:nvCxnSpPr>
          <p:spPr>
            <a:xfrm flipV="1">
              <a:off x="1096566" y="5272633"/>
              <a:ext cx="288032" cy="171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flipV="1">
              <a:off x="1115616" y="5453608"/>
              <a:ext cx="288032" cy="171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e 13"/>
          <p:cNvGrpSpPr/>
          <p:nvPr/>
        </p:nvGrpSpPr>
        <p:grpSpPr>
          <a:xfrm>
            <a:off x="7682399" y="5305400"/>
            <a:ext cx="253786" cy="291009"/>
            <a:chOff x="1096566" y="5272633"/>
            <a:chExt cx="307082" cy="352121"/>
          </a:xfrm>
        </p:grpSpPr>
        <p:sp>
          <p:nvSpPr>
            <p:cNvPr id="15" name="Rektangel 14"/>
            <p:cNvSpPr/>
            <p:nvPr/>
          </p:nvSpPr>
          <p:spPr>
            <a:xfrm>
              <a:off x="1164432" y="5373216"/>
              <a:ext cx="144016" cy="19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linje 15"/>
            <p:cNvCxnSpPr/>
            <p:nvPr/>
          </p:nvCxnSpPr>
          <p:spPr>
            <a:xfrm flipV="1">
              <a:off x="1096566" y="5272633"/>
              <a:ext cx="288032" cy="171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V="1">
              <a:off x="1115616" y="5453608"/>
              <a:ext cx="288032" cy="171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kstSylinder 2"/>
          <p:cNvSpPr txBox="1"/>
          <p:nvPr/>
        </p:nvSpPr>
        <p:spPr>
          <a:xfrm>
            <a:off x="611560" y="6093296"/>
            <a:ext cx="970137" cy="276999"/>
          </a:xfrm>
          <a:prstGeom prst="rect">
            <a:avLst/>
          </a:prstGeom>
          <a:noFill/>
        </p:spPr>
        <p:txBody>
          <a:bodyPr wrap="none" rtlCol="0">
            <a:spAutoFit/>
          </a:bodyPr>
          <a:lstStyle/>
          <a:p>
            <a:r>
              <a:rPr lang="nb-NO" sz="1200" dirty="0" smtClean="0"/>
              <a:t>Kilde: NIFU</a:t>
            </a:r>
            <a:endParaRPr lang="nb-NO" sz="1200" dirty="0"/>
          </a:p>
        </p:txBody>
      </p:sp>
    </p:spTree>
    <p:extLst>
      <p:ext uri="{BB962C8B-B14F-4D97-AF65-F5344CB8AC3E}">
        <p14:creationId xmlns:p14="http://schemas.microsoft.com/office/powerpoint/2010/main" val="328302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Reformbehov: Offentlig sektor</a:t>
            </a:r>
            <a:endParaRPr lang="nb-NO" dirty="0"/>
          </a:p>
        </p:txBody>
      </p:sp>
      <p:sp>
        <p:nvSpPr>
          <p:cNvPr id="3" name="Content Placeholder 2"/>
          <p:cNvSpPr>
            <a:spLocks noGrp="1"/>
          </p:cNvSpPr>
          <p:nvPr>
            <p:ph idx="1"/>
          </p:nvPr>
        </p:nvSpPr>
        <p:spPr>
          <a:xfrm>
            <a:off x="720000" y="1592796"/>
            <a:ext cx="8244488" cy="4525963"/>
          </a:xfrm>
        </p:spPr>
        <p:txBody>
          <a:bodyPr>
            <a:normAutofit fontScale="92500" lnSpcReduction="10000"/>
          </a:bodyPr>
          <a:lstStyle/>
          <a:p>
            <a:pPr>
              <a:spcAft>
                <a:spcPts val="600"/>
              </a:spcAft>
              <a:buSzPct val="75000"/>
              <a:buFontTx/>
              <a:buChar char="•"/>
            </a:pPr>
            <a:r>
              <a:rPr lang="nb-NO" dirty="0" smtClean="0"/>
              <a:t>Internasjonale sammenligninger viser stor ressursbruk uten bedre resultater</a:t>
            </a:r>
          </a:p>
          <a:p>
            <a:pPr>
              <a:spcAft>
                <a:spcPts val="600"/>
              </a:spcAft>
              <a:buSzPct val="75000"/>
              <a:buFontTx/>
              <a:buChar char="•"/>
            </a:pPr>
            <a:r>
              <a:rPr lang="nb-NO" dirty="0" smtClean="0"/>
              <a:t>Store forskjeller, ta ut effektiviserings-potensialet, sats på ‘beste praksis’</a:t>
            </a:r>
          </a:p>
          <a:p>
            <a:pPr>
              <a:spcAft>
                <a:spcPts val="600"/>
              </a:spcAft>
              <a:buSzPct val="75000"/>
              <a:buFontTx/>
              <a:buChar char="•"/>
            </a:pPr>
            <a:r>
              <a:rPr lang="nb-NO" dirty="0" smtClean="0"/>
              <a:t>Styringsproblem og strukturproblem</a:t>
            </a:r>
          </a:p>
          <a:p>
            <a:pPr>
              <a:spcAft>
                <a:spcPts val="600"/>
              </a:spcAft>
              <a:buSzPct val="75000"/>
              <a:buFontTx/>
              <a:buChar char="•"/>
            </a:pPr>
            <a:r>
              <a:rPr lang="nb-NO" dirty="0" smtClean="0"/>
              <a:t>For mange gode intensjoner, mer tydelige mål, mer fristilling med ansvar</a:t>
            </a:r>
          </a:p>
          <a:p>
            <a:pPr>
              <a:spcAft>
                <a:spcPts val="600"/>
              </a:spcAft>
              <a:buSzPct val="75000"/>
              <a:buFontTx/>
              <a:buChar char="•"/>
            </a:pPr>
            <a:r>
              <a:rPr lang="nb-NO" dirty="0"/>
              <a:t>Mer systematisk bruk av digital kommunikasjon og moderne teknologi, </a:t>
            </a:r>
            <a:r>
              <a:rPr lang="nb-NO" dirty="0" smtClean="0"/>
              <a:t>inkl. velferdsteknologi</a:t>
            </a:r>
          </a:p>
          <a:p>
            <a:pPr>
              <a:spcAft>
                <a:spcPts val="600"/>
              </a:spcAft>
              <a:buSzPct val="75000"/>
              <a:buFontTx/>
              <a:buChar char="•"/>
            </a:pPr>
            <a:r>
              <a:rPr lang="nb-NO" dirty="0" smtClean="0"/>
              <a:t>Kommunereform og sterkere regionbyer</a:t>
            </a:r>
          </a:p>
          <a:p>
            <a:pPr>
              <a:spcAft>
                <a:spcPts val="600"/>
              </a:spcAft>
            </a:pPr>
            <a:endParaRPr lang="nb-NO" sz="2400" dirty="0"/>
          </a:p>
        </p:txBody>
      </p:sp>
    </p:spTree>
    <p:extLst>
      <p:ext uri="{BB962C8B-B14F-4D97-AF65-F5344CB8AC3E}">
        <p14:creationId xmlns:p14="http://schemas.microsoft.com/office/powerpoint/2010/main" val="3020606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84102177"/>
              </p:ext>
            </p:extLst>
          </p:nvPr>
        </p:nvGraphicFramePr>
        <p:xfrm>
          <a:off x="675315" y="2023112"/>
          <a:ext cx="7793370" cy="416462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377298" y="416686"/>
            <a:ext cx="8411592"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Betydelig effektiviseringspotensial i offentlig sektor</a:t>
            </a:r>
            <a:endParaRPr lang="nb-NO" sz="3600" dirty="0"/>
          </a:p>
        </p:txBody>
      </p:sp>
      <p:sp>
        <p:nvSpPr>
          <p:cNvPr id="5" name="Rektangel 4"/>
          <p:cNvSpPr/>
          <p:nvPr/>
        </p:nvSpPr>
        <p:spPr>
          <a:xfrm>
            <a:off x="273332" y="1732704"/>
            <a:ext cx="8661497" cy="276999"/>
          </a:xfrm>
          <a:prstGeom prst="rect">
            <a:avLst/>
          </a:prstGeom>
        </p:spPr>
        <p:txBody>
          <a:bodyPr wrap="square">
            <a:spAutoFit/>
          </a:bodyPr>
          <a:lstStyle/>
          <a:p>
            <a:pPr algn="ctr">
              <a:tabLst>
                <a:tab pos="180975" algn="l"/>
              </a:tabLst>
            </a:pPr>
            <a:r>
              <a:rPr lang="nb-NO" sz="1200" dirty="0" smtClean="0">
                <a:latin typeface="Times New Roman" panose="02020603050405020304" pitchFamily="18" charset="0"/>
                <a:cs typeface="Times New Roman" panose="02020603050405020304" pitchFamily="18" charset="0"/>
              </a:rPr>
              <a:t>Potensial </a:t>
            </a:r>
            <a:r>
              <a:rPr lang="nb-NO" sz="1200" dirty="0">
                <a:latin typeface="Times New Roman" panose="02020603050405020304" pitchFamily="18" charset="0"/>
                <a:cs typeface="Times New Roman" panose="02020603050405020304" pitchFamily="18" charset="0"/>
              </a:rPr>
              <a:t>for effektivisering basert på DEA-metode. </a:t>
            </a:r>
            <a:r>
              <a:rPr lang="nb-NO" sz="1200" dirty="0" smtClean="0">
                <a:latin typeface="Times New Roman" panose="02020603050405020304" pitchFamily="18" charset="0"/>
                <a:cs typeface="Times New Roman" panose="02020603050405020304" pitchFamily="18" charset="0"/>
              </a:rPr>
              <a:t>Prosent</a:t>
            </a:r>
            <a:endParaRPr lang="nb-NO" sz="1200" dirty="0">
              <a:latin typeface="Times New Roman" panose="02020603050405020304" pitchFamily="18" charset="0"/>
              <a:cs typeface="Times New Roman" panose="02020603050405020304" pitchFamily="18" charset="0"/>
            </a:endParaRPr>
          </a:p>
        </p:txBody>
      </p:sp>
      <p:sp>
        <p:nvSpPr>
          <p:cNvPr id="6" name="TekstSylinder 5"/>
          <p:cNvSpPr txBox="1"/>
          <p:nvPr/>
        </p:nvSpPr>
        <p:spPr>
          <a:xfrm>
            <a:off x="611560" y="6135107"/>
            <a:ext cx="1875835" cy="246221"/>
          </a:xfrm>
          <a:prstGeom prst="rect">
            <a:avLst/>
          </a:prstGeom>
          <a:noFill/>
        </p:spPr>
        <p:txBody>
          <a:bodyPr wrap="none" rtlCol="0">
            <a:spAutoFit/>
          </a:bodyPr>
          <a:lstStyle/>
          <a:p>
            <a:r>
              <a:rPr lang="nb-NO" sz="1000" dirty="0" smtClean="0"/>
              <a:t>Kilder: Diverse DEA-analyser.</a:t>
            </a:r>
            <a:endParaRPr lang="nb-NO" sz="1000" dirty="0"/>
          </a:p>
        </p:txBody>
      </p:sp>
    </p:spTree>
    <p:extLst>
      <p:ext uri="{BB962C8B-B14F-4D97-AF65-F5344CB8AC3E}">
        <p14:creationId xmlns:p14="http://schemas.microsoft.com/office/powerpoint/2010/main" val="140305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15328775"/>
              </p:ext>
            </p:extLst>
          </p:nvPr>
        </p:nvGraphicFramePr>
        <p:xfrm>
          <a:off x="827583" y="1642518"/>
          <a:ext cx="7489329" cy="4523332"/>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29</a:t>
            </a:fld>
            <a:endParaRPr lang="nb-NO">
              <a:solidFill>
                <a:prstClr val="white"/>
              </a:solidFill>
            </a:endParaRPr>
          </a:p>
        </p:txBody>
      </p:sp>
      <p:sp>
        <p:nvSpPr>
          <p:cNvPr id="3" name="TekstSylinder 2"/>
          <p:cNvSpPr txBox="1"/>
          <p:nvPr/>
        </p:nvSpPr>
        <p:spPr>
          <a:xfrm>
            <a:off x="3126086" y="1556792"/>
            <a:ext cx="2886074" cy="276999"/>
          </a:xfrm>
          <a:prstGeom prst="rect">
            <a:avLst/>
          </a:prstGeom>
          <a:noFill/>
        </p:spPr>
        <p:txBody>
          <a:bodyPr wrap="square" rtlCol="0">
            <a:spAutoFit/>
          </a:bodyPr>
          <a:lstStyle/>
          <a:p>
            <a:pPr algn="ctr"/>
            <a:r>
              <a:rPr lang="nb-NO" sz="1200" dirty="0" smtClean="0">
                <a:latin typeface="Times New Roman" panose="02020603050405020304" pitchFamily="18" charset="0"/>
                <a:cs typeface="Times New Roman" panose="02020603050405020304" pitchFamily="18" charset="0"/>
              </a:rPr>
              <a:t>Utnytting av operasjonskapasitet</a:t>
            </a:r>
            <a:endParaRPr lang="nb-NO" sz="1200" dirty="0">
              <a:latin typeface="Times New Roman" panose="02020603050405020304" pitchFamily="18" charset="0"/>
              <a:cs typeface="Times New Roman" panose="02020603050405020304" pitchFamily="18" charset="0"/>
            </a:endParaRPr>
          </a:p>
        </p:txBody>
      </p:sp>
      <p:sp>
        <p:nvSpPr>
          <p:cNvPr id="5" name="TekstSylinder 4"/>
          <p:cNvSpPr txBox="1"/>
          <p:nvPr/>
        </p:nvSpPr>
        <p:spPr>
          <a:xfrm>
            <a:off x="4081451" y="5949860"/>
            <a:ext cx="540533" cy="215444"/>
          </a:xfrm>
          <a:prstGeom prst="rect">
            <a:avLst/>
          </a:prstGeom>
          <a:noFill/>
        </p:spPr>
        <p:txBody>
          <a:bodyPr wrap="none" rtlCol="0">
            <a:spAutoFit/>
          </a:bodyPr>
          <a:lstStyle/>
          <a:p>
            <a:r>
              <a:rPr lang="nb-NO" sz="800" dirty="0" smtClean="0">
                <a:latin typeface="Arial" panose="020B0604020202020204" pitchFamily="34" charset="0"/>
                <a:cs typeface="Arial" panose="020B0604020202020204" pitchFamily="34" charset="0"/>
              </a:rPr>
              <a:t>Prosent</a:t>
            </a:r>
            <a:endParaRPr lang="nb-NO" sz="800" dirty="0">
              <a:latin typeface="Arial" panose="020B0604020202020204" pitchFamily="34" charset="0"/>
              <a:cs typeface="Arial" panose="020B0604020202020204" pitchFamily="34" charset="0"/>
            </a:endParaRPr>
          </a:p>
        </p:txBody>
      </p:sp>
      <p:sp>
        <p:nvSpPr>
          <p:cNvPr id="6" name="Title 1"/>
          <p:cNvSpPr txBox="1">
            <a:spLocks/>
          </p:cNvSpPr>
          <p:nvPr/>
        </p:nvSpPr>
        <p:spPr>
          <a:xfrm>
            <a:off x="377298" y="416686"/>
            <a:ext cx="8411592"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Store forskjeller mellom institusjoner</a:t>
            </a:r>
            <a:endParaRPr lang="nb-NO" sz="3600" dirty="0"/>
          </a:p>
        </p:txBody>
      </p:sp>
      <p:sp>
        <p:nvSpPr>
          <p:cNvPr id="7" name="TekstSylinder 6"/>
          <p:cNvSpPr txBox="1"/>
          <p:nvPr/>
        </p:nvSpPr>
        <p:spPr>
          <a:xfrm>
            <a:off x="611560" y="6135107"/>
            <a:ext cx="4142481" cy="246221"/>
          </a:xfrm>
          <a:prstGeom prst="rect">
            <a:avLst/>
          </a:prstGeom>
          <a:noFill/>
        </p:spPr>
        <p:txBody>
          <a:bodyPr wrap="none" rtlCol="0">
            <a:spAutoFit/>
          </a:bodyPr>
          <a:lstStyle/>
          <a:p>
            <a:r>
              <a:rPr lang="nb-NO" sz="1000" dirty="0" smtClean="0"/>
              <a:t>Kilder: </a:t>
            </a:r>
            <a:r>
              <a:rPr lang="nb-NO" sz="1000" dirty="0"/>
              <a:t>Sykehusenes operasjonsplanleggingssystemer/Riksrevisjonen.</a:t>
            </a:r>
          </a:p>
        </p:txBody>
      </p:sp>
    </p:spTree>
    <p:extLst>
      <p:ext uri="{BB962C8B-B14F-4D97-AF65-F5344CB8AC3E}">
        <p14:creationId xmlns:p14="http://schemas.microsoft.com/office/powerpoint/2010/main" val="415608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Rapporten</a:t>
            </a:r>
            <a:endParaRPr lang="nb-NO" dirty="0"/>
          </a:p>
        </p:txBody>
      </p:sp>
      <p:sp>
        <p:nvSpPr>
          <p:cNvPr id="3" name="Plassholder for innhold 2"/>
          <p:cNvSpPr>
            <a:spLocks noGrp="1"/>
          </p:cNvSpPr>
          <p:nvPr>
            <p:ph sz="half" idx="1"/>
          </p:nvPr>
        </p:nvSpPr>
        <p:spPr/>
        <p:txBody>
          <a:bodyPr/>
          <a:lstStyle/>
          <a:p>
            <a:pPr lvl="0">
              <a:spcAft>
                <a:spcPts val="600"/>
              </a:spcAft>
              <a:buFont typeface="+mj-lt"/>
              <a:buAutoNum type="arabicPeriod"/>
            </a:pPr>
            <a:r>
              <a:rPr lang="nb-NO" sz="1400" dirty="0"/>
              <a:t>Sammendrag og kommisjonens forslag </a:t>
            </a:r>
          </a:p>
          <a:p>
            <a:pPr lvl="0">
              <a:spcAft>
                <a:spcPts val="600"/>
              </a:spcAft>
              <a:buFont typeface="+mj-lt"/>
              <a:buAutoNum type="arabicPeriod"/>
            </a:pPr>
            <a:r>
              <a:rPr lang="nb-NO" sz="1400" dirty="0"/>
              <a:t>Mandat og arbeidet i kommisjonen</a:t>
            </a:r>
          </a:p>
          <a:p>
            <a:pPr>
              <a:spcAft>
                <a:spcPts val="600"/>
              </a:spcAft>
              <a:buFont typeface="+mj-lt"/>
              <a:buAutoNum type="arabicPeriod"/>
            </a:pPr>
            <a:r>
              <a:rPr lang="nb-NO" sz="1400" dirty="0" smtClean="0"/>
              <a:t>Utfordringer </a:t>
            </a:r>
            <a:r>
              <a:rPr lang="nb-NO" sz="1400" dirty="0"/>
              <a:t>for norsk økonomi og framtidig produktivitetsvekst</a:t>
            </a:r>
          </a:p>
          <a:p>
            <a:pPr lvl="0">
              <a:spcAft>
                <a:spcPts val="600"/>
              </a:spcAft>
              <a:buFont typeface="+mj-lt"/>
              <a:buAutoNum type="arabicPeriod"/>
            </a:pPr>
            <a:r>
              <a:rPr lang="nb-NO" sz="1400" dirty="0"/>
              <a:t>Produktivitetsutviklingen i Norge </a:t>
            </a:r>
          </a:p>
          <a:p>
            <a:pPr lvl="0">
              <a:spcAft>
                <a:spcPts val="600"/>
              </a:spcAft>
              <a:buFont typeface="+mj-lt"/>
              <a:buAutoNum type="arabicPeriod"/>
            </a:pPr>
            <a:r>
              <a:rPr lang="nb-NO" sz="1400" dirty="0"/>
              <a:t>Hva kan </a:t>
            </a:r>
            <a:r>
              <a:rPr lang="nb-NO" sz="1400" dirty="0" smtClean="0"/>
              <a:t>Norge lære av andre </a:t>
            </a:r>
            <a:r>
              <a:rPr lang="nb-NO" sz="1400" dirty="0"/>
              <a:t>land?</a:t>
            </a:r>
          </a:p>
          <a:p>
            <a:pPr lvl="0">
              <a:spcAft>
                <a:spcPts val="600"/>
              </a:spcAft>
              <a:buFont typeface="+mj-lt"/>
              <a:buAutoNum type="arabicPeriod"/>
            </a:pPr>
            <a:r>
              <a:rPr lang="nb-NO" sz="1400" dirty="0" smtClean="0"/>
              <a:t>Hva driver produktivitetsveksten?</a:t>
            </a:r>
            <a:endParaRPr lang="nb-NO" sz="1400" dirty="0"/>
          </a:p>
          <a:p>
            <a:pPr lvl="0">
              <a:spcAft>
                <a:spcPts val="600"/>
              </a:spcAft>
              <a:buFont typeface="+mj-lt"/>
              <a:buAutoNum type="arabicPeriod"/>
            </a:pPr>
            <a:r>
              <a:rPr lang="nb-NO" sz="1400" dirty="0"/>
              <a:t>Urbanisering og produktivitet</a:t>
            </a:r>
          </a:p>
          <a:p>
            <a:pPr lvl="0">
              <a:spcAft>
                <a:spcPts val="600"/>
              </a:spcAft>
              <a:buFont typeface="+mj-lt"/>
              <a:buAutoNum type="arabicPeriod"/>
            </a:pPr>
            <a:r>
              <a:rPr lang="nb-NO" sz="1400" dirty="0"/>
              <a:t>Omstilling og vekst i </a:t>
            </a:r>
            <a:r>
              <a:rPr lang="nb-NO" sz="1400" dirty="0" smtClean="0"/>
              <a:t>norsk næringsliv</a:t>
            </a:r>
          </a:p>
          <a:p>
            <a:pPr>
              <a:spcAft>
                <a:spcPts val="600"/>
              </a:spcAft>
              <a:buFont typeface="+mj-lt"/>
              <a:buAutoNum type="arabicPeriod"/>
            </a:pPr>
            <a:r>
              <a:rPr lang="nb-NO" sz="1400" dirty="0" smtClean="0"/>
              <a:t>Innovasjon og entreprenørskap</a:t>
            </a:r>
          </a:p>
          <a:p>
            <a:pPr lvl="0">
              <a:spcAft>
                <a:spcPts val="600"/>
              </a:spcAft>
              <a:buFont typeface="+mj-lt"/>
              <a:buAutoNum type="arabicPeriod"/>
            </a:pPr>
            <a:r>
              <a:rPr lang="nb-NO" sz="1400" dirty="0" smtClean="0"/>
              <a:t>Konkurranse og regulering</a:t>
            </a:r>
            <a:endParaRPr lang="nb-NO" sz="1400" dirty="0"/>
          </a:p>
        </p:txBody>
      </p:sp>
      <p:sp>
        <p:nvSpPr>
          <p:cNvPr id="4" name="Plassholder for innhold 3"/>
          <p:cNvSpPr>
            <a:spLocks noGrp="1"/>
          </p:cNvSpPr>
          <p:nvPr>
            <p:ph sz="half" idx="2"/>
          </p:nvPr>
        </p:nvSpPr>
        <p:spPr/>
        <p:txBody>
          <a:bodyPr/>
          <a:lstStyle/>
          <a:p>
            <a:pPr lvl="0">
              <a:spcAft>
                <a:spcPts val="600"/>
              </a:spcAft>
              <a:buFont typeface="+mj-lt"/>
              <a:buAutoNum type="arabicPeriod" startAt="11"/>
            </a:pPr>
            <a:r>
              <a:rPr lang="nb-NO" sz="1400" dirty="0" smtClean="0"/>
              <a:t>Regulering </a:t>
            </a:r>
            <a:r>
              <a:rPr lang="nb-NO" sz="1400" dirty="0"/>
              <a:t>av </a:t>
            </a:r>
            <a:r>
              <a:rPr lang="nb-NO" sz="1400" dirty="0" smtClean="0"/>
              <a:t>byggenæringen </a:t>
            </a:r>
            <a:endParaRPr lang="nb-NO" sz="1400" dirty="0"/>
          </a:p>
          <a:p>
            <a:pPr lvl="0">
              <a:spcAft>
                <a:spcPts val="600"/>
              </a:spcAft>
              <a:buFont typeface="+mj-lt"/>
              <a:buAutoNum type="arabicPeriod" startAt="11"/>
            </a:pPr>
            <a:r>
              <a:rPr lang="nb-NO" sz="1400" dirty="0"/>
              <a:t>Arbeidstidsreguleringer</a:t>
            </a:r>
          </a:p>
          <a:p>
            <a:pPr lvl="0">
              <a:spcAft>
                <a:spcPts val="600"/>
              </a:spcAft>
              <a:buFont typeface="+mj-lt"/>
              <a:buAutoNum type="arabicPeriod" startAt="11"/>
            </a:pPr>
            <a:r>
              <a:rPr lang="nb-NO" sz="1400" dirty="0"/>
              <a:t>Offentlige støtteordninger</a:t>
            </a:r>
          </a:p>
          <a:p>
            <a:pPr lvl="0">
              <a:spcAft>
                <a:spcPts val="600"/>
              </a:spcAft>
              <a:buFont typeface="+mj-lt"/>
              <a:buAutoNum type="arabicPeriod" startAt="11"/>
            </a:pPr>
            <a:r>
              <a:rPr lang="nb-NO" sz="1400" dirty="0"/>
              <a:t>Offentlig eierskap</a:t>
            </a:r>
            <a:endParaRPr lang="nb-NO" sz="1400" i="1" dirty="0"/>
          </a:p>
          <a:p>
            <a:pPr lvl="0">
              <a:spcAft>
                <a:spcPts val="600"/>
              </a:spcAft>
              <a:buFont typeface="+mj-lt"/>
              <a:buAutoNum type="arabicPeriod" startAt="11"/>
            </a:pPr>
            <a:r>
              <a:rPr lang="nb-NO" sz="1400" dirty="0" smtClean="0"/>
              <a:t>Effektivisering av offentlig </a:t>
            </a:r>
            <a:r>
              <a:rPr lang="nb-NO" sz="1400" dirty="0"/>
              <a:t>sektor </a:t>
            </a:r>
          </a:p>
          <a:p>
            <a:pPr lvl="0">
              <a:spcAft>
                <a:spcPts val="600"/>
              </a:spcAft>
              <a:buFont typeface="+mj-lt"/>
              <a:buAutoNum type="arabicPeriod" startAt="11"/>
            </a:pPr>
            <a:r>
              <a:rPr lang="nb-NO" sz="1400" dirty="0"/>
              <a:t>Kommunesektoren</a:t>
            </a:r>
          </a:p>
          <a:p>
            <a:pPr lvl="0">
              <a:spcAft>
                <a:spcPts val="600"/>
              </a:spcAft>
              <a:buFont typeface="+mj-lt"/>
              <a:buAutoNum type="arabicPeriod" startAt="11"/>
            </a:pPr>
            <a:r>
              <a:rPr lang="nb-NO" sz="1400" dirty="0"/>
              <a:t>Utdanningssektoren</a:t>
            </a:r>
          </a:p>
          <a:p>
            <a:pPr lvl="0">
              <a:spcAft>
                <a:spcPts val="600"/>
              </a:spcAft>
              <a:buFont typeface="+mj-lt"/>
              <a:buAutoNum type="arabicPeriod" startAt="11"/>
            </a:pPr>
            <a:r>
              <a:rPr lang="nb-NO" sz="1400" dirty="0"/>
              <a:t>Samferdselssektoren</a:t>
            </a:r>
          </a:p>
          <a:p>
            <a:pPr>
              <a:spcAft>
                <a:spcPts val="600"/>
              </a:spcAft>
              <a:buFont typeface="+mj-lt"/>
              <a:buAutoNum type="arabicPeriod" startAt="11"/>
            </a:pPr>
            <a:r>
              <a:rPr lang="nb-NO" sz="1400" dirty="0" smtClean="0"/>
              <a:t>Gjennomføring </a:t>
            </a:r>
            <a:r>
              <a:rPr lang="nb-NO" sz="1400" dirty="0"/>
              <a:t>av reformer </a:t>
            </a:r>
          </a:p>
          <a:p>
            <a:pPr>
              <a:spcAft>
                <a:spcPts val="600"/>
              </a:spcAft>
            </a:pPr>
            <a:endParaRPr lang="nb-NO" sz="1400" dirty="0"/>
          </a:p>
        </p:txBody>
      </p:sp>
      <p:sp>
        <p:nvSpPr>
          <p:cNvPr id="5" name="Plassholder for lysbildenummer 4"/>
          <p:cNvSpPr>
            <a:spLocks noGrp="1"/>
          </p:cNvSpPr>
          <p:nvPr>
            <p:ph type="sldNum" sz="quarter" idx="12"/>
          </p:nvPr>
        </p:nvSpPr>
        <p:spPr/>
        <p:txBody>
          <a:bodyPr/>
          <a:lstStyle/>
          <a:p>
            <a:pPr>
              <a:defRPr/>
            </a:pPr>
            <a:fld id="{F87EDA3C-6C15-4D48-B662-02A74F993168}" type="slidenum">
              <a:rPr lang="nb-NO" smtClean="0">
                <a:solidFill>
                  <a:prstClr val="white"/>
                </a:solidFill>
              </a:rPr>
              <a:pPr>
                <a:defRPr/>
              </a:pPr>
              <a:t>3</a:t>
            </a:fld>
            <a:endParaRPr lang="nb-NO" dirty="0">
              <a:solidFill>
                <a:prstClr val="white"/>
              </a:solidFill>
            </a:endParaRPr>
          </a:p>
        </p:txBody>
      </p:sp>
    </p:spTree>
    <p:extLst>
      <p:ext uri="{BB962C8B-B14F-4D97-AF65-F5344CB8AC3E}">
        <p14:creationId xmlns:p14="http://schemas.microsoft.com/office/powerpoint/2010/main" val="53439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5"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117"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7" name="Rectangle 42"/>
          <p:cNvSpPr>
            <a:spLocks noGrp="1" noChangeArrowheads="1"/>
          </p:cNvSpPr>
          <p:nvPr>
            <p:ph type="title"/>
            <p:custDataLst>
              <p:tags r:id="rId3"/>
            </p:custDataLst>
          </p:nvPr>
        </p:nvSpPr>
        <p:spPr>
          <a:xfrm>
            <a:off x="755576" y="260648"/>
            <a:ext cx="7632266" cy="912242"/>
          </a:xfrm>
        </p:spPr>
        <p:txBody>
          <a:bodyPr>
            <a:normAutofit fontScale="90000"/>
          </a:bodyPr>
          <a:lstStyle/>
          <a:p>
            <a:pPr algn="ctr" eaLnBrk="1" hangingPunct="1"/>
            <a:r>
              <a:rPr lang="nb-NO" altLang="nb-NO" sz="3600" dirty="0" smtClean="0"/>
              <a:t>Rigide vakt- og turnusordninger hemmer produktiviteten</a:t>
            </a:r>
          </a:p>
        </p:txBody>
      </p:sp>
      <p:sp>
        <p:nvSpPr>
          <p:cNvPr id="90141" name="Rectangle 35"/>
          <p:cNvSpPr>
            <a:spLocks noChangeArrowheads="1"/>
          </p:cNvSpPr>
          <p:nvPr/>
        </p:nvSpPr>
        <p:spPr bwMode="gray">
          <a:xfrm>
            <a:off x="1446764" y="1340768"/>
            <a:ext cx="6234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eaLnBrk="1" hangingPunct="1"/>
            <a:r>
              <a:rPr lang="nb-NO" altLang="nb-NO" sz="1200" dirty="0" smtClean="0"/>
              <a:t>Behov for</a:t>
            </a:r>
            <a:r>
              <a:rPr lang="nb-NO" altLang="nb-NO" sz="1200" baseline="30000" dirty="0" smtClean="0"/>
              <a:t>1</a:t>
            </a:r>
            <a:r>
              <a:rPr lang="nb-NO" altLang="nb-NO" sz="1200" dirty="0" smtClean="0"/>
              <a:t> og tilgjengelighet av politi, hele landet, 2011</a:t>
            </a:r>
            <a:endParaRPr lang="nb-NO" altLang="nb-NO" sz="1200" dirty="0"/>
          </a:p>
        </p:txBody>
      </p:sp>
      <p:sp>
        <p:nvSpPr>
          <p:cNvPr id="90143" name="McK 4. Footnote"/>
          <p:cNvSpPr txBox="1">
            <a:spLocks noChangeArrowheads="1"/>
          </p:cNvSpPr>
          <p:nvPr>
            <p:custDataLst>
              <p:tags r:id="rId4"/>
            </p:custDataLst>
          </p:nvPr>
        </p:nvSpPr>
        <p:spPr bwMode="auto">
          <a:xfrm>
            <a:off x="697816" y="5937730"/>
            <a:ext cx="56743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buClr>
                <a:schemeClr val="tx2"/>
              </a:buClr>
              <a:defRPr sz="1600">
                <a:solidFill>
                  <a:schemeClr val="tx1"/>
                </a:solidFill>
                <a:latin typeface="Arial" panose="020B0604020202020204" pitchFamily="34" charset="0"/>
              </a:defRPr>
            </a:lvl1pPr>
            <a:lvl2pPr marL="10318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1217613"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1404938"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1792288"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2249488"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2706688"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3163888"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3621088" indent="-130175"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eaLnBrk="1" hangingPunct="1">
              <a:buClrTx/>
            </a:pPr>
            <a:r>
              <a:rPr lang="nb-NO" altLang="nb-NO" sz="1020" dirty="0" smtClean="0"/>
              <a:t>1 Antall prioriterte politioppdrag</a:t>
            </a:r>
            <a:endParaRPr lang="nb-NO" altLang="nb-NO" sz="1020" dirty="0"/>
          </a:p>
        </p:txBody>
      </p:sp>
      <p:sp>
        <p:nvSpPr>
          <p:cNvPr id="90144" name="McK 5. Source"/>
          <p:cNvSpPr>
            <a:spLocks noChangeArrowheads="1"/>
          </p:cNvSpPr>
          <p:nvPr>
            <p:custDataLst>
              <p:tags r:id="rId5"/>
            </p:custDataLst>
          </p:nvPr>
        </p:nvSpPr>
        <p:spPr bwMode="auto">
          <a:xfrm>
            <a:off x="738195" y="6149166"/>
            <a:ext cx="7002157"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buClr>
                <a:schemeClr val="tx2"/>
              </a:buClr>
              <a:tabLst>
                <a:tab pos="612775" algn="l"/>
              </a:tabLst>
              <a:defRPr sz="1600">
                <a:solidFill>
                  <a:schemeClr val="tx1"/>
                </a:solidFill>
                <a:latin typeface="Arial" panose="020B0604020202020204" pitchFamily="34" charset="0"/>
              </a:defRPr>
            </a:lvl1pPr>
            <a:lvl2pPr marL="785813" indent="-142875" defTabSz="895350">
              <a:buClr>
                <a:schemeClr val="tx2"/>
              </a:buClr>
              <a:buSzPct val="125000"/>
              <a:buFont typeface="Arial" panose="020B0604020202020204" pitchFamily="34" charset="0"/>
              <a:buChar char="▪"/>
              <a:tabLst>
                <a:tab pos="612775" algn="l"/>
              </a:tabLst>
              <a:defRPr sz="1600">
                <a:solidFill>
                  <a:schemeClr val="tx1"/>
                </a:solidFill>
                <a:latin typeface="Arial" panose="020B0604020202020204" pitchFamily="34" charset="0"/>
              </a:defRPr>
            </a:lvl2pPr>
            <a:lvl3pPr marL="936625" indent="-149225" defTabSz="895350">
              <a:buClr>
                <a:schemeClr val="tx2"/>
              </a:buClr>
              <a:buSzPct val="120000"/>
              <a:buFont typeface="Arial" panose="020B0604020202020204" pitchFamily="34" charset="0"/>
              <a:buChar char="–"/>
              <a:tabLst>
                <a:tab pos="612775" algn="l"/>
              </a:tabLst>
              <a:defRPr sz="1600">
                <a:solidFill>
                  <a:schemeClr val="tx1"/>
                </a:solidFill>
                <a:latin typeface="Arial" panose="020B0604020202020204" pitchFamily="34" charset="0"/>
              </a:defRPr>
            </a:lvl3pPr>
            <a:lvl4pPr marL="1073150" indent="-134938" defTabSz="895350">
              <a:buClr>
                <a:schemeClr val="tx2"/>
              </a:buClr>
              <a:buSzPct val="120000"/>
              <a:buFont typeface="Arial" panose="020B0604020202020204" pitchFamily="34" charset="0"/>
              <a:buChar char="▫"/>
              <a:tabLst>
                <a:tab pos="612775" algn="l"/>
              </a:tabLst>
              <a:defRPr sz="1600">
                <a:solidFill>
                  <a:schemeClr val="tx1"/>
                </a:solidFill>
                <a:latin typeface="Arial" panose="020B0604020202020204" pitchFamily="34" charset="0"/>
              </a:defRPr>
            </a:lvl4pPr>
            <a:lvl5pPr marL="1223963" indent="-149225" defTabSz="895350">
              <a:buClr>
                <a:schemeClr val="tx2"/>
              </a:buClr>
              <a:buSzPct val="89000"/>
              <a:buFont typeface="Arial" panose="020B0604020202020204" pitchFamily="34" charset="0"/>
              <a:buChar char="-"/>
              <a:tabLst>
                <a:tab pos="612775" algn="l"/>
              </a:tabLst>
              <a:defRPr sz="1600">
                <a:solidFill>
                  <a:schemeClr val="tx1"/>
                </a:solidFill>
                <a:latin typeface="Arial" panose="020B0604020202020204" pitchFamily="34" charset="0"/>
              </a:defRPr>
            </a:lvl5pPr>
            <a:lvl6pPr marL="1681163" indent="-149225" defTabSz="895350" eaLnBrk="0" fontAlgn="base" hangingPunct="0">
              <a:spcBef>
                <a:spcPct val="0"/>
              </a:spcBef>
              <a:spcAft>
                <a:spcPct val="0"/>
              </a:spcAft>
              <a:buClr>
                <a:schemeClr val="tx2"/>
              </a:buClr>
              <a:buSzPct val="89000"/>
              <a:buFont typeface="Arial" panose="020B0604020202020204" pitchFamily="34" charset="0"/>
              <a:buChar char="-"/>
              <a:tabLst>
                <a:tab pos="612775" algn="l"/>
              </a:tabLst>
              <a:defRPr sz="1600">
                <a:solidFill>
                  <a:schemeClr val="tx1"/>
                </a:solidFill>
                <a:latin typeface="Arial" panose="020B0604020202020204" pitchFamily="34" charset="0"/>
              </a:defRPr>
            </a:lvl6pPr>
            <a:lvl7pPr marL="2138363" indent="-149225" defTabSz="895350" eaLnBrk="0" fontAlgn="base" hangingPunct="0">
              <a:spcBef>
                <a:spcPct val="0"/>
              </a:spcBef>
              <a:spcAft>
                <a:spcPct val="0"/>
              </a:spcAft>
              <a:buClr>
                <a:schemeClr val="tx2"/>
              </a:buClr>
              <a:buSzPct val="89000"/>
              <a:buFont typeface="Arial" panose="020B0604020202020204" pitchFamily="34" charset="0"/>
              <a:buChar char="-"/>
              <a:tabLst>
                <a:tab pos="612775" algn="l"/>
              </a:tabLst>
              <a:defRPr sz="1600">
                <a:solidFill>
                  <a:schemeClr val="tx1"/>
                </a:solidFill>
                <a:latin typeface="Arial" panose="020B0604020202020204" pitchFamily="34" charset="0"/>
              </a:defRPr>
            </a:lvl7pPr>
            <a:lvl8pPr marL="2595563" indent="-149225" defTabSz="895350" eaLnBrk="0" fontAlgn="base" hangingPunct="0">
              <a:spcBef>
                <a:spcPct val="0"/>
              </a:spcBef>
              <a:spcAft>
                <a:spcPct val="0"/>
              </a:spcAft>
              <a:buClr>
                <a:schemeClr val="tx2"/>
              </a:buClr>
              <a:buSzPct val="89000"/>
              <a:buFont typeface="Arial" panose="020B0604020202020204" pitchFamily="34" charset="0"/>
              <a:buChar char="-"/>
              <a:tabLst>
                <a:tab pos="612775" algn="l"/>
              </a:tabLst>
              <a:defRPr sz="1600">
                <a:solidFill>
                  <a:schemeClr val="tx1"/>
                </a:solidFill>
                <a:latin typeface="Arial" panose="020B0604020202020204" pitchFamily="34" charset="0"/>
              </a:defRPr>
            </a:lvl8pPr>
            <a:lvl9pPr marL="3052763" indent="-149225" defTabSz="895350" eaLnBrk="0" fontAlgn="base" hangingPunct="0">
              <a:spcBef>
                <a:spcPct val="0"/>
              </a:spcBef>
              <a:spcAft>
                <a:spcPct val="0"/>
              </a:spcAft>
              <a:buClr>
                <a:schemeClr val="tx2"/>
              </a:buClr>
              <a:buSzPct val="89000"/>
              <a:buFont typeface="Arial" panose="020B0604020202020204" pitchFamily="34" charset="0"/>
              <a:buChar char="-"/>
              <a:tabLst>
                <a:tab pos="612775" algn="l"/>
              </a:tabLst>
              <a:defRPr sz="1600">
                <a:solidFill>
                  <a:schemeClr val="tx1"/>
                </a:solidFill>
                <a:latin typeface="Arial" panose="020B0604020202020204" pitchFamily="34" charset="0"/>
              </a:defRPr>
            </a:lvl9pPr>
          </a:lstStyle>
          <a:p>
            <a:pPr eaLnBrk="1" hangingPunct="1">
              <a:buClrTx/>
            </a:pPr>
            <a:r>
              <a:rPr lang="nb-NO" altLang="nb-NO" sz="1020" dirty="0" smtClean="0">
                <a:solidFill>
                  <a:srgbClr val="000000"/>
                </a:solidFill>
              </a:rPr>
              <a:t>Kilde: 22. juli-kommisjonen.</a:t>
            </a:r>
            <a:endParaRPr lang="nb-NO" altLang="nb-NO" sz="1020" dirty="0">
              <a:solidFill>
                <a:srgbClr val="000000"/>
              </a:solidFill>
            </a:endParaRPr>
          </a:p>
        </p:txBody>
      </p:sp>
      <p:sp>
        <p:nvSpPr>
          <p:cNvPr id="8" name="Rectangle 3"/>
          <p:cNvSpPr>
            <a:spLocks noChangeArrowheads="1"/>
          </p:cNvSpPr>
          <p:nvPr/>
        </p:nvSpPr>
        <p:spPr bwMode="auto">
          <a:xfrm>
            <a:off x="1124744" y="1115617"/>
            <a:ext cx="7263680" cy="4689647"/>
          </a:xfrm>
          <a:prstGeom prst="rect">
            <a:avLst/>
          </a:prstGeom>
          <a:noFill/>
          <a:ln w="6350">
            <a:solidFill>
              <a:schemeClr val="tx1"/>
            </a:solidFill>
            <a:miter lim="800000"/>
            <a:headEnd/>
            <a:tailEnd/>
          </a:ln>
          <a:effectLst/>
        </p:spPr>
        <p:txBody>
          <a:bodyPr wrap="none" anchor="ctr"/>
          <a:lstStyle/>
          <a:p>
            <a:endParaRPr lang="nb-NO"/>
          </a:p>
        </p:txBody>
      </p:sp>
      <p:pic>
        <p:nvPicPr>
          <p:cNvPr id="1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6353" y="1628162"/>
            <a:ext cx="6348015" cy="417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Sylinder 3"/>
          <p:cNvSpPr txBox="1"/>
          <p:nvPr/>
        </p:nvSpPr>
        <p:spPr>
          <a:xfrm rot="16200000">
            <a:off x="-218574" y="3034999"/>
            <a:ext cx="3058618" cy="246221"/>
          </a:xfrm>
          <a:prstGeom prst="rect">
            <a:avLst/>
          </a:prstGeom>
          <a:noFill/>
        </p:spPr>
        <p:txBody>
          <a:bodyPr wrap="square" rtlCol="0">
            <a:spAutoFit/>
          </a:bodyPr>
          <a:lstStyle/>
          <a:p>
            <a:r>
              <a:rPr lang="nb-NO" sz="1000" dirty="0" smtClean="0"/>
              <a:t>Faktiske timer og overtidstimer</a:t>
            </a:r>
            <a:endParaRPr lang="nb-NO" sz="1000" dirty="0"/>
          </a:p>
        </p:txBody>
      </p:sp>
      <p:sp>
        <p:nvSpPr>
          <p:cNvPr id="12" name="TekstSylinder 12"/>
          <p:cNvSpPr txBox="1"/>
          <p:nvPr/>
        </p:nvSpPr>
        <p:spPr>
          <a:xfrm rot="16200000">
            <a:off x="6749296" y="3138286"/>
            <a:ext cx="2888017" cy="246221"/>
          </a:xfrm>
          <a:prstGeom prst="rect">
            <a:avLst/>
          </a:prstGeom>
          <a:noFill/>
        </p:spPr>
        <p:txBody>
          <a:bodyPr wrap="square" rtlCol="0">
            <a:spAutoFit/>
          </a:bodyPr>
          <a:lstStyle/>
          <a:p>
            <a:r>
              <a:rPr lang="nb-NO" sz="1000" dirty="0" smtClean="0"/>
              <a:t>Prioriterte oppdrag (rød linje)</a:t>
            </a:r>
            <a:endParaRPr lang="nb-NO" sz="1000" dirty="0"/>
          </a:p>
        </p:txBody>
      </p:sp>
    </p:spTree>
    <p:extLst>
      <p:ext uri="{BB962C8B-B14F-4D97-AF65-F5344CB8AC3E}">
        <p14:creationId xmlns:p14="http://schemas.microsoft.com/office/powerpoint/2010/main" val="668119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7298" y="116632"/>
            <a:ext cx="8411592"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Stort potensiale for økt bruk av IKT i offentlig sektor</a:t>
            </a:r>
            <a:endParaRPr lang="nb-NO" sz="3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591" y="1309738"/>
            <a:ext cx="7306819" cy="500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38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7298" y="260648"/>
            <a:ext cx="8411592"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dirty="0" smtClean="0"/>
              <a:t>Store forskjeller i tjenestetilbudet i kommunene</a:t>
            </a:r>
            <a:endParaRPr lang="nb-NO" sz="3600" dirty="0"/>
          </a:p>
        </p:txBody>
      </p:sp>
      <p:sp>
        <p:nvSpPr>
          <p:cNvPr id="4" name="TekstSylinder 3"/>
          <p:cNvSpPr txBox="1"/>
          <p:nvPr/>
        </p:nvSpPr>
        <p:spPr>
          <a:xfrm>
            <a:off x="1907704" y="1567825"/>
            <a:ext cx="5256584" cy="276999"/>
          </a:xfrm>
          <a:prstGeom prst="rect">
            <a:avLst/>
          </a:prstGeom>
          <a:noFill/>
        </p:spPr>
        <p:txBody>
          <a:bodyPr wrap="square" rtlCol="0">
            <a:spAutoFit/>
          </a:bodyPr>
          <a:lstStyle/>
          <a:p>
            <a:pPr algn="ctr"/>
            <a:r>
              <a:rPr lang="nb-NO" sz="1200" dirty="0" smtClean="0"/>
              <a:t>Korrigert </a:t>
            </a:r>
            <a:r>
              <a:rPr lang="nb-NO" sz="1200" dirty="0"/>
              <a:t>inntekt og produksjonsindeks. Landsgjennomsnitt=100.</a:t>
            </a:r>
          </a:p>
        </p:txBody>
      </p:sp>
      <p:sp>
        <p:nvSpPr>
          <p:cNvPr id="10" name="TekstSylinder 9"/>
          <p:cNvSpPr txBox="1"/>
          <p:nvPr/>
        </p:nvSpPr>
        <p:spPr>
          <a:xfrm>
            <a:off x="611560" y="6042739"/>
            <a:ext cx="1941557" cy="246221"/>
          </a:xfrm>
          <a:prstGeom prst="rect">
            <a:avLst/>
          </a:prstGeom>
          <a:noFill/>
        </p:spPr>
        <p:txBody>
          <a:bodyPr wrap="none" rtlCol="0">
            <a:spAutoFit/>
          </a:bodyPr>
          <a:lstStyle/>
          <a:p>
            <a:r>
              <a:rPr lang="nb-NO" sz="1000" dirty="0" smtClean="0"/>
              <a:t>Kilder: Borge (2014) og </a:t>
            </a:r>
            <a:r>
              <a:rPr lang="nb-NO" sz="1000" dirty="0" err="1" smtClean="0"/>
              <a:t>Kostra</a:t>
            </a:r>
            <a:r>
              <a:rPr lang="nb-NO" sz="1000" dirty="0" smtClean="0"/>
              <a:t>.</a:t>
            </a:r>
            <a:endParaRPr lang="nb-NO" sz="1000" dirty="0"/>
          </a:p>
        </p:txBody>
      </p:sp>
      <p:graphicFrame>
        <p:nvGraphicFramePr>
          <p:cNvPr id="11" name="Diagram 10"/>
          <p:cNvGraphicFramePr/>
          <p:nvPr>
            <p:extLst>
              <p:ext uri="{D42A27DB-BD31-4B8C-83A1-F6EECF244321}">
                <p14:modId xmlns:p14="http://schemas.microsoft.com/office/powerpoint/2010/main" val="3356797736"/>
              </p:ext>
            </p:extLst>
          </p:nvPr>
        </p:nvGraphicFramePr>
        <p:xfrm>
          <a:off x="1043608" y="1772816"/>
          <a:ext cx="7745282" cy="410445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Sylinder 12"/>
          <p:cNvSpPr txBox="1"/>
          <p:nvPr/>
        </p:nvSpPr>
        <p:spPr>
          <a:xfrm>
            <a:off x="5707739" y="4926063"/>
            <a:ext cx="1878437" cy="215444"/>
          </a:xfrm>
          <a:prstGeom prst="rect">
            <a:avLst/>
          </a:prstGeom>
          <a:noFill/>
        </p:spPr>
        <p:txBody>
          <a:bodyPr wrap="square" rtlCol="0">
            <a:spAutoFit/>
          </a:bodyPr>
          <a:lstStyle/>
          <a:p>
            <a:r>
              <a:rPr lang="nb-NO" sz="800" dirty="0" smtClean="0">
                <a:latin typeface="Arial" panose="020B0604020202020204" pitchFamily="34" charset="0"/>
                <a:cs typeface="Arial" panose="020B0604020202020204" pitchFamily="34" charset="0"/>
              </a:rPr>
              <a:t>Kommuneobservasjoner</a:t>
            </a:r>
            <a:endParaRPr lang="nb-NO" sz="800" dirty="0">
              <a:latin typeface="Arial" panose="020B0604020202020204" pitchFamily="34" charset="0"/>
              <a:cs typeface="Arial" panose="020B0604020202020204" pitchFamily="34" charset="0"/>
            </a:endParaRPr>
          </a:p>
        </p:txBody>
      </p:sp>
      <p:sp>
        <p:nvSpPr>
          <p:cNvPr id="14" name="TekstSylinder 13"/>
          <p:cNvSpPr txBox="1"/>
          <p:nvPr/>
        </p:nvSpPr>
        <p:spPr>
          <a:xfrm>
            <a:off x="5676505" y="4725724"/>
            <a:ext cx="2567903" cy="215444"/>
          </a:xfrm>
          <a:prstGeom prst="rect">
            <a:avLst/>
          </a:prstGeom>
          <a:noFill/>
        </p:spPr>
        <p:txBody>
          <a:bodyPr wrap="square" rtlCol="0">
            <a:spAutoFit/>
          </a:bodyPr>
          <a:lstStyle/>
          <a:p>
            <a:r>
              <a:rPr lang="nb-NO" sz="800" dirty="0" smtClean="0">
                <a:latin typeface="Arial" panose="020B0604020202020204" pitchFamily="34" charset="0"/>
                <a:cs typeface="Arial" panose="020B0604020202020204" pitchFamily="34" charset="0"/>
              </a:rPr>
              <a:t>Regresjonslinje  </a:t>
            </a:r>
            <a:r>
              <a:rPr lang="nb-NO" sz="800" dirty="0" err="1" smtClean="0">
                <a:latin typeface="Arial" panose="020B0604020202020204" pitchFamily="34" charset="0"/>
                <a:cs typeface="Arial" panose="020B0604020202020204" pitchFamily="34" charset="0"/>
              </a:rPr>
              <a:t>Pindeks</a:t>
            </a:r>
            <a:r>
              <a:rPr lang="nb-NO" sz="800" dirty="0" smtClean="0">
                <a:latin typeface="Arial" panose="020B0604020202020204" pitchFamily="34" charset="0"/>
                <a:cs typeface="Arial" panose="020B0604020202020204" pitchFamily="34" charset="0"/>
              </a:rPr>
              <a:t>=70,2+0,318 </a:t>
            </a:r>
            <a:r>
              <a:rPr lang="nb-NO" sz="800" dirty="0" err="1" smtClean="0">
                <a:latin typeface="Arial" panose="020B0604020202020204" pitchFamily="34" charset="0"/>
                <a:cs typeface="Arial" panose="020B0604020202020204" pitchFamily="34" charset="0"/>
              </a:rPr>
              <a:t>Korr.inntekt</a:t>
            </a:r>
            <a:endParaRPr lang="nb-NO" sz="800" dirty="0">
              <a:latin typeface="Arial" panose="020B0604020202020204" pitchFamily="34" charset="0"/>
              <a:cs typeface="Arial" panose="020B0604020202020204" pitchFamily="34" charset="0"/>
            </a:endParaRPr>
          </a:p>
        </p:txBody>
      </p:sp>
      <p:cxnSp>
        <p:nvCxnSpPr>
          <p:cNvPr id="15" name="Rett linje 14"/>
          <p:cNvCxnSpPr/>
          <p:nvPr/>
        </p:nvCxnSpPr>
        <p:spPr>
          <a:xfrm>
            <a:off x="5514500" y="4833447"/>
            <a:ext cx="208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5655691" y="4986352"/>
            <a:ext cx="68437" cy="8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3995936" y="5888305"/>
            <a:ext cx="1316432" cy="276999"/>
          </a:xfrm>
          <a:prstGeom prst="rect">
            <a:avLst/>
          </a:prstGeom>
          <a:noFill/>
        </p:spPr>
        <p:txBody>
          <a:bodyPr wrap="square" rtlCol="0">
            <a:spAutoFit/>
          </a:bodyPr>
          <a:lstStyle/>
          <a:p>
            <a:r>
              <a:rPr lang="nb-NO" sz="1200" dirty="0" smtClean="0">
                <a:latin typeface="Arial" panose="020B0604020202020204" pitchFamily="34" charset="0"/>
                <a:cs typeface="Arial" panose="020B0604020202020204" pitchFamily="34" charset="0"/>
              </a:rPr>
              <a:t>Korrigert inntekt</a:t>
            </a:r>
            <a:endParaRPr lang="nb-NO" sz="1200" dirty="0">
              <a:latin typeface="Arial" panose="020B0604020202020204" pitchFamily="34" charset="0"/>
              <a:cs typeface="Arial" panose="020B0604020202020204" pitchFamily="34" charset="0"/>
            </a:endParaRPr>
          </a:p>
        </p:txBody>
      </p:sp>
      <p:sp>
        <p:nvSpPr>
          <p:cNvPr id="18" name="TekstSylinder 17"/>
          <p:cNvSpPr txBox="1"/>
          <p:nvPr/>
        </p:nvSpPr>
        <p:spPr>
          <a:xfrm rot="-5400000">
            <a:off x="-112588" y="3300085"/>
            <a:ext cx="1891376" cy="276999"/>
          </a:xfrm>
          <a:prstGeom prst="rect">
            <a:avLst/>
          </a:prstGeom>
          <a:noFill/>
        </p:spPr>
        <p:txBody>
          <a:bodyPr wrap="square" rtlCol="0">
            <a:spAutoFit/>
          </a:bodyPr>
          <a:lstStyle/>
          <a:p>
            <a:r>
              <a:rPr lang="nb-NO" sz="1200" dirty="0" smtClean="0">
                <a:latin typeface="Arial" panose="020B0604020202020204" pitchFamily="34" charset="0"/>
                <a:cs typeface="Arial" panose="020B0604020202020204" pitchFamily="34" charset="0"/>
              </a:rPr>
              <a:t>Produksjonsindeks</a:t>
            </a:r>
            <a:endParaRPr lang="nb-N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661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6652"/>
            <a:ext cx="8568952" cy="1143000"/>
          </a:xfrm>
        </p:spPr>
        <p:txBody>
          <a:bodyPr/>
          <a:lstStyle/>
          <a:p>
            <a:pPr algn="ctr"/>
            <a:r>
              <a:rPr lang="nb-NO" dirty="0" smtClean="0"/>
              <a:t>Reformbehov: Offentlige investeringer</a:t>
            </a:r>
            <a:endParaRPr lang="nb-NO" dirty="0"/>
          </a:p>
        </p:txBody>
      </p:sp>
      <p:sp>
        <p:nvSpPr>
          <p:cNvPr id="3" name="Content Placeholder 2"/>
          <p:cNvSpPr>
            <a:spLocks noGrp="1"/>
          </p:cNvSpPr>
          <p:nvPr>
            <p:ph idx="1"/>
          </p:nvPr>
        </p:nvSpPr>
        <p:spPr/>
        <p:txBody>
          <a:bodyPr>
            <a:normAutofit/>
          </a:bodyPr>
          <a:lstStyle/>
          <a:p>
            <a:pPr>
              <a:spcAft>
                <a:spcPts val="600"/>
              </a:spcAft>
              <a:buSzPct val="75000"/>
              <a:buFontTx/>
              <a:buChar char="•"/>
            </a:pPr>
            <a:r>
              <a:rPr lang="nb-NO" dirty="0" smtClean="0"/>
              <a:t>Store investeringer med lite produktivitet</a:t>
            </a:r>
          </a:p>
          <a:p>
            <a:pPr>
              <a:spcAft>
                <a:spcPts val="600"/>
              </a:spcAft>
              <a:buSzPct val="75000"/>
              <a:buFontTx/>
              <a:buChar char="•"/>
            </a:pPr>
            <a:r>
              <a:rPr lang="nb-NO" dirty="0" smtClean="0"/>
              <a:t>Kostnadsoverskridelser og kostnadsdrift på store prosjekter</a:t>
            </a:r>
          </a:p>
          <a:p>
            <a:pPr>
              <a:spcAft>
                <a:spcPts val="600"/>
              </a:spcAft>
              <a:buSzPct val="75000"/>
              <a:buFontTx/>
              <a:buChar char="•"/>
            </a:pPr>
            <a:r>
              <a:rPr lang="nb-NO" dirty="0" smtClean="0"/>
              <a:t>Koble prioriteringsansvar og finansieringsansvar</a:t>
            </a:r>
          </a:p>
          <a:p>
            <a:pPr>
              <a:spcAft>
                <a:spcPts val="600"/>
              </a:spcAft>
              <a:buSzPct val="75000"/>
              <a:buFontTx/>
              <a:buChar char="•"/>
            </a:pPr>
            <a:r>
              <a:rPr lang="nb-NO" dirty="0" smtClean="0"/>
              <a:t>Organisering av offentlige innkjøp</a:t>
            </a:r>
          </a:p>
          <a:p>
            <a:pPr>
              <a:spcAft>
                <a:spcPts val="600"/>
              </a:spcAft>
              <a:buSzPct val="75000"/>
              <a:buFontTx/>
              <a:buChar char="•"/>
            </a:pPr>
            <a:r>
              <a:rPr lang="nb-NO" dirty="0" smtClean="0"/>
              <a:t>Organisering av IKT prosjekter</a:t>
            </a:r>
          </a:p>
        </p:txBody>
      </p:sp>
    </p:spTree>
    <p:extLst>
      <p:ext uri="{BB962C8B-B14F-4D97-AF65-F5344CB8AC3E}">
        <p14:creationId xmlns:p14="http://schemas.microsoft.com/office/powerpoint/2010/main" val="3387234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6"/>
          <p:cNvSpPr txBox="1">
            <a:spLocks/>
          </p:cNvSpPr>
          <p:nvPr/>
        </p:nvSpPr>
        <p:spPr>
          <a:xfrm>
            <a:off x="1136334" y="1399370"/>
            <a:ext cx="6880197" cy="790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266700">
              <a:spcBef>
                <a:spcPts val="0"/>
              </a:spcBef>
              <a:buFont typeface="Arial" panose="020B0604020202020204" pitchFamily="34" charset="0"/>
              <a:buNone/>
            </a:pPr>
            <a:r>
              <a:rPr lang="nb-NO" sz="1200" dirty="0" smtClean="0">
                <a:latin typeface="Times New Roman" panose="02020603050405020304" pitchFamily="18" charset="0"/>
                <a:cs typeface="Times New Roman" panose="02020603050405020304" pitchFamily="18" charset="0"/>
              </a:rPr>
              <a:t>Samfunnsøkonomisk netto nytte av veiinvesteringsprosjektene i NTP 2010-2019 og NTP 2014 -2023</a:t>
            </a:r>
          </a:p>
          <a:p>
            <a:pPr marL="0" indent="0" algn="ctr" defTabSz="266700">
              <a:spcBef>
                <a:spcPts val="0"/>
              </a:spcBef>
              <a:buFont typeface="Arial" panose="020B0604020202020204" pitchFamily="34" charset="0"/>
              <a:buNone/>
            </a:pPr>
            <a:r>
              <a:rPr lang="nb-NO" sz="1200" dirty="0" smtClean="0">
                <a:latin typeface="Times New Roman" panose="02020603050405020304" pitchFamily="18" charset="0"/>
                <a:cs typeface="Times New Roman" panose="02020603050405020304" pitchFamily="18" charset="0"/>
              </a:rPr>
              <a:t>Mrd. kroner</a:t>
            </a:r>
            <a:endParaRPr lang="nb-NO" sz="1200" dirty="0">
              <a:latin typeface="Times New Roman" panose="02020603050405020304" pitchFamily="18" charset="0"/>
              <a:cs typeface="Times New Roman" panose="02020603050405020304" pitchFamily="18" charset="0"/>
            </a:endParaRPr>
          </a:p>
        </p:txBody>
      </p:sp>
      <p:sp>
        <p:nvSpPr>
          <p:cNvPr id="5" name="Rectangle 42"/>
          <p:cNvSpPr txBox="1">
            <a:spLocks noChangeArrowheads="1"/>
          </p:cNvSpPr>
          <p:nvPr>
            <p:custDataLst>
              <p:tags r:id="rId1"/>
            </p:custDataLst>
          </p:nvPr>
        </p:nvSpPr>
        <p:spPr>
          <a:xfrm>
            <a:off x="746684" y="454949"/>
            <a:ext cx="7632266" cy="912242"/>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altLang="nb-NO" sz="3600" dirty="0" smtClean="0"/>
              <a:t>Stor samfunnsøkonomisk gevinst av lønnsomme veiinvesteringer</a:t>
            </a:r>
          </a:p>
        </p:txBody>
      </p:sp>
      <p:sp>
        <p:nvSpPr>
          <p:cNvPr id="6" name="TekstSylinder 5"/>
          <p:cNvSpPr txBox="1"/>
          <p:nvPr/>
        </p:nvSpPr>
        <p:spPr>
          <a:xfrm>
            <a:off x="611560" y="6093296"/>
            <a:ext cx="4780476" cy="246221"/>
          </a:xfrm>
          <a:prstGeom prst="rect">
            <a:avLst/>
          </a:prstGeom>
          <a:noFill/>
        </p:spPr>
        <p:txBody>
          <a:bodyPr wrap="none" rtlCol="0">
            <a:spAutoFit/>
          </a:bodyPr>
          <a:lstStyle/>
          <a:p>
            <a:r>
              <a:rPr lang="nb-NO" sz="1000" dirty="0" smtClean="0"/>
              <a:t>Kilde: Nasjonal Transportplan 2010-2019 og Nasjonal Transportplan 2014 - 2023.</a:t>
            </a:r>
            <a:endParaRPr lang="nb-NO" sz="1000" dirty="0"/>
          </a:p>
        </p:txBody>
      </p:sp>
      <p:graphicFrame>
        <p:nvGraphicFramePr>
          <p:cNvPr id="7" name="Diagram 6"/>
          <p:cNvGraphicFramePr/>
          <p:nvPr>
            <p:extLst>
              <p:ext uri="{D42A27DB-BD31-4B8C-83A1-F6EECF244321}">
                <p14:modId xmlns:p14="http://schemas.microsoft.com/office/powerpoint/2010/main" val="773852115"/>
              </p:ext>
            </p:extLst>
          </p:nvPr>
        </p:nvGraphicFramePr>
        <p:xfrm>
          <a:off x="746684" y="1988840"/>
          <a:ext cx="7497724"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830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a:defRPr/>
            </a:pPr>
            <a:fld id="{D436CEFC-E2A8-487F-A5B2-A566719C223D}" type="slidenum">
              <a:rPr lang="nb-NO" smtClean="0"/>
              <a:pPr>
                <a:defRPr/>
              </a:pPr>
              <a:t>35</a:t>
            </a:fld>
            <a:endParaRPr lang="nb-NO" dirty="0"/>
          </a:p>
        </p:txBody>
      </p:sp>
      <p:sp>
        <p:nvSpPr>
          <p:cNvPr id="7" name="TekstSylinder 6"/>
          <p:cNvSpPr txBox="1"/>
          <p:nvPr/>
        </p:nvSpPr>
        <p:spPr>
          <a:xfrm>
            <a:off x="611560" y="332656"/>
            <a:ext cx="7920880" cy="646331"/>
          </a:xfrm>
          <a:prstGeom prst="rect">
            <a:avLst/>
          </a:prstGeom>
          <a:noFill/>
        </p:spPr>
        <p:txBody>
          <a:bodyPr wrap="square" rtlCol="0">
            <a:spAutoFit/>
          </a:bodyPr>
          <a:lstStyle/>
          <a:p>
            <a:pPr marL="228600" indent="-228600" algn="ctr">
              <a:tabLst>
                <a:tab pos="180975" algn="l"/>
              </a:tabLst>
            </a:pPr>
            <a:r>
              <a:rPr lang="nb-NO" sz="3600" dirty="0" smtClean="0">
                <a:latin typeface="+mj-lt"/>
                <a:ea typeface="+mj-ea"/>
                <a:cs typeface="+mj-cs"/>
              </a:rPr>
              <a:t>  Kostnaden ved veibygging er høye</a:t>
            </a:r>
          </a:p>
        </p:txBody>
      </p:sp>
      <p:sp>
        <p:nvSpPr>
          <p:cNvPr id="91" name="Rectangle 249"/>
          <p:cNvSpPr>
            <a:spLocks noChangeArrowheads="1"/>
          </p:cNvSpPr>
          <p:nvPr/>
        </p:nvSpPr>
        <p:spPr bwMode="auto">
          <a:xfrm>
            <a:off x="755576" y="1124744"/>
            <a:ext cx="7702822" cy="4954943"/>
          </a:xfrm>
          <a:prstGeom prst="rect">
            <a:avLst/>
          </a:prstGeom>
          <a:noFill/>
          <a:ln w="19050">
            <a:solidFill>
              <a:schemeClr val="accent1"/>
            </a:solidFill>
            <a:miter lim="800000"/>
            <a:headEnd/>
            <a:tailEnd/>
          </a:ln>
          <a:effectLst/>
          <a:extLst/>
        </p:spPr>
        <p:txBody>
          <a:bodyPr wrap="none" anchor="ctr">
            <a:noAutofit/>
          </a:bodyPr>
          <a:lstStyle/>
          <a:p>
            <a:pPr algn="ctr"/>
            <a:endParaRPr lang="en-US" sz="1000"/>
          </a:p>
        </p:txBody>
      </p:sp>
      <p:sp>
        <p:nvSpPr>
          <p:cNvPr id="92" name="Line 14"/>
          <p:cNvSpPr>
            <a:spLocks noChangeShapeType="1"/>
          </p:cNvSpPr>
          <p:nvPr/>
        </p:nvSpPr>
        <p:spPr bwMode="auto">
          <a:xfrm>
            <a:off x="862225" y="1786115"/>
            <a:ext cx="7464425" cy="0"/>
          </a:xfrm>
          <a:prstGeom prst="line">
            <a:avLst/>
          </a:prstGeom>
          <a:noFill/>
          <a:ln w="952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Rectangle 13"/>
          <p:cNvSpPr>
            <a:spLocks noChangeArrowheads="1"/>
          </p:cNvSpPr>
          <p:nvPr/>
        </p:nvSpPr>
        <p:spPr bwMode="auto">
          <a:xfrm>
            <a:off x="862224" y="1868665"/>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en-US" sz="1200" dirty="0" err="1">
                <a:solidFill>
                  <a:srgbClr val="000000"/>
                </a:solidFill>
                <a:latin typeface="+mn-lt"/>
              </a:rPr>
              <a:t>Strekning</a:t>
            </a:r>
            <a:endParaRPr lang="en-US" sz="1200" dirty="0">
              <a:latin typeface="+mn-lt"/>
            </a:endParaRPr>
          </a:p>
        </p:txBody>
      </p:sp>
      <p:grpSp>
        <p:nvGrpSpPr>
          <p:cNvPr id="94" name="Group 18"/>
          <p:cNvGrpSpPr>
            <a:grpSpLocks/>
          </p:cNvGrpSpPr>
          <p:nvPr/>
        </p:nvGrpSpPr>
        <p:grpSpPr>
          <a:xfrm>
            <a:off x="2874116" y="1214615"/>
            <a:ext cx="1647825" cy="514350"/>
            <a:chOff x="2355850" y="933450"/>
            <a:chExt cx="1647825" cy="514350"/>
          </a:xfrm>
        </p:grpSpPr>
        <p:pic>
          <p:nvPicPr>
            <p:cNvPr id="95" name="Picture 9" descr="100px-Tabliczka_E6"/>
            <p:cNvPicPr>
              <a:picLocks noChangeAspect="1" noChangeArrowheads="1"/>
            </p:cNvPicPr>
            <p:nvPr>
              <p:custDataLst>
                <p:tags r:id="rId44"/>
              </p:custDataLst>
            </p:nvPr>
          </p:nvPicPr>
          <p:blipFill>
            <a:blip r:embed="rId48">
              <a:extLst>
                <a:ext uri="{28A0092B-C50C-407E-A947-70E740481C1C}">
                  <a14:useLocalDpi xmlns:a14="http://schemas.microsoft.com/office/drawing/2010/main" val="0"/>
                </a:ext>
              </a:extLst>
            </a:blip>
            <a:srcRect/>
            <a:stretch>
              <a:fillRect/>
            </a:stretch>
          </p:blipFill>
          <p:spPr bwMode="auto">
            <a:xfrm>
              <a:off x="3175000" y="933450"/>
              <a:ext cx="8286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Flagg"/>
            <p:cNvPicPr>
              <a:picLocks noChangeAspect="1" noChangeArrowheads="1"/>
            </p:cNvPicPr>
            <p:nvPr>
              <p:custDataLst>
                <p:tags r:id="rId45"/>
              </p:custDataLst>
            </p:nvPr>
          </p:nvPicPr>
          <p:blipFill>
            <a:blip r:embed="rId49">
              <a:extLst>
                <a:ext uri="{28A0092B-C50C-407E-A947-70E740481C1C}">
                  <a14:useLocalDpi xmlns:a14="http://schemas.microsoft.com/office/drawing/2010/main" val="0"/>
                </a:ext>
              </a:extLst>
            </a:blip>
            <a:srcRect/>
            <a:stretch>
              <a:fillRect/>
            </a:stretch>
          </p:blipFill>
          <p:spPr bwMode="auto">
            <a:xfrm>
              <a:off x="2355850" y="952500"/>
              <a:ext cx="781050" cy="484188"/>
            </a:xfrm>
            <a:prstGeom prst="rect">
              <a:avLst/>
            </a:prstGeom>
            <a:noFill/>
            <a:extLst>
              <a:ext uri="{909E8E84-426E-40DD-AFC4-6F175D3DCCD1}">
                <a14:hiddenFill xmlns:a14="http://schemas.microsoft.com/office/drawing/2010/main">
                  <a:solidFill>
                    <a:srgbClr val="FFFFFF"/>
                  </a:solidFill>
                </a14:hiddenFill>
              </a:ext>
            </a:extLst>
          </p:spPr>
        </p:pic>
      </p:grpSp>
      <p:pic>
        <p:nvPicPr>
          <p:cNvPr id="97" name="Picture 11" descr="Flagg"/>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773295" y="1233665"/>
            <a:ext cx="781050" cy="48418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9" descr="100px-Tabliczka_E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98795" y="1214615"/>
            <a:ext cx="8286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Dannebrog"/>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678825" y="1233665"/>
            <a:ext cx="781050" cy="48418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7" descr="E45 shield"/>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497975" y="1214615"/>
            <a:ext cx="828675" cy="514350"/>
          </a:xfrm>
          <a:prstGeom prst="rect">
            <a:avLst/>
          </a:prstGeom>
          <a:noFill/>
          <a:extLst>
            <a:ext uri="{909E8E84-426E-40DD-AFC4-6F175D3DCCD1}">
              <a14:hiddenFill xmlns:a14="http://schemas.microsoft.com/office/drawing/2010/main">
                <a:solidFill>
                  <a:srgbClr val="FFFFFF"/>
                </a:solidFill>
              </a14:hiddenFill>
            </a:ext>
          </a:extLst>
        </p:spPr>
      </p:pic>
      <p:sp>
        <p:nvSpPr>
          <p:cNvPr id="101" name="Line 14"/>
          <p:cNvSpPr>
            <a:spLocks noChangeShapeType="1"/>
          </p:cNvSpPr>
          <p:nvPr/>
        </p:nvSpPr>
        <p:spPr bwMode="gray">
          <a:xfrm>
            <a:off x="862225" y="2083991"/>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Rectangle 13"/>
          <p:cNvSpPr>
            <a:spLocks noChangeArrowheads="1"/>
          </p:cNvSpPr>
          <p:nvPr/>
        </p:nvSpPr>
        <p:spPr bwMode="auto">
          <a:xfrm>
            <a:off x="862224" y="2151584"/>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Type vei</a:t>
            </a:r>
            <a:endParaRPr lang="en-US" sz="1200" dirty="0">
              <a:latin typeface="+mn-lt"/>
            </a:endParaRPr>
          </a:p>
        </p:txBody>
      </p:sp>
      <p:sp>
        <p:nvSpPr>
          <p:cNvPr id="103" name="Rectangle 13"/>
          <p:cNvSpPr>
            <a:spLocks noChangeArrowheads="1"/>
          </p:cNvSpPr>
          <p:nvPr/>
        </p:nvSpPr>
        <p:spPr bwMode="auto">
          <a:xfrm>
            <a:off x="862224" y="2434503"/>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Distanse</a:t>
            </a:r>
            <a:endParaRPr lang="en-US" sz="1200" dirty="0">
              <a:latin typeface="+mn-lt"/>
            </a:endParaRPr>
          </a:p>
        </p:txBody>
      </p:sp>
      <p:sp>
        <p:nvSpPr>
          <p:cNvPr id="104" name="Rectangle 13"/>
          <p:cNvSpPr>
            <a:spLocks noChangeArrowheads="1"/>
          </p:cNvSpPr>
          <p:nvPr/>
        </p:nvSpPr>
        <p:spPr bwMode="auto">
          <a:xfrm>
            <a:off x="862224" y="2717422"/>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Veibredde</a:t>
            </a:r>
            <a:endParaRPr lang="en-US" sz="1200" dirty="0">
              <a:latin typeface="+mn-lt"/>
            </a:endParaRPr>
          </a:p>
        </p:txBody>
      </p:sp>
      <p:sp>
        <p:nvSpPr>
          <p:cNvPr id="105" name="Rectangle 13"/>
          <p:cNvSpPr>
            <a:spLocks noChangeArrowheads="1"/>
          </p:cNvSpPr>
          <p:nvPr/>
        </p:nvSpPr>
        <p:spPr bwMode="auto">
          <a:xfrm>
            <a:off x="862224" y="3000341"/>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Antall broer</a:t>
            </a:r>
            <a:endParaRPr lang="en-US" sz="1200" dirty="0">
              <a:latin typeface="+mn-lt"/>
            </a:endParaRPr>
          </a:p>
        </p:txBody>
      </p:sp>
      <p:sp>
        <p:nvSpPr>
          <p:cNvPr id="106" name="Rectangle 13"/>
          <p:cNvSpPr>
            <a:spLocks noChangeArrowheads="1"/>
          </p:cNvSpPr>
          <p:nvPr/>
        </p:nvSpPr>
        <p:spPr bwMode="auto">
          <a:xfrm>
            <a:off x="862224" y="3283260"/>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Antall tunneler</a:t>
            </a:r>
            <a:endParaRPr lang="en-US" sz="1200" dirty="0">
              <a:latin typeface="+mn-lt"/>
            </a:endParaRPr>
          </a:p>
        </p:txBody>
      </p:sp>
      <p:sp>
        <p:nvSpPr>
          <p:cNvPr id="107" name="Rectangle 13"/>
          <p:cNvSpPr>
            <a:spLocks noChangeArrowheads="1"/>
          </p:cNvSpPr>
          <p:nvPr/>
        </p:nvSpPr>
        <p:spPr bwMode="auto">
          <a:xfrm>
            <a:off x="862224" y="3566179"/>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Trafikk</a:t>
            </a:r>
            <a:endParaRPr lang="en-US" sz="1200" dirty="0">
              <a:latin typeface="+mn-lt"/>
            </a:endParaRPr>
          </a:p>
        </p:txBody>
      </p:sp>
      <p:sp>
        <p:nvSpPr>
          <p:cNvPr id="108" name="Rectangle 13"/>
          <p:cNvSpPr>
            <a:spLocks noChangeArrowheads="1"/>
          </p:cNvSpPr>
          <p:nvPr/>
        </p:nvSpPr>
        <p:spPr bwMode="auto">
          <a:xfrm>
            <a:off x="862224" y="3849098"/>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Start planlegging</a:t>
            </a:r>
            <a:endParaRPr lang="en-US" sz="1200" dirty="0">
              <a:latin typeface="+mn-lt"/>
            </a:endParaRPr>
          </a:p>
        </p:txBody>
      </p:sp>
      <p:sp>
        <p:nvSpPr>
          <p:cNvPr id="109" name="Rectangle 13"/>
          <p:cNvSpPr>
            <a:spLocks noChangeArrowheads="1"/>
          </p:cNvSpPr>
          <p:nvPr/>
        </p:nvSpPr>
        <p:spPr bwMode="auto">
          <a:xfrm>
            <a:off x="862224" y="4132017"/>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Vedtak</a:t>
            </a:r>
            <a:endParaRPr lang="en-US" sz="1200" dirty="0">
              <a:latin typeface="+mn-lt"/>
            </a:endParaRPr>
          </a:p>
        </p:txBody>
      </p:sp>
      <p:sp>
        <p:nvSpPr>
          <p:cNvPr id="110" name="Rectangle 13"/>
          <p:cNvSpPr>
            <a:spLocks noChangeArrowheads="1"/>
          </p:cNvSpPr>
          <p:nvPr/>
        </p:nvSpPr>
        <p:spPr bwMode="auto">
          <a:xfrm>
            <a:off x="862224" y="4414936"/>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Byggestart</a:t>
            </a:r>
            <a:endParaRPr lang="en-US" sz="1200" dirty="0">
              <a:latin typeface="+mn-lt"/>
            </a:endParaRPr>
          </a:p>
        </p:txBody>
      </p:sp>
      <p:sp>
        <p:nvSpPr>
          <p:cNvPr id="111" name="Rectangle 13"/>
          <p:cNvSpPr>
            <a:spLocks noChangeArrowheads="1"/>
          </p:cNvSpPr>
          <p:nvPr/>
        </p:nvSpPr>
        <p:spPr bwMode="auto">
          <a:xfrm>
            <a:off x="862224" y="4697855"/>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Åpnet</a:t>
            </a:r>
            <a:endParaRPr lang="en-US" sz="1200" dirty="0">
              <a:latin typeface="+mn-lt"/>
            </a:endParaRPr>
          </a:p>
        </p:txBody>
      </p:sp>
      <p:sp>
        <p:nvSpPr>
          <p:cNvPr id="112" name="Rectangle 13"/>
          <p:cNvSpPr>
            <a:spLocks noChangeArrowheads="1"/>
          </p:cNvSpPr>
          <p:nvPr/>
        </p:nvSpPr>
        <p:spPr bwMode="auto">
          <a:xfrm>
            <a:off x="862224" y="4980774"/>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a:solidFill>
                  <a:srgbClr val="000000"/>
                </a:solidFill>
                <a:latin typeface="+mn-lt"/>
              </a:rPr>
              <a:t>Totale omkostninger</a:t>
            </a:r>
            <a:r>
              <a:rPr lang="nb-NO" sz="1200" baseline="30000">
                <a:solidFill>
                  <a:srgbClr val="000000"/>
                </a:solidFill>
                <a:latin typeface="+mn-lt"/>
              </a:rPr>
              <a:t>2</a:t>
            </a:r>
            <a:endParaRPr lang="en-US" sz="1200" dirty="0">
              <a:latin typeface="+mn-lt"/>
            </a:endParaRPr>
          </a:p>
        </p:txBody>
      </p:sp>
      <p:sp>
        <p:nvSpPr>
          <p:cNvPr id="113" name="Rectangle 13"/>
          <p:cNvSpPr>
            <a:spLocks noChangeArrowheads="1"/>
          </p:cNvSpPr>
          <p:nvPr/>
        </p:nvSpPr>
        <p:spPr bwMode="auto">
          <a:xfrm>
            <a:off x="862224" y="5263693"/>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Kostnad per km</a:t>
            </a:r>
            <a:endParaRPr lang="en-US" sz="1200" dirty="0">
              <a:latin typeface="+mn-lt"/>
            </a:endParaRPr>
          </a:p>
        </p:txBody>
      </p:sp>
      <p:sp>
        <p:nvSpPr>
          <p:cNvPr id="114" name="Rectangle 13"/>
          <p:cNvSpPr>
            <a:spLocks noChangeArrowheads="1"/>
          </p:cNvSpPr>
          <p:nvPr/>
        </p:nvSpPr>
        <p:spPr bwMode="auto">
          <a:xfrm>
            <a:off x="862224" y="5546617"/>
            <a:ext cx="176053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nSpc>
                <a:spcPct val="80000"/>
              </a:lnSpc>
            </a:pPr>
            <a:r>
              <a:rPr lang="nb-NO" sz="1200" dirty="0">
                <a:solidFill>
                  <a:srgbClr val="000000"/>
                </a:solidFill>
                <a:latin typeface="+mn-lt"/>
              </a:rPr>
              <a:t>Finansiering</a:t>
            </a:r>
            <a:endParaRPr lang="en-US" sz="1200" dirty="0">
              <a:latin typeface="+mn-lt"/>
            </a:endParaRPr>
          </a:p>
        </p:txBody>
      </p:sp>
      <p:sp>
        <p:nvSpPr>
          <p:cNvPr id="115" name="Line 14"/>
          <p:cNvSpPr>
            <a:spLocks noChangeShapeType="1"/>
          </p:cNvSpPr>
          <p:nvPr/>
        </p:nvSpPr>
        <p:spPr bwMode="gray">
          <a:xfrm>
            <a:off x="1018097" y="2366910"/>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14"/>
          <p:cNvSpPr>
            <a:spLocks noChangeShapeType="1"/>
          </p:cNvSpPr>
          <p:nvPr/>
        </p:nvSpPr>
        <p:spPr bwMode="gray">
          <a:xfrm>
            <a:off x="862225" y="2649829"/>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4"/>
          <p:cNvSpPr>
            <a:spLocks noChangeShapeType="1"/>
          </p:cNvSpPr>
          <p:nvPr/>
        </p:nvSpPr>
        <p:spPr bwMode="gray">
          <a:xfrm>
            <a:off x="862225" y="2932748"/>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14"/>
          <p:cNvSpPr>
            <a:spLocks noChangeShapeType="1"/>
          </p:cNvSpPr>
          <p:nvPr/>
        </p:nvSpPr>
        <p:spPr bwMode="gray">
          <a:xfrm>
            <a:off x="862225" y="3498586"/>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14"/>
          <p:cNvSpPr>
            <a:spLocks noChangeShapeType="1"/>
          </p:cNvSpPr>
          <p:nvPr/>
        </p:nvSpPr>
        <p:spPr bwMode="gray">
          <a:xfrm>
            <a:off x="862225" y="3781505"/>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14"/>
          <p:cNvSpPr>
            <a:spLocks noChangeShapeType="1"/>
          </p:cNvSpPr>
          <p:nvPr/>
        </p:nvSpPr>
        <p:spPr bwMode="gray">
          <a:xfrm>
            <a:off x="862225" y="4064424"/>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14"/>
          <p:cNvSpPr>
            <a:spLocks noChangeShapeType="1"/>
          </p:cNvSpPr>
          <p:nvPr/>
        </p:nvSpPr>
        <p:spPr bwMode="gray">
          <a:xfrm>
            <a:off x="862225" y="4347343"/>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4"/>
          <p:cNvSpPr>
            <a:spLocks noChangeShapeType="1"/>
          </p:cNvSpPr>
          <p:nvPr/>
        </p:nvSpPr>
        <p:spPr bwMode="gray">
          <a:xfrm>
            <a:off x="862225" y="4630262"/>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14"/>
          <p:cNvSpPr>
            <a:spLocks noChangeShapeType="1"/>
          </p:cNvSpPr>
          <p:nvPr/>
        </p:nvSpPr>
        <p:spPr bwMode="gray">
          <a:xfrm>
            <a:off x="862225" y="4913181"/>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14"/>
          <p:cNvSpPr>
            <a:spLocks noChangeShapeType="1"/>
          </p:cNvSpPr>
          <p:nvPr/>
        </p:nvSpPr>
        <p:spPr bwMode="gray">
          <a:xfrm>
            <a:off x="862225" y="5196100"/>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14"/>
          <p:cNvSpPr>
            <a:spLocks noChangeShapeType="1"/>
          </p:cNvSpPr>
          <p:nvPr/>
        </p:nvSpPr>
        <p:spPr bwMode="gray">
          <a:xfrm>
            <a:off x="862225" y="5479019"/>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14"/>
          <p:cNvSpPr>
            <a:spLocks noChangeShapeType="1"/>
          </p:cNvSpPr>
          <p:nvPr/>
        </p:nvSpPr>
        <p:spPr bwMode="gray">
          <a:xfrm>
            <a:off x="862225" y="3215667"/>
            <a:ext cx="7464425"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7" name="Group 17"/>
          <p:cNvGrpSpPr>
            <a:grpSpLocks/>
          </p:cNvGrpSpPr>
          <p:nvPr/>
        </p:nvGrpSpPr>
        <p:grpSpPr>
          <a:xfrm>
            <a:off x="2874116" y="1868665"/>
            <a:ext cx="1647825" cy="4121150"/>
            <a:chOff x="2355850" y="1587500"/>
            <a:chExt cx="1644650" cy="4121150"/>
          </a:xfrm>
        </p:grpSpPr>
        <p:sp>
          <p:nvSpPr>
            <p:cNvPr id="128" name="Rectangle 12"/>
            <p:cNvSpPr>
              <a:spLocks noChangeArrowheads="1"/>
            </p:cNvSpPr>
            <p:nvPr>
              <p:custDataLst>
                <p:tags r:id="rId30"/>
              </p:custDataLst>
            </p:nvPr>
          </p:nvSpPr>
          <p:spPr bwMode="auto">
            <a:xfrm>
              <a:off x="2355850" y="158750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en-US" sz="1200">
                  <a:solidFill>
                    <a:srgbClr val="000000"/>
                  </a:solidFill>
                  <a:latin typeface="+mn-lt"/>
                </a:rPr>
                <a:t>Dal – Boksrud</a:t>
              </a:r>
              <a:r>
                <a:rPr lang="en-US" sz="1200" baseline="30000">
                  <a:solidFill>
                    <a:srgbClr val="000000"/>
                  </a:solidFill>
                  <a:latin typeface="+mn-lt"/>
                </a:rPr>
                <a:t>1</a:t>
              </a:r>
              <a:endParaRPr lang="en-US" sz="1200" b="0" dirty="0">
                <a:latin typeface="+mn-lt"/>
              </a:endParaRPr>
            </a:p>
          </p:txBody>
        </p:sp>
        <p:sp>
          <p:nvSpPr>
            <p:cNvPr id="129" name="Rectangle 12"/>
            <p:cNvSpPr>
              <a:spLocks noChangeArrowheads="1"/>
            </p:cNvSpPr>
            <p:nvPr>
              <p:custDataLst>
                <p:tags r:id="rId31"/>
              </p:custDataLst>
            </p:nvPr>
          </p:nvSpPr>
          <p:spPr bwMode="auto">
            <a:xfrm>
              <a:off x="2355850" y="187041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4-felts motorvei</a:t>
              </a:r>
              <a:endParaRPr lang="en-US" sz="1200" b="0" dirty="0">
                <a:latin typeface="+mn-lt"/>
              </a:endParaRPr>
            </a:p>
          </p:txBody>
        </p:sp>
        <p:sp>
          <p:nvSpPr>
            <p:cNvPr id="130" name="Rectangle 12"/>
            <p:cNvSpPr>
              <a:spLocks noChangeArrowheads="1"/>
            </p:cNvSpPr>
            <p:nvPr>
              <p:custDataLst>
                <p:tags r:id="rId32"/>
              </p:custDataLst>
            </p:nvPr>
          </p:nvSpPr>
          <p:spPr bwMode="auto">
            <a:xfrm>
              <a:off x="2355850" y="2153338"/>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11,2 km</a:t>
              </a:r>
              <a:endParaRPr lang="en-US" sz="1200" b="0" dirty="0">
                <a:latin typeface="+mn-lt"/>
              </a:endParaRPr>
            </a:p>
          </p:txBody>
        </p:sp>
        <p:sp>
          <p:nvSpPr>
            <p:cNvPr id="131" name="Rectangle 12"/>
            <p:cNvSpPr>
              <a:spLocks noChangeArrowheads="1"/>
            </p:cNvSpPr>
            <p:nvPr>
              <p:custDataLst>
                <p:tags r:id="rId33"/>
              </p:custDataLst>
            </p:nvPr>
          </p:nvSpPr>
          <p:spPr bwMode="auto">
            <a:xfrm>
              <a:off x="2355850" y="2436257"/>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 m</a:t>
              </a:r>
              <a:endParaRPr lang="en-US" sz="1200" b="0" dirty="0">
                <a:latin typeface="+mn-lt"/>
              </a:endParaRPr>
            </a:p>
          </p:txBody>
        </p:sp>
        <p:sp>
          <p:nvSpPr>
            <p:cNvPr id="132" name="Rectangle 12"/>
            <p:cNvSpPr>
              <a:spLocks noChangeArrowheads="1"/>
            </p:cNvSpPr>
            <p:nvPr>
              <p:custDataLst>
                <p:tags r:id="rId34"/>
              </p:custDataLst>
            </p:nvPr>
          </p:nvSpPr>
          <p:spPr bwMode="auto">
            <a:xfrm>
              <a:off x="2355850" y="2719176"/>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3</a:t>
              </a:r>
              <a:endParaRPr lang="en-US" sz="1200" b="0" dirty="0">
                <a:latin typeface="+mn-lt"/>
              </a:endParaRPr>
            </a:p>
          </p:txBody>
        </p:sp>
        <p:sp>
          <p:nvSpPr>
            <p:cNvPr id="133" name="Rectangle 12"/>
            <p:cNvSpPr>
              <a:spLocks noChangeArrowheads="1"/>
            </p:cNvSpPr>
            <p:nvPr>
              <p:custDataLst>
                <p:tags r:id="rId35"/>
              </p:custDataLst>
            </p:nvPr>
          </p:nvSpPr>
          <p:spPr bwMode="auto">
            <a:xfrm>
              <a:off x="2355850" y="3002095"/>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0</a:t>
              </a:r>
              <a:endParaRPr lang="en-US" sz="1200" b="0" dirty="0">
                <a:latin typeface="+mn-lt"/>
              </a:endParaRPr>
            </a:p>
          </p:txBody>
        </p:sp>
        <p:sp>
          <p:nvSpPr>
            <p:cNvPr id="134" name="Rectangle 12"/>
            <p:cNvSpPr>
              <a:spLocks noChangeArrowheads="1"/>
            </p:cNvSpPr>
            <p:nvPr>
              <p:custDataLst>
                <p:tags r:id="rId36"/>
              </p:custDataLst>
            </p:nvPr>
          </p:nvSpPr>
          <p:spPr bwMode="auto">
            <a:xfrm>
              <a:off x="2355850" y="3285014"/>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18000 biler per døgn</a:t>
              </a:r>
              <a:endParaRPr lang="en-US" sz="1200" b="0" dirty="0">
                <a:latin typeface="+mn-lt"/>
              </a:endParaRPr>
            </a:p>
          </p:txBody>
        </p:sp>
        <p:sp>
          <p:nvSpPr>
            <p:cNvPr id="135" name="Rectangle 12"/>
            <p:cNvSpPr>
              <a:spLocks noChangeArrowheads="1"/>
            </p:cNvSpPr>
            <p:nvPr>
              <p:custDataLst>
                <p:tags r:id="rId37"/>
              </p:custDataLst>
            </p:nvPr>
          </p:nvSpPr>
          <p:spPr bwMode="auto">
            <a:xfrm>
              <a:off x="2355850" y="3567933"/>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2003</a:t>
              </a:r>
              <a:endParaRPr lang="en-US" sz="1200" b="0" dirty="0">
                <a:latin typeface="+mn-lt"/>
              </a:endParaRPr>
            </a:p>
          </p:txBody>
        </p:sp>
        <p:sp>
          <p:nvSpPr>
            <p:cNvPr id="136" name="Rectangle 12"/>
            <p:cNvSpPr>
              <a:spLocks noChangeArrowheads="1"/>
            </p:cNvSpPr>
            <p:nvPr>
              <p:custDataLst>
                <p:tags r:id="rId38"/>
              </p:custDataLst>
            </p:nvPr>
          </p:nvSpPr>
          <p:spPr bwMode="auto">
            <a:xfrm>
              <a:off x="2355850" y="3850852"/>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2007</a:t>
              </a:r>
              <a:endParaRPr lang="en-US" sz="1200" b="0" dirty="0">
                <a:latin typeface="+mn-lt"/>
              </a:endParaRPr>
            </a:p>
          </p:txBody>
        </p:sp>
        <p:sp>
          <p:nvSpPr>
            <p:cNvPr id="137" name="Rectangle 12"/>
            <p:cNvSpPr>
              <a:spLocks noChangeArrowheads="1"/>
            </p:cNvSpPr>
            <p:nvPr>
              <p:custDataLst>
                <p:tags r:id="rId39"/>
              </p:custDataLst>
            </p:nvPr>
          </p:nvSpPr>
          <p:spPr bwMode="auto">
            <a:xfrm>
              <a:off x="2355850" y="4133771"/>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Oktober 2009</a:t>
              </a:r>
              <a:endParaRPr lang="en-US" sz="1200" b="0" dirty="0">
                <a:latin typeface="+mn-lt"/>
              </a:endParaRPr>
            </a:p>
          </p:txBody>
        </p:sp>
        <p:sp>
          <p:nvSpPr>
            <p:cNvPr id="138" name="Rectangle 12"/>
            <p:cNvSpPr>
              <a:spLocks noChangeArrowheads="1"/>
            </p:cNvSpPr>
            <p:nvPr>
              <p:custDataLst>
                <p:tags r:id="rId40"/>
              </p:custDataLst>
            </p:nvPr>
          </p:nvSpPr>
          <p:spPr bwMode="auto">
            <a:xfrm>
              <a:off x="2355850" y="441669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November 2011</a:t>
              </a:r>
              <a:r>
                <a:rPr lang="nb-NO" sz="1200" baseline="30000">
                  <a:solidFill>
                    <a:srgbClr val="000000"/>
                  </a:solidFill>
                  <a:latin typeface="+mn-lt"/>
                </a:rPr>
                <a:t>1</a:t>
              </a:r>
              <a:endParaRPr lang="en-US" sz="1200" b="0" dirty="0">
                <a:latin typeface="+mn-lt"/>
              </a:endParaRPr>
            </a:p>
          </p:txBody>
        </p:sp>
        <p:sp>
          <p:nvSpPr>
            <p:cNvPr id="139" name="Rectangle 12"/>
            <p:cNvSpPr>
              <a:spLocks noChangeArrowheads="1"/>
            </p:cNvSpPr>
            <p:nvPr>
              <p:custDataLst>
                <p:tags r:id="rId41"/>
              </p:custDataLst>
            </p:nvPr>
          </p:nvSpPr>
          <p:spPr bwMode="auto">
            <a:xfrm>
              <a:off x="2355850" y="469960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940 mill. NOK</a:t>
              </a:r>
              <a:r>
                <a:rPr lang="nb-NO" sz="1200" baseline="30000">
                  <a:solidFill>
                    <a:srgbClr val="000000"/>
                  </a:solidFill>
                  <a:latin typeface="+mn-lt"/>
                </a:rPr>
                <a:t>1,2</a:t>
              </a:r>
              <a:endParaRPr lang="en-US" sz="1200" b="0" dirty="0">
                <a:latin typeface="+mn-lt"/>
              </a:endParaRPr>
            </a:p>
          </p:txBody>
        </p:sp>
        <p:sp>
          <p:nvSpPr>
            <p:cNvPr id="140" name="Rectangle 12"/>
            <p:cNvSpPr>
              <a:spLocks noChangeArrowheads="1"/>
            </p:cNvSpPr>
            <p:nvPr>
              <p:custDataLst>
                <p:tags r:id="rId42"/>
              </p:custDataLst>
            </p:nvPr>
          </p:nvSpPr>
          <p:spPr bwMode="auto">
            <a:xfrm>
              <a:off x="2355850" y="4982528"/>
              <a:ext cx="1644650" cy="1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FF0000"/>
                  </a:solidFill>
                  <a:latin typeface="+mn-lt"/>
                </a:rPr>
                <a:t>84 mill. NOK/km</a:t>
              </a:r>
              <a:r>
                <a:rPr lang="nb-NO" sz="1200" baseline="30000" dirty="0">
                  <a:solidFill>
                    <a:srgbClr val="FF0000"/>
                  </a:solidFill>
                  <a:latin typeface="+mn-lt"/>
                </a:rPr>
                <a:t>2</a:t>
              </a:r>
              <a:endParaRPr lang="en-US" sz="1200" b="0" dirty="0">
                <a:solidFill>
                  <a:srgbClr val="FF0000"/>
                </a:solidFill>
                <a:latin typeface="+mn-lt"/>
              </a:endParaRPr>
            </a:p>
          </p:txBody>
        </p:sp>
        <p:sp>
          <p:nvSpPr>
            <p:cNvPr id="141" name="Rectangle 12"/>
            <p:cNvSpPr>
              <a:spLocks noChangeArrowheads="1"/>
            </p:cNvSpPr>
            <p:nvPr>
              <p:custDataLst>
                <p:tags r:id="rId43"/>
              </p:custDataLst>
            </p:nvPr>
          </p:nvSpPr>
          <p:spPr bwMode="auto">
            <a:xfrm>
              <a:off x="2355850" y="5265452"/>
              <a:ext cx="164465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Bompenger, </a:t>
              </a:r>
              <a:r>
                <a:rPr lang="nb-NO" sz="1200" dirty="0" err="1">
                  <a:solidFill>
                    <a:srgbClr val="000000"/>
                  </a:solidFill>
                  <a:latin typeface="+mn-lt"/>
                </a:rPr>
                <a:t>fullfinan-siert</a:t>
              </a:r>
              <a:r>
                <a:rPr lang="nb-NO" sz="1200" dirty="0">
                  <a:solidFill>
                    <a:srgbClr val="000000"/>
                  </a:solidFill>
                  <a:latin typeface="+mn-lt"/>
                </a:rPr>
                <a:t> gjennom lån til bompengeselskapet</a:t>
              </a:r>
              <a:endParaRPr lang="en-US" sz="1200" b="0" dirty="0">
                <a:latin typeface="+mn-lt"/>
              </a:endParaRPr>
            </a:p>
          </p:txBody>
        </p:sp>
      </p:grpSp>
      <p:grpSp>
        <p:nvGrpSpPr>
          <p:cNvPr id="142" name="Group 310272"/>
          <p:cNvGrpSpPr/>
          <p:nvPr/>
        </p:nvGrpSpPr>
        <p:grpSpPr>
          <a:xfrm>
            <a:off x="4773295" y="1868665"/>
            <a:ext cx="1644650" cy="3825685"/>
            <a:chOff x="4383088" y="1587500"/>
            <a:chExt cx="1644650" cy="3825685"/>
          </a:xfrm>
        </p:grpSpPr>
        <p:sp>
          <p:nvSpPr>
            <p:cNvPr id="143" name="Rectangle 15"/>
            <p:cNvSpPr>
              <a:spLocks noChangeArrowheads="1"/>
            </p:cNvSpPr>
            <p:nvPr>
              <p:custDataLst>
                <p:tags r:id="rId16"/>
              </p:custDataLst>
            </p:nvPr>
          </p:nvSpPr>
          <p:spPr bwMode="auto">
            <a:xfrm>
              <a:off x="4383088" y="158750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en-US" sz="1200">
                  <a:solidFill>
                    <a:srgbClr val="000000"/>
                  </a:solidFill>
                  <a:latin typeface="+mn-lt"/>
                </a:rPr>
                <a:t>Trelleborg - Vellinge</a:t>
              </a:r>
              <a:endParaRPr lang="en-US" sz="1200" b="0" dirty="0">
                <a:latin typeface="+mn-lt"/>
              </a:endParaRPr>
            </a:p>
          </p:txBody>
        </p:sp>
        <p:sp>
          <p:nvSpPr>
            <p:cNvPr id="144" name="Rectangle 15"/>
            <p:cNvSpPr>
              <a:spLocks noChangeArrowheads="1"/>
            </p:cNvSpPr>
            <p:nvPr>
              <p:custDataLst>
                <p:tags r:id="rId17"/>
              </p:custDataLst>
            </p:nvPr>
          </p:nvSpPr>
          <p:spPr bwMode="auto">
            <a:xfrm>
              <a:off x="4383088" y="187041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4-felts motorvei</a:t>
              </a:r>
              <a:endParaRPr lang="en-US" sz="1200" b="0" dirty="0">
                <a:latin typeface="+mn-lt"/>
              </a:endParaRPr>
            </a:p>
          </p:txBody>
        </p:sp>
        <p:sp>
          <p:nvSpPr>
            <p:cNvPr id="145" name="Rectangle 15"/>
            <p:cNvSpPr>
              <a:spLocks noChangeArrowheads="1"/>
            </p:cNvSpPr>
            <p:nvPr>
              <p:custDataLst>
                <p:tags r:id="rId18"/>
              </p:custDataLst>
            </p:nvPr>
          </p:nvSpPr>
          <p:spPr bwMode="auto">
            <a:xfrm>
              <a:off x="4383088" y="2153338"/>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9,6 km</a:t>
              </a:r>
              <a:endParaRPr lang="en-US" sz="1200" b="0" dirty="0">
                <a:latin typeface="+mn-lt"/>
              </a:endParaRPr>
            </a:p>
          </p:txBody>
        </p:sp>
        <p:sp>
          <p:nvSpPr>
            <p:cNvPr id="146" name="Rectangle 15"/>
            <p:cNvSpPr>
              <a:spLocks noChangeArrowheads="1"/>
            </p:cNvSpPr>
            <p:nvPr>
              <p:custDataLst>
                <p:tags r:id="rId19"/>
              </p:custDataLst>
            </p:nvPr>
          </p:nvSpPr>
          <p:spPr bwMode="auto">
            <a:xfrm>
              <a:off x="4383088" y="2436257"/>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21,5 m</a:t>
              </a:r>
              <a:endParaRPr lang="en-US" sz="1200" b="0" dirty="0">
                <a:latin typeface="+mn-lt"/>
              </a:endParaRPr>
            </a:p>
          </p:txBody>
        </p:sp>
        <p:sp>
          <p:nvSpPr>
            <p:cNvPr id="147" name="Rectangle 15"/>
            <p:cNvSpPr>
              <a:spLocks noChangeArrowheads="1"/>
            </p:cNvSpPr>
            <p:nvPr>
              <p:custDataLst>
                <p:tags r:id="rId20"/>
              </p:custDataLst>
            </p:nvPr>
          </p:nvSpPr>
          <p:spPr bwMode="auto">
            <a:xfrm>
              <a:off x="4383088" y="2719176"/>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a:t>
              </a:r>
              <a:endParaRPr lang="en-US" sz="1200" b="0" dirty="0">
                <a:latin typeface="+mn-lt"/>
              </a:endParaRPr>
            </a:p>
          </p:txBody>
        </p:sp>
        <p:sp>
          <p:nvSpPr>
            <p:cNvPr id="148" name="Rectangle 15"/>
            <p:cNvSpPr>
              <a:spLocks noChangeArrowheads="1"/>
            </p:cNvSpPr>
            <p:nvPr>
              <p:custDataLst>
                <p:tags r:id="rId21"/>
              </p:custDataLst>
            </p:nvPr>
          </p:nvSpPr>
          <p:spPr bwMode="auto">
            <a:xfrm>
              <a:off x="4383088" y="3002095"/>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0</a:t>
              </a:r>
              <a:endParaRPr lang="en-US" sz="1200" b="0" dirty="0">
                <a:latin typeface="+mn-lt"/>
              </a:endParaRPr>
            </a:p>
          </p:txBody>
        </p:sp>
        <p:sp>
          <p:nvSpPr>
            <p:cNvPr id="149" name="Rectangle 15"/>
            <p:cNvSpPr>
              <a:spLocks noChangeArrowheads="1"/>
            </p:cNvSpPr>
            <p:nvPr>
              <p:custDataLst>
                <p:tags r:id="rId22"/>
              </p:custDataLst>
            </p:nvPr>
          </p:nvSpPr>
          <p:spPr bwMode="auto">
            <a:xfrm>
              <a:off x="4383088" y="3285014"/>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12000 biler per døgn</a:t>
              </a:r>
              <a:endParaRPr lang="en-US" sz="1200" b="0" dirty="0">
                <a:latin typeface="+mn-lt"/>
              </a:endParaRPr>
            </a:p>
          </p:txBody>
        </p:sp>
        <p:sp>
          <p:nvSpPr>
            <p:cNvPr id="150" name="Rectangle 15"/>
            <p:cNvSpPr>
              <a:spLocks noChangeArrowheads="1"/>
            </p:cNvSpPr>
            <p:nvPr>
              <p:custDataLst>
                <p:tags r:id="rId23"/>
              </p:custDataLst>
            </p:nvPr>
          </p:nvSpPr>
          <p:spPr bwMode="auto">
            <a:xfrm>
              <a:off x="4383088" y="3567933"/>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2006</a:t>
              </a:r>
              <a:endParaRPr lang="en-US" sz="1200" b="0" dirty="0">
                <a:latin typeface="+mn-lt"/>
              </a:endParaRPr>
            </a:p>
          </p:txBody>
        </p:sp>
        <p:sp>
          <p:nvSpPr>
            <p:cNvPr id="151" name="Rectangle 15"/>
            <p:cNvSpPr>
              <a:spLocks noChangeArrowheads="1"/>
            </p:cNvSpPr>
            <p:nvPr>
              <p:custDataLst>
                <p:tags r:id="rId24"/>
              </p:custDataLst>
            </p:nvPr>
          </p:nvSpPr>
          <p:spPr bwMode="auto">
            <a:xfrm>
              <a:off x="4383088" y="3850852"/>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2008</a:t>
              </a:r>
              <a:endParaRPr lang="en-US" sz="1200" b="0" dirty="0">
                <a:latin typeface="+mn-lt"/>
              </a:endParaRPr>
            </a:p>
          </p:txBody>
        </p:sp>
        <p:sp>
          <p:nvSpPr>
            <p:cNvPr id="152" name="Rectangle 15"/>
            <p:cNvSpPr>
              <a:spLocks noChangeArrowheads="1"/>
            </p:cNvSpPr>
            <p:nvPr>
              <p:custDataLst>
                <p:tags r:id="rId25"/>
              </p:custDataLst>
            </p:nvPr>
          </p:nvSpPr>
          <p:spPr bwMode="auto">
            <a:xfrm>
              <a:off x="4383088" y="4133771"/>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Desember 2009</a:t>
              </a:r>
              <a:endParaRPr lang="en-US" sz="1200" b="0" dirty="0">
                <a:latin typeface="+mn-lt"/>
              </a:endParaRPr>
            </a:p>
          </p:txBody>
        </p:sp>
        <p:sp>
          <p:nvSpPr>
            <p:cNvPr id="153" name="Rectangle 15"/>
            <p:cNvSpPr>
              <a:spLocks noChangeArrowheads="1"/>
            </p:cNvSpPr>
            <p:nvPr>
              <p:custDataLst>
                <p:tags r:id="rId26"/>
              </p:custDataLst>
            </p:nvPr>
          </p:nvSpPr>
          <p:spPr bwMode="auto">
            <a:xfrm>
              <a:off x="4383088" y="441669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November 2011</a:t>
              </a:r>
              <a:endParaRPr lang="en-US" sz="1200" b="0" dirty="0">
                <a:latin typeface="+mn-lt"/>
              </a:endParaRPr>
            </a:p>
          </p:txBody>
        </p:sp>
        <p:sp>
          <p:nvSpPr>
            <p:cNvPr id="154" name="Rectangle 15"/>
            <p:cNvSpPr>
              <a:spLocks noChangeArrowheads="1"/>
            </p:cNvSpPr>
            <p:nvPr>
              <p:custDataLst>
                <p:tags r:id="rId27"/>
              </p:custDataLst>
            </p:nvPr>
          </p:nvSpPr>
          <p:spPr bwMode="auto">
            <a:xfrm>
              <a:off x="4383088" y="469960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500 mill. NOK</a:t>
              </a:r>
              <a:r>
                <a:rPr lang="nb-NO" sz="1200" baseline="30000">
                  <a:solidFill>
                    <a:srgbClr val="000000"/>
                  </a:solidFill>
                  <a:latin typeface="+mn-lt"/>
                </a:rPr>
                <a:t>2</a:t>
              </a:r>
              <a:endParaRPr lang="en-US" sz="1200" b="0" dirty="0">
                <a:latin typeface="+mn-lt"/>
              </a:endParaRPr>
            </a:p>
          </p:txBody>
        </p:sp>
        <p:sp>
          <p:nvSpPr>
            <p:cNvPr id="155" name="Rectangle 15"/>
            <p:cNvSpPr>
              <a:spLocks noChangeArrowheads="1"/>
            </p:cNvSpPr>
            <p:nvPr>
              <p:custDataLst>
                <p:tags r:id="rId28"/>
              </p:custDataLst>
            </p:nvPr>
          </p:nvSpPr>
          <p:spPr bwMode="auto">
            <a:xfrm>
              <a:off x="4383088" y="4982528"/>
              <a:ext cx="1644650" cy="1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FF0000"/>
                  </a:solidFill>
                  <a:latin typeface="+mn-lt"/>
                </a:rPr>
                <a:t>52 mill. NOK/km</a:t>
              </a:r>
              <a:r>
                <a:rPr lang="nb-NO" sz="1200" baseline="30000" dirty="0">
                  <a:solidFill>
                    <a:srgbClr val="FF0000"/>
                  </a:solidFill>
                  <a:latin typeface="+mn-lt"/>
                </a:rPr>
                <a:t>2</a:t>
              </a:r>
              <a:endParaRPr lang="en-US" sz="1200" b="0" dirty="0">
                <a:solidFill>
                  <a:srgbClr val="FF0000"/>
                </a:solidFill>
                <a:latin typeface="+mn-lt"/>
              </a:endParaRPr>
            </a:p>
          </p:txBody>
        </p:sp>
        <p:sp>
          <p:nvSpPr>
            <p:cNvPr id="156" name="Rectangle 15"/>
            <p:cNvSpPr>
              <a:spLocks noChangeArrowheads="1"/>
            </p:cNvSpPr>
            <p:nvPr>
              <p:custDataLst>
                <p:tags r:id="rId29"/>
              </p:custDataLst>
            </p:nvPr>
          </p:nvSpPr>
          <p:spPr bwMode="auto">
            <a:xfrm>
              <a:off x="4383088" y="5265452"/>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Statlig </a:t>
              </a:r>
              <a:r>
                <a:rPr lang="nb-NO" sz="1200" dirty="0" err="1">
                  <a:solidFill>
                    <a:srgbClr val="000000"/>
                  </a:solidFill>
                  <a:latin typeface="+mn-lt"/>
                </a:rPr>
                <a:t>fullfinansiering</a:t>
              </a:r>
              <a:endParaRPr lang="en-US" sz="1200" b="0" dirty="0">
                <a:latin typeface="+mn-lt"/>
              </a:endParaRPr>
            </a:p>
          </p:txBody>
        </p:sp>
      </p:grpSp>
      <p:grpSp>
        <p:nvGrpSpPr>
          <p:cNvPr id="157" name="Group 310292"/>
          <p:cNvGrpSpPr/>
          <p:nvPr/>
        </p:nvGrpSpPr>
        <p:grpSpPr>
          <a:xfrm>
            <a:off x="6678825" y="1868665"/>
            <a:ext cx="1644650" cy="3973418"/>
            <a:chOff x="6411913" y="1587500"/>
            <a:chExt cx="1644650" cy="3973418"/>
          </a:xfrm>
        </p:grpSpPr>
        <p:sp>
          <p:nvSpPr>
            <p:cNvPr id="158" name="Rectangle 18"/>
            <p:cNvSpPr>
              <a:spLocks noChangeArrowheads="1"/>
            </p:cNvSpPr>
            <p:nvPr>
              <p:custDataLst>
                <p:tags r:id="rId2"/>
              </p:custDataLst>
            </p:nvPr>
          </p:nvSpPr>
          <p:spPr bwMode="auto">
            <a:xfrm>
              <a:off x="6411913" y="158750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en-US" sz="1200" dirty="0" err="1">
                  <a:solidFill>
                    <a:srgbClr val="000000"/>
                  </a:solidFill>
                  <a:latin typeface="+mn-lt"/>
                </a:rPr>
                <a:t>Skejby</a:t>
              </a:r>
              <a:r>
                <a:rPr lang="en-US" sz="1200" dirty="0">
                  <a:solidFill>
                    <a:srgbClr val="000000"/>
                  </a:solidFill>
                  <a:latin typeface="+mn-lt"/>
                </a:rPr>
                <a:t> - </a:t>
              </a:r>
              <a:r>
                <a:rPr lang="en-US" sz="1200" dirty="0" err="1">
                  <a:solidFill>
                    <a:srgbClr val="000000"/>
                  </a:solidFill>
                  <a:latin typeface="+mn-lt"/>
                </a:rPr>
                <a:t>Skødstrup</a:t>
              </a:r>
              <a:endParaRPr lang="en-US" sz="1200" b="0" dirty="0">
                <a:latin typeface="+mn-lt"/>
              </a:endParaRPr>
            </a:p>
          </p:txBody>
        </p:sp>
        <p:sp>
          <p:nvSpPr>
            <p:cNvPr id="159" name="Rectangle 18"/>
            <p:cNvSpPr>
              <a:spLocks noChangeArrowheads="1"/>
            </p:cNvSpPr>
            <p:nvPr>
              <p:custDataLst>
                <p:tags r:id="rId3"/>
              </p:custDataLst>
            </p:nvPr>
          </p:nvSpPr>
          <p:spPr bwMode="auto">
            <a:xfrm>
              <a:off x="6411913" y="187041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4-felts motorvei</a:t>
              </a:r>
              <a:endParaRPr lang="en-US" sz="1200" b="0" dirty="0">
                <a:latin typeface="+mn-lt"/>
              </a:endParaRPr>
            </a:p>
          </p:txBody>
        </p:sp>
        <p:sp>
          <p:nvSpPr>
            <p:cNvPr id="160" name="Rectangle 18"/>
            <p:cNvSpPr>
              <a:spLocks noChangeArrowheads="1"/>
            </p:cNvSpPr>
            <p:nvPr>
              <p:custDataLst>
                <p:tags r:id="rId4"/>
              </p:custDataLst>
            </p:nvPr>
          </p:nvSpPr>
          <p:spPr bwMode="auto">
            <a:xfrm>
              <a:off x="6411913" y="2153338"/>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12,0 km</a:t>
              </a:r>
              <a:endParaRPr lang="en-US" sz="1200" b="0">
                <a:latin typeface="+mn-lt"/>
              </a:endParaRPr>
            </a:p>
          </p:txBody>
        </p:sp>
        <p:sp>
          <p:nvSpPr>
            <p:cNvPr id="161" name="Rectangle 18"/>
            <p:cNvSpPr>
              <a:spLocks noChangeArrowheads="1"/>
            </p:cNvSpPr>
            <p:nvPr>
              <p:custDataLst>
                <p:tags r:id="rId5"/>
              </p:custDataLst>
            </p:nvPr>
          </p:nvSpPr>
          <p:spPr bwMode="auto">
            <a:xfrm>
              <a:off x="6411913" y="2436257"/>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28,0 m</a:t>
              </a:r>
              <a:endParaRPr lang="en-US" sz="1200" b="0" dirty="0">
                <a:latin typeface="+mn-lt"/>
              </a:endParaRPr>
            </a:p>
          </p:txBody>
        </p:sp>
        <p:sp>
          <p:nvSpPr>
            <p:cNvPr id="162" name="Rectangle 18"/>
            <p:cNvSpPr>
              <a:spLocks noChangeArrowheads="1"/>
            </p:cNvSpPr>
            <p:nvPr>
              <p:custDataLst>
                <p:tags r:id="rId6"/>
              </p:custDataLst>
            </p:nvPr>
          </p:nvSpPr>
          <p:spPr bwMode="auto">
            <a:xfrm>
              <a:off x="6411913" y="2719176"/>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9</a:t>
              </a:r>
              <a:endParaRPr lang="en-US" sz="1200" b="0">
                <a:latin typeface="+mn-lt"/>
              </a:endParaRPr>
            </a:p>
          </p:txBody>
        </p:sp>
        <p:sp>
          <p:nvSpPr>
            <p:cNvPr id="163" name="Rectangle 18"/>
            <p:cNvSpPr>
              <a:spLocks noChangeArrowheads="1"/>
            </p:cNvSpPr>
            <p:nvPr>
              <p:custDataLst>
                <p:tags r:id="rId7"/>
              </p:custDataLst>
            </p:nvPr>
          </p:nvSpPr>
          <p:spPr bwMode="auto">
            <a:xfrm>
              <a:off x="6411913" y="3002095"/>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0</a:t>
              </a:r>
              <a:endParaRPr lang="en-US" sz="1200" b="0" dirty="0">
                <a:latin typeface="+mn-lt"/>
              </a:endParaRPr>
            </a:p>
          </p:txBody>
        </p:sp>
        <p:sp>
          <p:nvSpPr>
            <p:cNvPr id="164" name="Rectangle 18"/>
            <p:cNvSpPr>
              <a:spLocks noChangeArrowheads="1"/>
            </p:cNvSpPr>
            <p:nvPr>
              <p:custDataLst>
                <p:tags r:id="rId8"/>
              </p:custDataLst>
            </p:nvPr>
          </p:nvSpPr>
          <p:spPr bwMode="auto">
            <a:xfrm>
              <a:off x="6411913" y="3285014"/>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19000 biler per døgn</a:t>
              </a:r>
              <a:endParaRPr lang="en-US" sz="1200" b="0">
                <a:latin typeface="+mn-lt"/>
              </a:endParaRPr>
            </a:p>
          </p:txBody>
        </p:sp>
        <p:sp>
          <p:nvSpPr>
            <p:cNvPr id="165" name="Rectangle 18"/>
            <p:cNvSpPr>
              <a:spLocks noChangeArrowheads="1"/>
            </p:cNvSpPr>
            <p:nvPr>
              <p:custDataLst>
                <p:tags r:id="rId9"/>
              </p:custDataLst>
            </p:nvPr>
          </p:nvSpPr>
          <p:spPr bwMode="auto">
            <a:xfrm>
              <a:off x="6411913" y="3567933"/>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2000</a:t>
              </a:r>
              <a:endParaRPr lang="en-US" sz="1200" b="0" dirty="0">
                <a:latin typeface="+mn-lt"/>
              </a:endParaRPr>
            </a:p>
          </p:txBody>
        </p:sp>
        <p:sp>
          <p:nvSpPr>
            <p:cNvPr id="166" name="Rectangle 18"/>
            <p:cNvSpPr>
              <a:spLocks noChangeArrowheads="1"/>
            </p:cNvSpPr>
            <p:nvPr>
              <p:custDataLst>
                <p:tags r:id="rId10"/>
              </p:custDataLst>
            </p:nvPr>
          </p:nvSpPr>
          <p:spPr bwMode="auto">
            <a:xfrm>
              <a:off x="6411913" y="3850852"/>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2002</a:t>
              </a:r>
              <a:endParaRPr lang="en-US" sz="1200" b="0">
                <a:latin typeface="+mn-lt"/>
              </a:endParaRPr>
            </a:p>
          </p:txBody>
        </p:sp>
        <p:sp>
          <p:nvSpPr>
            <p:cNvPr id="167" name="Rectangle 18"/>
            <p:cNvSpPr>
              <a:spLocks noChangeArrowheads="1"/>
            </p:cNvSpPr>
            <p:nvPr>
              <p:custDataLst>
                <p:tags r:id="rId11"/>
              </p:custDataLst>
            </p:nvPr>
          </p:nvSpPr>
          <p:spPr bwMode="auto">
            <a:xfrm>
              <a:off x="6411913" y="4133771"/>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Mars 2005</a:t>
              </a:r>
              <a:endParaRPr lang="en-US" sz="1200" b="0" dirty="0">
                <a:latin typeface="+mn-lt"/>
              </a:endParaRPr>
            </a:p>
          </p:txBody>
        </p:sp>
        <p:sp>
          <p:nvSpPr>
            <p:cNvPr id="168" name="Rectangle 18"/>
            <p:cNvSpPr>
              <a:spLocks noChangeArrowheads="1"/>
            </p:cNvSpPr>
            <p:nvPr>
              <p:custDataLst>
                <p:tags r:id="rId12"/>
              </p:custDataLst>
            </p:nvPr>
          </p:nvSpPr>
          <p:spPr bwMode="auto">
            <a:xfrm>
              <a:off x="6411913" y="4416690"/>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a:solidFill>
                    <a:srgbClr val="000000"/>
                  </a:solidFill>
                  <a:latin typeface="+mn-lt"/>
                </a:rPr>
                <a:t>September 2008</a:t>
              </a:r>
              <a:endParaRPr lang="en-US" sz="1200" b="0">
                <a:latin typeface="+mn-lt"/>
              </a:endParaRPr>
            </a:p>
          </p:txBody>
        </p:sp>
        <p:sp>
          <p:nvSpPr>
            <p:cNvPr id="169" name="Rectangle 18"/>
            <p:cNvSpPr>
              <a:spLocks noChangeArrowheads="1"/>
            </p:cNvSpPr>
            <p:nvPr>
              <p:custDataLst>
                <p:tags r:id="rId13"/>
              </p:custDataLst>
            </p:nvPr>
          </p:nvSpPr>
          <p:spPr bwMode="auto">
            <a:xfrm>
              <a:off x="6411913" y="4699609"/>
              <a:ext cx="1644650"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700 mill. NOK</a:t>
              </a:r>
              <a:r>
                <a:rPr lang="nb-NO" sz="1200" baseline="30000" dirty="0">
                  <a:solidFill>
                    <a:srgbClr val="000000"/>
                  </a:solidFill>
                  <a:latin typeface="+mn-lt"/>
                </a:rPr>
                <a:t>2</a:t>
              </a:r>
              <a:endParaRPr lang="en-US" sz="1200" b="0" dirty="0">
                <a:latin typeface="+mn-lt"/>
              </a:endParaRPr>
            </a:p>
          </p:txBody>
        </p:sp>
        <p:sp>
          <p:nvSpPr>
            <p:cNvPr id="170" name="Rectangle 18"/>
            <p:cNvSpPr>
              <a:spLocks noChangeArrowheads="1"/>
            </p:cNvSpPr>
            <p:nvPr>
              <p:custDataLst>
                <p:tags r:id="rId14"/>
              </p:custDataLst>
            </p:nvPr>
          </p:nvSpPr>
          <p:spPr bwMode="auto">
            <a:xfrm>
              <a:off x="6411913" y="4982528"/>
              <a:ext cx="1644650" cy="1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FF0000"/>
                  </a:solidFill>
                  <a:latin typeface="+mn-lt"/>
                </a:rPr>
                <a:t>58 mill. NOK/km</a:t>
              </a:r>
              <a:r>
                <a:rPr lang="nb-NO" sz="1200" baseline="30000" dirty="0">
                  <a:solidFill>
                    <a:srgbClr val="FF0000"/>
                  </a:solidFill>
                  <a:latin typeface="+mn-lt"/>
                </a:rPr>
                <a:t>2</a:t>
              </a:r>
              <a:endParaRPr lang="en-US" sz="1200" b="0" dirty="0">
                <a:solidFill>
                  <a:srgbClr val="FF0000"/>
                </a:solidFill>
                <a:latin typeface="+mn-lt"/>
              </a:endParaRPr>
            </a:p>
          </p:txBody>
        </p:sp>
        <p:sp>
          <p:nvSpPr>
            <p:cNvPr id="171" name="Rectangle 18"/>
            <p:cNvSpPr>
              <a:spLocks noChangeArrowheads="1"/>
            </p:cNvSpPr>
            <p:nvPr>
              <p:custDataLst>
                <p:tags r:id="rId15"/>
              </p:custDataLst>
            </p:nvPr>
          </p:nvSpPr>
          <p:spPr bwMode="auto">
            <a:xfrm>
              <a:off x="6411913" y="5265452"/>
              <a:ext cx="164465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lnSpc>
                  <a:spcPct val="80000"/>
                </a:lnSpc>
              </a:pPr>
              <a:r>
                <a:rPr lang="nb-NO" sz="1200" dirty="0">
                  <a:solidFill>
                    <a:srgbClr val="000000"/>
                  </a:solidFill>
                  <a:latin typeface="+mn-lt"/>
                </a:rPr>
                <a:t>Lokal </a:t>
              </a:r>
              <a:r>
                <a:rPr lang="nb-NO" sz="1200" dirty="0" err="1">
                  <a:solidFill>
                    <a:srgbClr val="000000"/>
                  </a:solidFill>
                  <a:latin typeface="+mn-lt"/>
                </a:rPr>
                <a:t>fullfinansiering</a:t>
              </a:r>
              <a:r>
                <a:rPr lang="nb-NO" sz="1200" dirty="0">
                  <a:solidFill>
                    <a:srgbClr val="000000"/>
                  </a:solidFill>
                  <a:latin typeface="+mn-lt"/>
                </a:rPr>
                <a:t> (amt/fylke)</a:t>
              </a:r>
              <a:endParaRPr lang="en-US" sz="1200" b="0" dirty="0">
                <a:latin typeface="+mn-lt"/>
              </a:endParaRPr>
            </a:p>
          </p:txBody>
        </p:sp>
      </p:grpSp>
      <p:sp>
        <p:nvSpPr>
          <p:cNvPr id="172" name="McK 5. Source"/>
          <p:cNvSpPr>
            <a:spLocks noChangeArrowheads="1"/>
          </p:cNvSpPr>
          <p:nvPr>
            <p:custDataLst>
              <p:tags r:id="rId1"/>
            </p:custDataLst>
          </p:nvPr>
        </p:nvSpPr>
        <p:spPr bwMode="auto">
          <a:xfrm>
            <a:off x="733573" y="6165304"/>
            <a:ext cx="68627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algn="l" defTabSz="895350">
              <a:tabLst>
                <a:tab pos="612775" algn="l"/>
              </a:tabLst>
              <a:defRPr sz="2400">
                <a:solidFill>
                  <a:schemeClr val="tx1"/>
                </a:solidFill>
                <a:latin typeface="Arial" charset="0"/>
              </a:defRPr>
            </a:lvl1pPr>
            <a:lvl2pPr marL="785813" indent="-142875" algn="l" defTabSz="895350">
              <a:tabLst>
                <a:tab pos="612775" algn="l"/>
              </a:tabLst>
              <a:defRPr sz="2400">
                <a:solidFill>
                  <a:schemeClr val="tx1"/>
                </a:solidFill>
                <a:latin typeface="Arial" charset="0"/>
              </a:defRPr>
            </a:lvl2pPr>
            <a:lvl3pPr marL="936625" indent="-149225" algn="l" defTabSz="895350">
              <a:tabLst>
                <a:tab pos="612775" algn="l"/>
              </a:tabLst>
              <a:defRPr sz="2400">
                <a:solidFill>
                  <a:schemeClr val="tx1"/>
                </a:solidFill>
                <a:latin typeface="Arial" charset="0"/>
              </a:defRPr>
            </a:lvl3pPr>
            <a:lvl4pPr marL="1073150" indent="-134938" algn="l" defTabSz="895350">
              <a:tabLst>
                <a:tab pos="612775" algn="l"/>
              </a:tabLst>
              <a:defRPr sz="2400">
                <a:solidFill>
                  <a:schemeClr val="tx1"/>
                </a:solidFill>
                <a:latin typeface="Arial" charset="0"/>
              </a:defRPr>
            </a:lvl4pPr>
            <a:lvl5pPr marL="1223963" indent="-149225" algn="l"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r>
              <a:rPr lang="en-US" sz="1000" b="0" dirty="0" err="1" smtClean="0">
                <a:solidFill>
                  <a:srgbClr val="000000"/>
                </a:solidFill>
              </a:rPr>
              <a:t>Kilder</a:t>
            </a:r>
            <a:r>
              <a:rPr lang="en-US" sz="1000" b="0" dirty="0" smtClean="0">
                <a:solidFill>
                  <a:srgbClr val="000000"/>
                </a:solidFill>
              </a:rPr>
              <a:t>: </a:t>
            </a:r>
            <a:r>
              <a:rPr lang="en-US" sz="1000" b="0" dirty="0" err="1">
                <a:solidFill>
                  <a:srgbClr val="000000"/>
                </a:solidFill>
              </a:rPr>
              <a:t>Statens</a:t>
            </a:r>
            <a:r>
              <a:rPr lang="en-US" sz="1000" b="0" dirty="0">
                <a:solidFill>
                  <a:srgbClr val="000000"/>
                </a:solidFill>
              </a:rPr>
              <a:t> </a:t>
            </a:r>
            <a:r>
              <a:rPr lang="en-US" sz="1000" b="0" dirty="0" err="1">
                <a:solidFill>
                  <a:srgbClr val="000000"/>
                </a:solidFill>
              </a:rPr>
              <a:t>Vegvesen</a:t>
            </a:r>
            <a:r>
              <a:rPr lang="en-US" sz="1000" b="0" dirty="0">
                <a:solidFill>
                  <a:srgbClr val="000000"/>
                </a:solidFill>
              </a:rPr>
              <a:t>, </a:t>
            </a:r>
            <a:r>
              <a:rPr lang="en-US" sz="1000" b="0" dirty="0" err="1">
                <a:solidFill>
                  <a:srgbClr val="000000"/>
                </a:solidFill>
              </a:rPr>
              <a:t>Trafikverket</a:t>
            </a:r>
            <a:r>
              <a:rPr lang="en-US" sz="1000" b="0" dirty="0">
                <a:solidFill>
                  <a:srgbClr val="000000"/>
                </a:solidFill>
              </a:rPr>
              <a:t>, </a:t>
            </a:r>
            <a:r>
              <a:rPr lang="en-US" sz="1000" b="0" dirty="0" err="1" smtClean="0">
                <a:solidFill>
                  <a:srgbClr val="000000"/>
                </a:solidFill>
              </a:rPr>
              <a:t>Vejdirektoratet</a:t>
            </a:r>
            <a:r>
              <a:rPr lang="en-US" sz="1000" b="0" dirty="0" smtClean="0">
                <a:solidFill>
                  <a:srgbClr val="000000"/>
                </a:solidFill>
              </a:rPr>
              <a:t>, McKinsey.</a:t>
            </a:r>
            <a:endParaRPr lang="en-US" sz="1000" b="0" dirty="0">
              <a:solidFill>
                <a:srgbClr val="000000"/>
              </a:solidFill>
            </a:endParaRPr>
          </a:p>
        </p:txBody>
      </p:sp>
    </p:spTree>
    <p:extLst>
      <p:ext uri="{BB962C8B-B14F-4D97-AF65-F5344CB8AC3E}">
        <p14:creationId xmlns:p14="http://schemas.microsoft.com/office/powerpoint/2010/main" val="1324037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36</a:t>
            </a:fld>
            <a:endParaRPr lang="nb-NO">
              <a:solidFill>
                <a:prstClr val="white"/>
              </a:solidFill>
            </a:endParaRPr>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03" y="1196752"/>
            <a:ext cx="8275845" cy="5026810"/>
          </a:xfrm>
          <a:prstGeom prst="rect">
            <a:avLst/>
          </a:prstGeom>
        </p:spPr>
      </p:pic>
      <p:sp>
        <p:nvSpPr>
          <p:cNvPr id="7" name="TekstSylinder 6"/>
          <p:cNvSpPr txBox="1"/>
          <p:nvPr/>
        </p:nvSpPr>
        <p:spPr>
          <a:xfrm>
            <a:off x="72008" y="467961"/>
            <a:ext cx="9036496" cy="584775"/>
          </a:xfrm>
          <a:prstGeom prst="rect">
            <a:avLst/>
          </a:prstGeom>
          <a:noFill/>
        </p:spPr>
        <p:txBody>
          <a:bodyPr wrap="square" rtlCol="0">
            <a:spAutoFit/>
          </a:bodyPr>
          <a:lstStyle/>
          <a:p>
            <a:pPr marL="228600" indent="-228600" algn="ctr">
              <a:tabLst>
                <a:tab pos="180975" algn="l"/>
              </a:tabLst>
            </a:pPr>
            <a:r>
              <a:rPr lang="nb-NO" sz="3200" dirty="0" smtClean="0">
                <a:latin typeface="+mj-lt"/>
              </a:rPr>
              <a:t>Fra 650 mill. til 5,5 mrd. kroner </a:t>
            </a:r>
            <a:endParaRPr lang="nb-NO" sz="3200" dirty="0" smtClean="0">
              <a:latin typeface="+mj-lt"/>
              <a:ea typeface="+mj-ea"/>
              <a:cs typeface="+mj-cs"/>
            </a:endParaRPr>
          </a:p>
        </p:txBody>
      </p:sp>
      <p:sp>
        <p:nvSpPr>
          <p:cNvPr id="3" name="TekstSylinder 2"/>
          <p:cNvSpPr txBox="1"/>
          <p:nvPr/>
        </p:nvSpPr>
        <p:spPr>
          <a:xfrm>
            <a:off x="611560" y="6320353"/>
            <a:ext cx="1830950" cy="276999"/>
          </a:xfrm>
          <a:prstGeom prst="rect">
            <a:avLst/>
          </a:prstGeom>
          <a:noFill/>
        </p:spPr>
        <p:txBody>
          <a:bodyPr wrap="none" rtlCol="0">
            <a:spAutoFit/>
          </a:bodyPr>
          <a:lstStyle/>
          <a:p>
            <a:r>
              <a:rPr lang="nb-NO" sz="1200" dirty="0" smtClean="0"/>
              <a:t>Kilde: Statens </a:t>
            </a:r>
            <a:r>
              <a:rPr lang="nb-NO" sz="1200" dirty="0" smtClean="0"/>
              <a:t>vegvesen</a:t>
            </a:r>
            <a:endParaRPr lang="nb-NO" sz="1200" dirty="0"/>
          </a:p>
        </p:txBody>
      </p:sp>
    </p:spTree>
    <p:extLst>
      <p:ext uri="{BB962C8B-B14F-4D97-AF65-F5344CB8AC3E}">
        <p14:creationId xmlns:p14="http://schemas.microsoft.com/office/powerpoint/2010/main" val="243035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37</a:t>
            </a:fld>
            <a:endParaRPr lang="nb-NO">
              <a:solidFill>
                <a:prstClr val="white"/>
              </a:solidFill>
            </a:endParaRP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00" y="1247552"/>
            <a:ext cx="7781714" cy="5085080"/>
          </a:xfrm>
          <a:prstGeom prst="rect">
            <a:avLst/>
          </a:prstGeom>
        </p:spPr>
      </p:pic>
      <p:sp>
        <p:nvSpPr>
          <p:cNvPr id="6" name="TekstSylinder 5"/>
          <p:cNvSpPr txBox="1"/>
          <p:nvPr/>
        </p:nvSpPr>
        <p:spPr>
          <a:xfrm>
            <a:off x="72008" y="467961"/>
            <a:ext cx="9036496" cy="584775"/>
          </a:xfrm>
          <a:prstGeom prst="rect">
            <a:avLst/>
          </a:prstGeom>
          <a:noFill/>
        </p:spPr>
        <p:txBody>
          <a:bodyPr wrap="square" rtlCol="0">
            <a:spAutoFit/>
          </a:bodyPr>
          <a:lstStyle/>
          <a:p>
            <a:pPr marL="228600" indent="-228600" algn="ctr">
              <a:tabLst>
                <a:tab pos="180975" algn="l"/>
              </a:tabLst>
            </a:pPr>
            <a:r>
              <a:rPr lang="nb-NO" sz="3200" dirty="0" smtClean="0">
                <a:latin typeface="+mj-lt"/>
              </a:rPr>
              <a:t>Fra 800 mill. til 2,6 mrd. kroner </a:t>
            </a:r>
            <a:endParaRPr lang="nb-NO" sz="3200" dirty="0" smtClean="0">
              <a:latin typeface="+mj-lt"/>
              <a:ea typeface="+mj-ea"/>
              <a:cs typeface="+mj-cs"/>
            </a:endParaRPr>
          </a:p>
        </p:txBody>
      </p:sp>
      <p:sp>
        <p:nvSpPr>
          <p:cNvPr id="3" name="TekstSylinder 2"/>
          <p:cNvSpPr txBox="1"/>
          <p:nvPr/>
        </p:nvSpPr>
        <p:spPr>
          <a:xfrm>
            <a:off x="763934" y="6392361"/>
            <a:ext cx="2798715" cy="276999"/>
          </a:xfrm>
          <a:prstGeom prst="rect">
            <a:avLst/>
          </a:prstGeom>
          <a:noFill/>
        </p:spPr>
        <p:txBody>
          <a:bodyPr wrap="none" rtlCol="0">
            <a:spAutoFit/>
          </a:bodyPr>
          <a:lstStyle/>
          <a:p>
            <a:r>
              <a:rPr lang="nb-NO" sz="1200" dirty="0" smtClean="0"/>
              <a:t>Foto: Knut </a:t>
            </a:r>
            <a:r>
              <a:rPr lang="nb-NO" sz="1200" dirty="0" err="1" smtClean="0"/>
              <a:t>Opeide</a:t>
            </a:r>
            <a:r>
              <a:rPr lang="nb-NO" sz="1200" dirty="0" smtClean="0"/>
              <a:t> / Statens vegvesen</a:t>
            </a:r>
            <a:endParaRPr lang="nb-NO" sz="1200" dirty="0"/>
          </a:p>
        </p:txBody>
      </p:sp>
    </p:spTree>
    <p:extLst>
      <p:ext uri="{BB962C8B-B14F-4D97-AF65-F5344CB8AC3E}">
        <p14:creationId xmlns:p14="http://schemas.microsoft.com/office/powerpoint/2010/main" val="2434458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38</a:t>
            </a:fld>
            <a:endParaRPr lang="nb-NO">
              <a:solidFill>
                <a:prstClr val="white"/>
              </a:solidFill>
            </a:endParaRPr>
          </a:p>
        </p:txBody>
      </p:sp>
      <p:sp>
        <p:nvSpPr>
          <p:cNvPr id="4" name="TekstSylinder 3"/>
          <p:cNvSpPr txBox="1"/>
          <p:nvPr/>
        </p:nvSpPr>
        <p:spPr>
          <a:xfrm>
            <a:off x="72008" y="467961"/>
            <a:ext cx="9036496" cy="584775"/>
          </a:xfrm>
          <a:prstGeom prst="rect">
            <a:avLst/>
          </a:prstGeom>
          <a:noFill/>
        </p:spPr>
        <p:txBody>
          <a:bodyPr wrap="square" rtlCol="0">
            <a:spAutoFit/>
          </a:bodyPr>
          <a:lstStyle/>
          <a:p>
            <a:pPr marL="228600" indent="-228600" algn="ctr">
              <a:tabLst>
                <a:tab pos="180975" algn="l"/>
              </a:tabLst>
            </a:pPr>
            <a:r>
              <a:rPr lang="nb-NO" sz="3200" dirty="0" smtClean="0">
                <a:latin typeface="+mj-lt"/>
              </a:rPr>
              <a:t>Fra 1 mrd. til 12,7 mrd. kroner </a:t>
            </a:r>
            <a:endParaRPr lang="nb-NO" sz="3200" dirty="0" smtClean="0">
              <a:latin typeface="+mj-lt"/>
              <a:ea typeface="+mj-ea"/>
              <a:cs typeface="+mj-cs"/>
            </a:endParaRP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35" y="1340768"/>
            <a:ext cx="8976461" cy="4752528"/>
          </a:xfrm>
          <a:prstGeom prst="rect">
            <a:avLst/>
          </a:prstGeom>
        </p:spPr>
      </p:pic>
      <p:sp>
        <p:nvSpPr>
          <p:cNvPr id="6" name="TekstSylinder 5"/>
          <p:cNvSpPr txBox="1"/>
          <p:nvPr/>
        </p:nvSpPr>
        <p:spPr>
          <a:xfrm>
            <a:off x="763934" y="6392361"/>
            <a:ext cx="1723549" cy="276999"/>
          </a:xfrm>
          <a:prstGeom prst="rect">
            <a:avLst/>
          </a:prstGeom>
          <a:noFill/>
        </p:spPr>
        <p:txBody>
          <a:bodyPr wrap="none" rtlCol="0">
            <a:spAutoFit/>
          </a:bodyPr>
          <a:lstStyle/>
          <a:p>
            <a:r>
              <a:rPr lang="nb-NO" sz="1200" dirty="0" smtClean="0"/>
              <a:t>Foto: St. Olav Hospital</a:t>
            </a:r>
            <a:endParaRPr lang="nb-NO" sz="1200" dirty="0"/>
          </a:p>
        </p:txBody>
      </p:sp>
    </p:spTree>
    <p:extLst>
      <p:ext uri="{BB962C8B-B14F-4D97-AF65-F5344CB8AC3E}">
        <p14:creationId xmlns:p14="http://schemas.microsoft.com/office/powerpoint/2010/main" val="3188646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Reformbehov: Politikkens rolle</a:t>
            </a:r>
            <a:endParaRPr lang="nb-NO" dirty="0"/>
          </a:p>
        </p:txBody>
      </p:sp>
      <p:sp>
        <p:nvSpPr>
          <p:cNvPr id="3" name="Content Placeholder 2"/>
          <p:cNvSpPr>
            <a:spLocks noGrp="1"/>
          </p:cNvSpPr>
          <p:nvPr>
            <p:ph idx="1"/>
          </p:nvPr>
        </p:nvSpPr>
        <p:spPr/>
        <p:txBody>
          <a:bodyPr>
            <a:normAutofit/>
          </a:bodyPr>
          <a:lstStyle/>
          <a:p>
            <a:pPr>
              <a:spcAft>
                <a:spcPts val="600"/>
              </a:spcAft>
            </a:pPr>
            <a:r>
              <a:rPr lang="nb-NO" dirty="0" smtClean="0"/>
              <a:t>Bedre beslutningsprosesser, bedre avveining av nytte mot finansiering</a:t>
            </a:r>
          </a:p>
          <a:p>
            <a:pPr>
              <a:spcAft>
                <a:spcPts val="600"/>
              </a:spcAft>
            </a:pPr>
            <a:r>
              <a:rPr lang="nb-NO" dirty="0" smtClean="0"/>
              <a:t>Mer fornying, mindre bevaring</a:t>
            </a:r>
          </a:p>
          <a:p>
            <a:pPr>
              <a:spcAft>
                <a:spcPts val="600"/>
              </a:spcAft>
            </a:pPr>
            <a:r>
              <a:rPr lang="nb-NO" dirty="0" smtClean="0"/>
              <a:t>Flytte oppmerksomhet fra bevilgninger til resultater</a:t>
            </a:r>
          </a:p>
          <a:p>
            <a:pPr>
              <a:spcAft>
                <a:spcPts val="600"/>
              </a:spcAft>
            </a:pPr>
            <a:r>
              <a:rPr lang="nb-NO" dirty="0" smtClean="0"/>
              <a:t>Få kontroll med kostnadsnivå og overskridelser</a:t>
            </a:r>
          </a:p>
          <a:p>
            <a:pPr>
              <a:spcAft>
                <a:spcPts val="600"/>
              </a:spcAft>
            </a:pPr>
            <a:r>
              <a:rPr lang="nb-NO" dirty="0" smtClean="0"/>
              <a:t>Langsiktige investeringer foran kortsiktige prosjekter</a:t>
            </a:r>
          </a:p>
        </p:txBody>
      </p:sp>
    </p:spTree>
    <p:extLst>
      <p:ext uri="{BB962C8B-B14F-4D97-AF65-F5344CB8AC3E}">
        <p14:creationId xmlns:p14="http://schemas.microsoft.com/office/powerpoint/2010/main" val="186880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296652"/>
            <a:ext cx="7632266" cy="828092"/>
          </a:xfrm>
        </p:spPr>
        <p:txBody>
          <a:bodyPr/>
          <a:lstStyle/>
          <a:p>
            <a:r>
              <a:rPr lang="nb-NO" dirty="0" smtClean="0"/>
              <a:t>Det store bildet</a:t>
            </a:r>
            <a:endParaRPr lang="nb-NO" dirty="0"/>
          </a:p>
        </p:txBody>
      </p:sp>
      <p:sp>
        <p:nvSpPr>
          <p:cNvPr id="3" name="Content Placeholder 2"/>
          <p:cNvSpPr>
            <a:spLocks noGrp="1"/>
          </p:cNvSpPr>
          <p:nvPr>
            <p:ph idx="1"/>
          </p:nvPr>
        </p:nvSpPr>
        <p:spPr>
          <a:xfrm>
            <a:off x="467544" y="1196752"/>
            <a:ext cx="8172480" cy="4969098"/>
          </a:xfrm>
        </p:spPr>
        <p:txBody>
          <a:bodyPr/>
          <a:lstStyle/>
          <a:p>
            <a:pPr>
              <a:spcAft>
                <a:spcPts val="600"/>
              </a:spcAft>
              <a:buSzPct val="75000"/>
              <a:buFontTx/>
              <a:buChar char="•"/>
            </a:pPr>
            <a:r>
              <a:rPr lang="nb-NO" kern="0" dirty="0" smtClean="0"/>
              <a:t>Produktivitetsveksten var på topp internasjonalt 1960-70, lavere etter det, uenighet om framtidig vekst</a:t>
            </a:r>
          </a:p>
          <a:p>
            <a:pPr>
              <a:spcAft>
                <a:spcPts val="600"/>
              </a:spcAft>
              <a:buSzPct val="75000"/>
              <a:buFontTx/>
              <a:buChar char="•"/>
            </a:pPr>
            <a:r>
              <a:rPr lang="nb-NO" kern="0" dirty="0" smtClean="0"/>
              <a:t>Norsk produktivitetsvekst lavere etter 2005, ikke særnorsk problem, utvikling som andre sammenlignbare land</a:t>
            </a:r>
          </a:p>
          <a:p>
            <a:pPr>
              <a:spcAft>
                <a:spcPts val="600"/>
              </a:spcAft>
              <a:buSzPct val="75000"/>
              <a:buFontTx/>
              <a:buChar char="•"/>
            </a:pPr>
            <a:r>
              <a:rPr lang="nb-NO" kern="0" dirty="0" smtClean="0"/>
              <a:t>Særnorsk utfordring: oljenæringen vil ikke lenger være motor for vekst, nye næringer må overta</a:t>
            </a:r>
          </a:p>
          <a:p>
            <a:pPr>
              <a:spcAft>
                <a:spcPts val="600"/>
              </a:spcAft>
              <a:buSzPct val="75000"/>
              <a:buFontTx/>
              <a:buChar char="•"/>
            </a:pPr>
            <a:r>
              <a:rPr lang="nb-NO" kern="0" dirty="0"/>
              <a:t>S</a:t>
            </a:r>
            <a:r>
              <a:rPr lang="nb-NO" kern="0" dirty="0" smtClean="0"/>
              <a:t>tor offentlig sektor og velferd skal finansieres med eldre befolkning</a:t>
            </a:r>
          </a:p>
          <a:p>
            <a:pPr>
              <a:spcAft>
                <a:spcPts val="600"/>
              </a:spcAft>
              <a:buSzPct val="75000"/>
            </a:pPr>
            <a:endParaRPr lang="nb-NO" kern="0" dirty="0"/>
          </a:p>
        </p:txBody>
      </p:sp>
      <p:sp>
        <p:nvSpPr>
          <p:cNvPr id="4" name="Slide Number Placeholder 3"/>
          <p:cNvSpPr>
            <a:spLocks noGrp="1"/>
          </p:cNvSpPr>
          <p:nvPr>
            <p:ph type="sldNum" sz="quarter" idx="12"/>
          </p:nvPr>
        </p:nvSpPr>
        <p:spPr/>
        <p:txBody>
          <a:bodyPr/>
          <a:lstStyle/>
          <a:p>
            <a:pPr>
              <a:defRPr/>
            </a:pPr>
            <a:fld id="{D436CEFC-E2A8-487F-A5B2-A566719C223D}" type="slidenum">
              <a:rPr lang="nb-NO" smtClean="0">
                <a:solidFill>
                  <a:prstClr val="white"/>
                </a:solidFill>
              </a:rPr>
              <a:pPr>
                <a:defRPr/>
              </a:pPr>
              <a:t>4</a:t>
            </a:fld>
            <a:endParaRPr lang="nb-NO" dirty="0">
              <a:solidFill>
                <a:prstClr val="white"/>
              </a:solidFill>
            </a:endParaRPr>
          </a:p>
        </p:txBody>
      </p:sp>
    </p:spTree>
    <p:extLst>
      <p:ext uri="{BB962C8B-B14F-4D97-AF65-F5344CB8AC3E}">
        <p14:creationId xmlns:p14="http://schemas.microsoft.com/office/powerpoint/2010/main" val="77517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Kommisjonens videre arbeid</a:t>
            </a:r>
            <a:endParaRPr lang="nb-NO" dirty="0"/>
          </a:p>
        </p:txBody>
      </p:sp>
      <p:sp>
        <p:nvSpPr>
          <p:cNvPr id="3" name="Content Placeholder 2"/>
          <p:cNvSpPr>
            <a:spLocks noGrp="1"/>
          </p:cNvSpPr>
          <p:nvPr>
            <p:ph idx="1"/>
          </p:nvPr>
        </p:nvSpPr>
        <p:spPr/>
        <p:txBody>
          <a:bodyPr>
            <a:normAutofit/>
          </a:bodyPr>
          <a:lstStyle/>
          <a:p>
            <a:pPr>
              <a:spcAft>
                <a:spcPts val="600"/>
              </a:spcAft>
            </a:pPr>
            <a:r>
              <a:rPr lang="nb-NO" dirty="0" smtClean="0"/>
              <a:t>Koblingen utdanning, forskning, teknologiutvikling og næringsliv </a:t>
            </a:r>
          </a:p>
          <a:p>
            <a:pPr>
              <a:spcAft>
                <a:spcPts val="600"/>
              </a:spcAft>
            </a:pPr>
            <a:r>
              <a:rPr lang="nb-NO" dirty="0" smtClean="0"/>
              <a:t>Arbeidsmarked under omstilling, bedre bruk av arbeidskraften, polarisering </a:t>
            </a:r>
            <a:br>
              <a:rPr lang="nb-NO" dirty="0" smtClean="0"/>
            </a:br>
            <a:r>
              <a:rPr lang="nb-NO" dirty="0" smtClean="0"/>
              <a:t>(press mot fagkompetanse), åpent europeisk arbeidsmarked</a:t>
            </a:r>
          </a:p>
          <a:p>
            <a:pPr>
              <a:spcAft>
                <a:spcPts val="600"/>
              </a:spcAft>
            </a:pPr>
            <a:r>
              <a:rPr lang="nb-NO" dirty="0" smtClean="0"/>
              <a:t>Mekanismer som sikrer fornyelse av offentlig sektor, insentiver til langsiktighet og teknologibruk</a:t>
            </a:r>
          </a:p>
        </p:txBody>
      </p:sp>
    </p:spTree>
    <p:extLst>
      <p:ext uri="{BB962C8B-B14F-4D97-AF65-F5344CB8AC3E}">
        <p14:creationId xmlns:p14="http://schemas.microsoft.com/office/powerpoint/2010/main" val="2715148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p:txBody>
          <a:bodyPr/>
          <a:lstStyle/>
          <a:p>
            <a:r>
              <a:rPr lang="nb-NO" altLang="nb-NO" sz="2400" dirty="0"/>
              <a:t>http://produktivitetskommisjonen.no/</a:t>
            </a:r>
            <a:endParaRPr lang="nb-NO" sz="2400" dirty="0"/>
          </a:p>
        </p:txBody>
      </p:sp>
    </p:spTree>
    <p:extLst>
      <p:ext uri="{BB962C8B-B14F-4D97-AF65-F5344CB8AC3E}">
        <p14:creationId xmlns:p14="http://schemas.microsoft.com/office/powerpoint/2010/main" val="264047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372837" y="541770"/>
            <a:ext cx="8387457" cy="571500"/>
          </a:xfrm>
        </p:spPr>
        <p:txBody>
          <a:bodyPr>
            <a:noAutofit/>
          </a:bodyPr>
          <a:lstStyle/>
          <a:p>
            <a:pPr algn="ctr"/>
            <a:r>
              <a:rPr lang="nb-NO" sz="3600" dirty="0" smtClean="0">
                <a:latin typeface="+mj-lt"/>
              </a:rPr>
              <a:t>Svakere produktivitetsvekst ute</a:t>
            </a:r>
            <a:endParaRPr lang="nb-NO" sz="3600" dirty="0">
              <a:latin typeface="+mj-lt"/>
            </a:endParaRPr>
          </a:p>
        </p:txBody>
      </p:sp>
      <p:graphicFrame>
        <p:nvGraphicFramePr>
          <p:cNvPr id="6" name="Diagram 5"/>
          <p:cNvGraphicFramePr/>
          <p:nvPr>
            <p:extLst>
              <p:ext uri="{D42A27DB-BD31-4B8C-83A1-F6EECF244321}">
                <p14:modId xmlns:p14="http://schemas.microsoft.com/office/powerpoint/2010/main" val="1743657251"/>
              </p:ext>
            </p:extLst>
          </p:nvPr>
        </p:nvGraphicFramePr>
        <p:xfrm>
          <a:off x="828505" y="1979390"/>
          <a:ext cx="7475727" cy="3826997"/>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p:cNvSpPr txBox="1"/>
          <p:nvPr/>
        </p:nvSpPr>
        <p:spPr>
          <a:xfrm>
            <a:off x="601783" y="1577151"/>
            <a:ext cx="7924398" cy="743518"/>
          </a:xfrm>
          <a:prstGeom prst="rect">
            <a:avLst/>
          </a:prstGeom>
          <a:noFill/>
        </p:spPr>
        <p:txBody>
          <a:bodyPr wrap="square" rtlCol="0">
            <a:spAutoFit/>
          </a:bodyPr>
          <a:lstStyle/>
          <a:p>
            <a:pPr algn="ctr"/>
            <a:r>
              <a:rPr lang="nb-NO" sz="1200" dirty="0" smtClean="0">
                <a:latin typeface="Times New Roman" panose="02020603050405020304" pitchFamily="18" charset="0"/>
                <a:cs typeface="Times New Roman" panose="02020603050405020304" pitchFamily="18" charset="0"/>
              </a:rPr>
              <a:t>Gjennomsnittlig vekst i timeverksproduktivitet. Glattet.</a:t>
            </a:r>
          </a:p>
          <a:p>
            <a:pPr algn="ctr"/>
            <a:r>
              <a:rPr lang="nb-NO" sz="1200" dirty="0" smtClean="0">
                <a:latin typeface="Times New Roman" panose="02020603050405020304" pitchFamily="18" charset="0"/>
                <a:cs typeface="Times New Roman" panose="02020603050405020304" pitchFamily="18" charset="0"/>
              </a:rPr>
              <a:t>1891-2012 i prosent</a:t>
            </a:r>
            <a:endParaRPr lang="nb-NO" sz="1200" dirty="0">
              <a:latin typeface="Times New Roman" panose="02020603050405020304" pitchFamily="18" charset="0"/>
              <a:cs typeface="Times New Roman" panose="02020603050405020304" pitchFamily="18" charset="0"/>
            </a:endParaRPr>
          </a:p>
        </p:txBody>
      </p:sp>
      <p:sp>
        <p:nvSpPr>
          <p:cNvPr id="5" name="TekstSylinder 4"/>
          <p:cNvSpPr txBox="1"/>
          <p:nvPr/>
        </p:nvSpPr>
        <p:spPr>
          <a:xfrm>
            <a:off x="599665" y="6135107"/>
            <a:ext cx="2392001" cy="246221"/>
          </a:xfrm>
          <a:prstGeom prst="rect">
            <a:avLst/>
          </a:prstGeom>
          <a:noFill/>
        </p:spPr>
        <p:txBody>
          <a:bodyPr wrap="none" rtlCol="0">
            <a:spAutoFit/>
          </a:bodyPr>
          <a:lstStyle/>
          <a:p>
            <a:r>
              <a:rPr lang="nb-NO" sz="1000" dirty="0" smtClean="0"/>
              <a:t>Kilde: </a:t>
            </a:r>
            <a:r>
              <a:rPr lang="nb-NO" sz="1000" dirty="0" err="1" smtClean="0"/>
              <a:t>Bergeaud</a:t>
            </a:r>
            <a:r>
              <a:rPr lang="nb-NO" sz="1000" dirty="0" smtClean="0"/>
              <a:t>, </a:t>
            </a:r>
            <a:r>
              <a:rPr lang="nb-NO" sz="1000" dirty="0" err="1" smtClean="0"/>
              <a:t>Cette</a:t>
            </a:r>
            <a:r>
              <a:rPr lang="nb-NO" sz="1000" dirty="0" smtClean="0"/>
              <a:t> og </a:t>
            </a:r>
            <a:r>
              <a:rPr lang="nb-NO" sz="1000" dirty="0" err="1" smtClean="0"/>
              <a:t>Lecat</a:t>
            </a:r>
            <a:r>
              <a:rPr lang="nb-NO" sz="1000" dirty="0" smtClean="0"/>
              <a:t> (2014)</a:t>
            </a:r>
            <a:endParaRPr lang="nb-NO" sz="1000" dirty="0"/>
          </a:p>
        </p:txBody>
      </p:sp>
    </p:spTree>
    <p:extLst>
      <p:ext uri="{BB962C8B-B14F-4D97-AF65-F5344CB8AC3E}">
        <p14:creationId xmlns:p14="http://schemas.microsoft.com/office/powerpoint/2010/main" val="41811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548680"/>
            <a:ext cx="7632266" cy="576064"/>
          </a:xfrm>
        </p:spPr>
        <p:txBody>
          <a:bodyPr>
            <a:noAutofit/>
          </a:bodyPr>
          <a:lstStyle/>
          <a:p>
            <a:r>
              <a:rPr lang="nb-NO" sz="3600" dirty="0" smtClean="0">
                <a:latin typeface="+mj-lt"/>
                <a:ea typeface="Verdana" panose="020B0604030504040204" pitchFamily="34" charset="0"/>
                <a:cs typeface="Verdana" panose="020B0604030504040204" pitchFamily="34" charset="0"/>
              </a:rPr>
              <a:t>Svakere produktivitetsvekst etter 2005</a:t>
            </a:r>
            <a:endParaRPr lang="nb-NO" sz="3600" dirty="0">
              <a:latin typeface="+mj-lt"/>
              <a:ea typeface="Verdana" panose="020B0604030504040204" pitchFamily="34" charset="0"/>
              <a:cs typeface="Verdana" panose="020B0604030504040204" pitchFamily="34" charset="0"/>
            </a:endParaRPr>
          </a:p>
        </p:txBody>
      </p:sp>
      <p:sp>
        <p:nvSpPr>
          <p:cNvPr id="8" name="Plassholder for lysbildenummer 3"/>
          <p:cNvSpPr>
            <a:spLocks noGrp="1"/>
          </p:cNvSpPr>
          <p:nvPr>
            <p:ph type="sldNum" sz="quarter" idx="12"/>
          </p:nvPr>
        </p:nvSpPr>
        <p:spPr>
          <a:xfrm>
            <a:off x="0" y="6453336"/>
            <a:ext cx="539750" cy="355600"/>
          </a:xfrm>
        </p:spPr>
        <p:txBody>
          <a:bodyPr/>
          <a:lstStyle/>
          <a:p>
            <a:pPr>
              <a:defRPr/>
            </a:pPr>
            <a:fld id="{D436CEFC-E2A8-487F-A5B2-A566719C223D}" type="slidenum">
              <a:rPr lang="nb-NO" smtClean="0"/>
              <a:pPr>
                <a:defRPr/>
              </a:pPr>
              <a:t>6</a:t>
            </a:fld>
            <a:endParaRPr lang="nb-NO" dirty="0"/>
          </a:p>
        </p:txBody>
      </p:sp>
      <p:sp>
        <p:nvSpPr>
          <p:cNvPr id="6" name="TekstSylinder 5"/>
          <p:cNvSpPr txBox="1"/>
          <p:nvPr/>
        </p:nvSpPr>
        <p:spPr>
          <a:xfrm>
            <a:off x="845047" y="1412776"/>
            <a:ext cx="7436325" cy="276999"/>
          </a:xfrm>
          <a:prstGeom prst="rect">
            <a:avLst/>
          </a:prstGeom>
          <a:noFill/>
        </p:spPr>
        <p:txBody>
          <a:bodyPr wrap="square" rtlCol="0">
            <a:spAutoFit/>
          </a:bodyPr>
          <a:lstStyle/>
          <a:p>
            <a:pPr algn="ctr"/>
            <a:r>
              <a:rPr lang="nb-NO" sz="1200" dirty="0" smtClean="0">
                <a:latin typeface="Times New Roman" panose="02020603050405020304" pitchFamily="18" charset="0"/>
                <a:cs typeface="Times New Roman" panose="02020603050405020304" pitchFamily="18" charset="0"/>
              </a:rPr>
              <a:t>Timeverksproduktivitet, markedsrettet virksomhet Fastlands-Norge. Prosent </a:t>
            </a:r>
            <a:endParaRPr lang="nb-NO" sz="1200" dirty="0">
              <a:latin typeface="Times New Roman" panose="02020603050405020304" pitchFamily="18" charset="0"/>
              <a:cs typeface="Times New Roman" panose="02020603050405020304" pitchFamily="18" charset="0"/>
            </a:endParaRPr>
          </a:p>
        </p:txBody>
      </p:sp>
      <p:sp>
        <p:nvSpPr>
          <p:cNvPr id="3" name="TekstSylinder 2"/>
          <p:cNvSpPr txBox="1"/>
          <p:nvPr/>
        </p:nvSpPr>
        <p:spPr>
          <a:xfrm>
            <a:off x="599665" y="6135107"/>
            <a:ext cx="1717137" cy="246221"/>
          </a:xfrm>
          <a:prstGeom prst="rect">
            <a:avLst/>
          </a:prstGeom>
          <a:noFill/>
        </p:spPr>
        <p:txBody>
          <a:bodyPr wrap="none" rtlCol="0">
            <a:spAutoFit/>
          </a:bodyPr>
          <a:lstStyle/>
          <a:p>
            <a:r>
              <a:rPr lang="nb-NO" sz="1000" dirty="0" smtClean="0"/>
              <a:t>Kilde: Statistisk sentralbyrå</a:t>
            </a:r>
            <a:endParaRPr lang="nb-NO" sz="1000" dirty="0"/>
          </a:p>
        </p:txBody>
      </p:sp>
      <p:graphicFrame>
        <p:nvGraphicFramePr>
          <p:cNvPr id="7" name="Diagram 6"/>
          <p:cNvGraphicFramePr/>
          <p:nvPr>
            <p:extLst>
              <p:ext uri="{D42A27DB-BD31-4B8C-83A1-F6EECF244321}">
                <p14:modId xmlns:p14="http://schemas.microsoft.com/office/powerpoint/2010/main" val="3119549988"/>
              </p:ext>
            </p:extLst>
          </p:nvPr>
        </p:nvGraphicFramePr>
        <p:xfrm>
          <a:off x="971600" y="1557338"/>
          <a:ext cx="7309772" cy="4319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63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C4700B9-DE4C-465A-A304-3867CD23583E}" type="slidenum">
              <a:rPr lang="nb-NO" smtClean="0">
                <a:solidFill>
                  <a:prstClr val="white"/>
                </a:solidFill>
              </a:rPr>
              <a:pPr/>
              <a:t>7</a:t>
            </a:fld>
            <a:endParaRPr lang="nb-NO">
              <a:solidFill>
                <a:prstClr val="white"/>
              </a:solidFill>
            </a:endParaRPr>
          </a:p>
        </p:txBody>
      </p:sp>
      <p:sp>
        <p:nvSpPr>
          <p:cNvPr id="5" name="TekstSylinder 4"/>
          <p:cNvSpPr txBox="1"/>
          <p:nvPr/>
        </p:nvSpPr>
        <p:spPr>
          <a:xfrm>
            <a:off x="446871" y="1639833"/>
            <a:ext cx="7928118" cy="276999"/>
          </a:xfrm>
          <a:prstGeom prst="rect">
            <a:avLst/>
          </a:prstGeom>
          <a:noFill/>
        </p:spPr>
        <p:txBody>
          <a:bodyPr wrap="square" rtlCol="0">
            <a:spAutoFit/>
          </a:bodyPr>
          <a:lstStyle/>
          <a:p>
            <a:pPr marL="228600" indent="-228600" algn="ctr">
              <a:tabLst>
                <a:tab pos="180975" algn="l"/>
              </a:tabLst>
            </a:pPr>
            <a:r>
              <a:rPr lang="nb-NO" sz="1200" dirty="0">
                <a:latin typeface="Times New Roman" panose="02020603050405020304" pitchFamily="18" charset="0"/>
                <a:ea typeface="+mj-ea"/>
                <a:cs typeface="Times New Roman" panose="02020603050405020304" pitchFamily="18" charset="0"/>
              </a:rPr>
              <a:t>Arbeidsproduktivitet i utvalgte OECD-land. BNP per timeverk. Indekser. </a:t>
            </a:r>
            <a:r>
              <a:rPr lang="nb-NO" sz="1200" dirty="0" smtClean="0">
                <a:latin typeface="Times New Roman" panose="02020603050405020304" pitchFamily="18" charset="0"/>
                <a:ea typeface="+mj-ea"/>
                <a:cs typeface="Times New Roman" panose="02020603050405020304" pitchFamily="18" charset="0"/>
              </a:rPr>
              <a:t>1995=100</a:t>
            </a:r>
            <a:endParaRPr lang="nb-NO" sz="1200" dirty="0">
              <a:latin typeface="Times New Roman" panose="02020603050405020304" pitchFamily="18" charset="0"/>
              <a:ea typeface="+mj-ea"/>
              <a:cs typeface="Times New Roman" panose="02020603050405020304" pitchFamily="18" charset="0"/>
            </a:endParaRPr>
          </a:p>
        </p:txBody>
      </p:sp>
      <p:sp>
        <p:nvSpPr>
          <p:cNvPr id="7" name="TekstSylinder 6"/>
          <p:cNvSpPr txBox="1"/>
          <p:nvPr/>
        </p:nvSpPr>
        <p:spPr>
          <a:xfrm>
            <a:off x="599665" y="6011996"/>
            <a:ext cx="2324675" cy="246221"/>
          </a:xfrm>
          <a:prstGeom prst="rect">
            <a:avLst/>
          </a:prstGeom>
          <a:noFill/>
        </p:spPr>
        <p:txBody>
          <a:bodyPr wrap="none" rtlCol="0">
            <a:spAutoFit/>
          </a:bodyPr>
          <a:lstStyle/>
          <a:p>
            <a:r>
              <a:rPr lang="nb-NO" sz="1000" dirty="0"/>
              <a:t>Kilde</a:t>
            </a:r>
            <a:r>
              <a:rPr lang="nb-NO" sz="1000"/>
              <a:t>: OECD og Finansdepartementet</a:t>
            </a:r>
            <a:endParaRPr lang="nb-NO" sz="1000" dirty="0"/>
          </a:p>
        </p:txBody>
      </p:sp>
      <p:graphicFrame>
        <p:nvGraphicFramePr>
          <p:cNvPr id="8" name="Diagram 7"/>
          <p:cNvGraphicFramePr/>
          <p:nvPr>
            <p:extLst>
              <p:ext uri="{D42A27DB-BD31-4B8C-83A1-F6EECF244321}">
                <p14:modId xmlns:p14="http://schemas.microsoft.com/office/powerpoint/2010/main" val="2839043640"/>
              </p:ext>
            </p:extLst>
          </p:nvPr>
        </p:nvGraphicFramePr>
        <p:xfrm>
          <a:off x="1331640" y="1844824"/>
          <a:ext cx="628836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tel 1"/>
          <p:cNvSpPr txBox="1">
            <a:spLocks/>
          </p:cNvSpPr>
          <p:nvPr/>
        </p:nvSpPr>
        <p:spPr>
          <a:xfrm>
            <a:off x="755576" y="548680"/>
            <a:ext cx="7632266" cy="576064"/>
          </a:xfrm>
          <a:prstGeom prst="rect">
            <a:avLst/>
          </a:prstGeom>
        </p:spPr>
        <p:txBody>
          <a:bodyPr>
            <a:noAutofit/>
          </a:bodyPr>
          <a:lst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pPr algn="ctr"/>
            <a:r>
              <a:rPr lang="nb-NO" sz="3600" dirty="0" smtClean="0">
                <a:latin typeface="+mj-lt"/>
                <a:ea typeface="Verdana" panose="020B0604030504040204" pitchFamily="34" charset="0"/>
                <a:cs typeface="Verdana" panose="020B0604030504040204" pitchFamily="34" charset="0"/>
              </a:rPr>
              <a:t>Utviklingen deles med andre land</a:t>
            </a:r>
            <a:endParaRPr lang="nb-NO" sz="36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303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59849158"/>
              </p:ext>
            </p:extLst>
          </p:nvPr>
        </p:nvGraphicFramePr>
        <p:xfrm>
          <a:off x="570648" y="2132857"/>
          <a:ext cx="372515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p:cNvSpPr/>
          <p:nvPr/>
        </p:nvSpPr>
        <p:spPr>
          <a:xfrm>
            <a:off x="565050" y="1412776"/>
            <a:ext cx="3915575" cy="461665"/>
          </a:xfrm>
          <a:prstGeom prst="rect">
            <a:avLst/>
          </a:prstGeom>
        </p:spPr>
        <p:txBody>
          <a:bodyPr wrap="square">
            <a:spAutoFit/>
          </a:bodyPr>
          <a:lstStyle/>
          <a:p>
            <a:pPr fontAlgn="base">
              <a:spcBef>
                <a:spcPct val="0"/>
              </a:spcBef>
              <a:spcAft>
                <a:spcPct val="0"/>
              </a:spcAft>
            </a:pPr>
            <a:r>
              <a:rPr lang="nb-NO" sz="1200" b="1" dirty="0" smtClean="0">
                <a:solidFill>
                  <a:srgbClr val="242166"/>
                </a:solidFill>
                <a:latin typeface="Verdana" panose="020B0604030504040204" pitchFamily="34" charset="0"/>
                <a:ea typeface="Verdana" panose="020B0604030504040204" pitchFamily="34" charset="0"/>
                <a:cs typeface="Verdana" panose="020B0604030504040204" pitchFamily="34" charset="0"/>
              </a:rPr>
              <a:t>Etterspørsel fra olje- og gassvirksomheten </a:t>
            </a:r>
          </a:p>
          <a:p>
            <a:pPr fontAlgn="base">
              <a:spcBef>
                <a:spcPct val="0"/>
              </a:spcBef>
              <a:spcAft>
                <a:spcPct val="0"/>
              </a:spcAft>
            </a:pPr>
            <a:r>
              <a:rPr lang="nb-NO" sz="1200" dirty="0" smtClean="0">
                <a:solidFill>
                  <a:srgbClr val="242166"/>
                </a:solidFill>
                <a:latin typeface="Verdana" panose="020B0604030504040204" pitchFamily="34" charset="0"/>
                <a:ea typeface="Verdana" panose="020B0604030504040204" pitchFamily="34" charset="0"/>
                <a:cs typeface="Verdana" panose="020B0604030504040204" pitchFamily="34" charset="0"/>
              </a:rPr>
              <a:t>Prosent av BNP for Fastlands-Norge</a:t>
            </a:r>
            <a:endParaRPr lang="nb-NO" sz="1200" dirty="0">
              <a:solidFill>
                <a:srgbClr val="2421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Sylinder 7"/>
          <p:cNvSpPr txBox="1"/>
          <p:nvPr/>
        </p:nvSpPr>
        <p:spPr>
          <a:xfrm>
            <a:off x="565050" y="5979208"/>
            <a:ext cx="4438998" cy="246221"/>
          </a:xfrm>
          <a:prstGeom prst="rect">
            <a:avLst/>
          </a:prstGeom>
          <a:noFill/>
        </p:spPr>
        <p:txBody>
          <a:bodyPr wrap="square" rtlCol="0">
            <a:spAutoFit/>
          </a:bodyPr>
          <a:lstStyle/>
          <a:p>
            <a:r>
              <a:rPr lang="nb-NO" sz="1000" dirty="0" smtClean="0">
                <a:solidFill>
                  <a:prstClr val="black"/>
                </a:solidFill>
                <a:latin typeface="DepCentury Old Style" panose="02030603060405030204" pitchFamily="18" charset="0"/>
              </a:rPr>
              <a:t>Kilde: </a:t>
            </a:r>
            <a:r>
              <a:rPr lang="nb-NO" sz="1000" dirty="0"/>
              <a:t>NOU 2013:13 Lønnsdannelsen og utfordringer for norsk økonomi.</a:t>
            </a:r>
            <a:endParaRPr lang="nb-NO" sz="1000" dirty="0">
              <a:solidFill>
                <a:prstClr val="black"/>
              </a:solidFill>
              <a:latin typeface="DepCentury Old Style" panose="02030603060405030204" pitchFamily="18" charset="0"/>
            </a:endParaRPr>
          </a:p>
        </p:txBody>
      </p:sp>
      <p:sp>
        <p:nvSpPr>
          <p:cNvPr id="3" name="Plassholder for lysbildenummer 2"/>
          <p:cNvSpPr>
            <a:spLocks noGrp="1"/>
          </p:cNvSpPr>
          <p:nvPr>
            <p:ph type="sldNum" sz="quarter" idx="12"/>
          </p:nvPr>
        </p:nvSpPr>
        <p:spPr>
          <a:xfrm>
            <a:off x="6349006" y="6356350"/>
            <a:ext cx="2133600" cy="365125"/>
          </a:xfrm>
        </p:spPr>
        <p:txBody>
          <a:bodyPr/>
          <a:lstStyle/>
          <a:p>
            <a:pPr>
              <a:defRPr/>
            </a:pPr>
            <a:fld id="{D436CEFC-E2A8-487F-A5B2-A566719C223D}" type="slidenum">
              <a:rPr lang="nb-NO" smtClean="0"/>
              <a:pPr>
                <a:defRPr/>
              </a:pPr>
              <a:t>8</a:t>
            </a:fld>
            <a:endParaRPr lang="nb-NO" dirty="0"/>
          </a:p>
        </p:txBody>
      </p:sp>
      <p:sp>
        <p:nvSpPr>
          <p:cNvPr id="10" name="Rektangel 9"/>
          <p:cNvSpPr/>
          <p:nvPr/>
        </p:nvSpPr>
        <p:spPr>
          <a:xfrm>
            <a:off x="4655838" y="1423809"/>
            <a:ext cx="4536504" cy="461665"/>
          </a:xfrm>
          <a:prstGeom prst="rect">
            <a:avLst/>
          </a:prstGeom>
        </p:spPr>
        <p:txBody>
          <a:bodyPr wrap="square">
            <a:spAutoFit/>
          </a:bodyPr>
          <a:lstStyle/>
          <a:p>
            <a:r>
              <a:rPr lang="nb-NO" sz="1200" b="1" dirty="0">
                <a:solidFill>
                  <a:srgbClr val="002060"/>
                </a:solidFill>
                <a:latin typeface="Verdana" panose="020B0604030504040204" pitchFamily="34" charset="0"/>
                <a:ea typeface="Verdana" panose="020B0604030504040204" pitchFamily="34" charset="0"/>
                <a:cs typeface="Verdana" panose="020B0604030504040204" pitchFamily="34" charset="0"/>
              </a:rPr>
              <a:t>Budsjettunderskudd som andel av </a:t>
            </a:r>
            <a:r>
              <a:rPr lang="nb-NO"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trend </a:t>
            </a:r>
          </a:p>
          <a:p>
            <a:r>
              <a:rPr lang="nb-NO"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Prosent av trend-BNP for Fastlands-Norge </a:t>
            </a:r>
            <a:endParaRPr lang="nb-NO"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tel 1"/>
          <p:cNvSpPr txBox="1">
            <a:spLocks/>
          </p:cNvSpPr>
          <p:nvPr/>
        </p:nvSpPr>
        <p:spPr bwMode="auto">
          <a:xfrm>
            <a:off x="107504" y="476671"/>
            <a:ext cx="8928992" cy="79208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pPr algn="ctr"/>
            <a:r>
              <a:rPr lang="nb-NO" sz="3600" dirty="0" smtClean="0">
                <a:latin typeface="+mj-lt"/>
                <a:ea typeface="Verdana" panose="020B0604030504040204" pitchFamily="34" charset="0"/>
                <a:cs typeface="Verdana" panose="020B0604030504040204" pitchFamily="34" charset="0"/>
              </a:rPr>
              <a:t>Har hatt sterke impulser fra </a:t>
            </a:r>
          </a:p>
          <a:p>
            <a:pPr algn="ctr"/>
            <a:r>
              <a:rPr lang="nb-NO" sz="3600" dirty="0" smtClean="0">
                <a:latin typeface="+mj-lt"/>
                <a:ea typeface="Verdana" panose="020B0604030504040204" pitchFamily="34" charset="0"/>
                <a:cs typeface="Verdana" panose="020B0604030504040204" pitchFamily="34" charset="0"/>
              </a:rPr>
              <a:t>olje og offentlige budsjetter</a:t>
            </a:r>
            <a:endParaRPr lang="nb-NO" sz="3600" dirty="0">
              <a:latin typeface="+mj-lt"/>
              <a:ea typeface="Verdana" panose="020B0604030504040204" pitchFamily="34" charset="0"/>
              <a:cs typeface="Verdana" panose="020B0604030504040204" pitchFamily="34" charset="0"/>
            </a:endParaRPr>
          </a:p>
        </p:txBody>
      </p:sp>
      <p:sp>
        <p:nvSpPr>
          <p:cNvPr id="9" name="Ellipse 8"/>
          <p:cNvSpPr/>
          <p:nvPr/>
        </p:nvSpPr>
        <p:spPr>
          <a:xfrm rot="1648464">
            <a:off x="2201658" y="2215869"/>
            <a:ext cx="585926" cy="183590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12" name="Diagram 11"/>
          <p:cNvGraphicFramePr/>
          <p:nvPr>
            <p:extLst>
              <p:ext uri="{D42A27DB-BD31-4B8C-83A1-F6EECF244321}">
                <p14:modId xmlns:p14="http://schemas.microsoft.com/office/powerpoint/2010/main" val="818783719"/>
              </p:ext>
            </p:extLst>
          </p:nvPr>
        </p:nvGraphicFramePr>
        <p:xfrm>
          <a:off x="4655837" y="2132856"/>
          <a:ext cx="3661076" cy="3693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4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548680"/>
            <a:ext cx="7632266" cy="756084"/>
          </a:xfrm>
        </p:spPr>
        <p:txBody>
          <a:bodyPr>
            <a:normAutofit fontScale="90000"/>
          </a:bodyPr>
          <a:lstStyle/>
          <a:p>
            <a:r>
              <a:rPr lang="nb-NO" sz="3600" dirty="0" smtClean="0"/>
              <a:t>Godt utgangspunkt for omstillinger, men omstillinger er krevende</a:t>
            </a:r>
            <a:endParaRPr lang="nb-NO" sz="3600" dirty="0"/>
          </a:p>
        </p:txBody>
      </p:sp>
      <p:sp>
        <p:nvSpPr>
          <p:cNvPr id="3" name="Content Placeholder 2"/>
          <p:cNvSpPr>
            <a:spLocks noGrp="1"/>
          </p:cNvSpPr>
          <p:nvPr>
            <p:ph idx="1"/>
          </p:nvPr>
        </p:nvSpPr>
        <p:spPr>
          <a:xfrm>
            <a:off x="720000" y="1783357"/>
            <a:ext cx="7631838" cy="4525963"/>
          </a:xfrm>
        </p:spPr>
        <p:txBody>
          <a:bodyPr>
            <a:normAutofit/>
          </a:bodyPr>
          <a:lstStyle/>
          <a:p>
            <a:pPr>
              <a:spcAft>
                <a:spcPts val="600"/>
              </a:spcAft>
            </a:pPr>
            <a:r>
              <a:rPr lang="nb-NO" dirty="0"/>
              <a:t>Høyt velstandsnivå</a:t>
            </a:r>
            <a:r>
              <a:rPr lang="nb-NO" dirty="0" smtClean="0"/>
              <a:t>, </a:t>
            </a:r>
            <a:r>
              <a:rPr lang="nb-NO" dirty="0"/>
              <a:t>oljefond på bok</a:t>
            </a:r>
          </a:p>
          <a:p>
            <a:pPr>
              <a:spcAft>
                <a:spcPts val="600"/>
              </a:spcAft>
            </a:pPr>
            <a:r>
              <a:rPr lang="nb-NO" dirty="0"/>
              <a:t>Partssamarbeid i arbeidslivet</a:t>
            </a:r>
          </a:p>
          <a:p>
            <a:pPr>
              <a:spcAft>
                <a:spcPts val="600"/>
              </a:spcAft>
            </a:pPr>
            <a:r>
              <a:rPr lang="nb-NO" dirty="0"/>
              <a:t>Stor </a:t>
            </a:r>
            <a:r>
              <a:rPr lang="nb-NO" dirty="0" smtClean="0"/>
              <a:t>omstillingsevne i næringslivet</a:t>
            </a:r>
            <a:endParaRPr lang="nb-NO" dirty="0"/>
          </a:p>
          <a:p>
            <a:pPr>
              <a:spcAft>
                <a:spcPts val="600"/>
              </a:spcAft>
            </a:pPr>
            <a:r>
              <a:rPr lang="nb-NO" dirty="0"/>
              <a:t>Høyt kunnskapsnivå</a:t>
            </a:r>
          </a:p>
          <a:p>
            <a:pPr>
              <a:spcAft>
                <a:spcPts val="600"/>
              </a:spcAft>
            </a:pPr>
            <a:r>
              <a:rPr lang="nb-NO" dirty="0"/>
              <a:t>Gode institusjoner</a:t>
            </a:r>
          </a:p>
          <a:p>
            <a:pPr>
              <a:spcAft>
                <a:spcPts val="600"/>
              </a:spcAft>
            </a:pPr>
            <a:r>
              <a:rPr lang="nb-NO" dirty="0"/>
              <a:t>Gode statsfinanser</a:t>
            </a:r>
          </a:p>
        </p:txBody>
      </p:sp>
    </p:spTree>
    <p:extLst>
      <p:ext uri="{BB962C8B-B14F-4D97-AF65-F5344CB8AC3E}">
        <p14:creationId xmlns:p14="http://schemas.microsoft.com/office/powerpoint/2010/main" val="1393494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q8q1MTByEqUqBeYrRjg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BQ5Qb_fb0SZQelnJ2ke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pFIn3afLE251zFRvOJz0g"/>
</p:tagLst>
</file>

<file path=ppt/tags/tag5.xml><?xml version="1.0" encoding="utf-8"?>
<p:tagLst xmlns:a="http://schemas.openxmlformats.org/drawingml/2006/main" xmlns:r="http://schemas.openxmlformats.org/officeDocument/2006/relationships" xmlns:p="http://schemas.openxmlformats.org/presentationml/2006/main">
  <p:tag name="RESIZE" val="Y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ycASF_XTK0WYCvvLLvwCAg"/>
</p:tagLst>
</file>

<file path=ppt/tags/tag6.xml><?xml version="1.0" encoding="utf-8"?>
<p:tagLst xmlns:a="http://schemas.openxmlformats.org/drawingml/2006/main" xmlns:r="http://schemas.openxmlformats.org/officeDocument/2006/relationships" xmlns:p="http://schemas.openxmlformats.org/presentationml/2006/main">
  <p:tag name="RESIZE" val="Yes"/>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uajI7.Qd0ykuIp8K8OEig"/>
</p:tagLst>
</file>

<file path=ppt/theme/theme1.xml><?xml version="1.0" encoding="utf-8"?>
<a:theme xmlns:a="http://schemas.openxmlformats.org/drawingml/2006/main" name="FIN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MAL ­engelsk">
  <a:themeElements>
    <a:clrScheme name="Offisiel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e6b84ed-d77d-4758-afba-d65843b4e8bb">QR4QEQRZTWEZ-3447-374</_dlc_DocId>
    <_dlc_DocIdUrl xmlns="ae6b84ed-d77d-4758-afba-d65843b4e8bb">
      <Url>http://fintra.finans.dep.no/Avdelinger/so/arbeidsrom/produktivitetskommisjonen/_layouts/15/DocIdRedir.aspx?ID=QR4QEQRZTWEZ-3447-374</Url>
      <Description>QR4QEQRZTWEZ-3447-374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6EEE031330004789328DE54D9762B1" ma:contentTypeVersion="4" ma:contentTypeDescription="Opprett et nytt dokument." ma:contentTypeScope="" ma:versionID="b1f6ed2dea1675e650e5d1cf309543c2">
  <xsd:schema xmlns:xsd="http://www.w3.org/2001/XMLSchema" xmlns:xs="http://www.w3.org/2001/XMLSchema" xmlns:p="http://schemas.microsoft.com/office/2006/metadata/properties" xmlns:ns2="ae6b84ed-d77d-4758-afba-d65843b4e8bb" targetNamespace="http://schemas.microsoft.com/office/2006/metadata/properties" ma:root="true" ma:fieldsID="13e1430abfc97591a1add2cd8ce47f02" ns2:_="">
    <xsd:import namespace="ae6b84ed-d77d-4758-afba-d65843b4e8b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b84ed-d77d-4758-afba-d65843b4e8bb"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E1FF6F-11D0-46BA-8CDC-BCF94EA3DE15}">
  <ds:schemaRefs>
    <ds:schemaRef ds:uri="http://purl.org/dc/elements/1.1/"/>
    <ds:schemaRef ds:uri="http://schemas.microsoft.com/office/2006/metadata/properties"/>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e6b84ed-d77d-4758-afba-d65843b4e8bb"/>
  </ds:schemaRefs>
</ds:datastoreItem>
</file>

<file path=customXml/itemProps2.xml><?xml version="1.0" encoding="utf-8"?>
<ds:datastoreItem xmlns:ds="http://schemas.openxmlformats.org/officeDocument/2006/customXml" ds:itemID="{4E2FF091-7925-4F17-8DC3-ED2BBDC53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b84ed-d77d-4758-afba-d65843b4e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32C9D-EDDE-4DE7-A54E-784033932233}">
  <ds:schemaRefs>
    <ds:schemaRef ds:uri="http://schemas.microsoft.com/sharepoint/v3/contenttype/forms"/>
  </ds:schemaRefs>
</ds:datastoreItem>
</file>

<file path=customXml/itemProps4.xml><?xml version="1.0" encoding="utf-8"?>
<ds:datastoreItem xmlns:ds="http://schemas.openxmlformats.org/officeDocument/2006/customXml" ds:itemID="{8ADB7D6F-DD3D-46C1-8362-F4AB5A9833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FIN_mal</Template>
  <TotalTime>8867</TotalTime>
  <Words>1730</Words>
  <Application>Microsoft Office PowerPoint</Application>
  <PresentationFormat>Skjermfremvisning (4:3)</PresentationFormat>
  <Paragraphs>297</Paragraphs>
  <Slides>41</Slides>
  <Notes>15</Notes>
  <HiddenSlides>0</HiddenSlides>
  <MMClips>0</MMClips>
  <ScaleCrop>false</ScaleCrop>
  <HeadingPairs>
    <vt:vector size="6" baseType="variant">
      <vt:variant>
        <vt:lpstr>Tema</vt:lpstr>
      </vt:variant>
      <vt:variant>
        <vt:i4>3</vt:i4>
      </vt:variant>
      <vt:variant>
        <vt:lpstr>Innebygde OLE-servere</vt:lpstr>
      </vt:variant>
      <vt:variant>
        <vt:i4>1</vt:i4>
      </vt:variant>
      <vt:variant>
        <vt:lpstr>Lysbildetitler</vt:lpstr>
      </vt:variant>
      <vt:variant>
        <vt:i4>41</vt:i4>
      </vt:variant>
    </vt:vector>
  </HeadingPairs>
  <TitlesOfParts>
    <vt:vector size="45" baseType="lpstr">
      <vt:lpstr>FIN_mal</vt:lpstr>
      <vt:lpstr>DEPMAL ­engelsk</vt:lpstr>
      <vt:lpstr>1_FIN_mal</vt:lpstr>
      <vt:lpstr>think-cell Slide</vt:lpstr>
      <vt:lpstr>    Produktivitet – grunnlag for vekst og velferd    </vt:lpstr>
      <vt:lpstr>Produktivitetskommisjonens sammensetning</vt:lpstr>
      <vt:lpstr>Rapporten</vt:lpstr>
      <vt:lpstr>Det store bildet</vt:lpstr>
      <vt:lpstr>Svakere produktivitetsvekst ute</vt:lpstr>
      <vt:lpstr>Svakere produktivitetsvekst etter 2005</vt:lpstr>
      <vt:lpstr>PowerPoint-presentasjon</vt:lpstr>
      <vt:lpstr>PowerPoint-presentasjon</vt:lpstr>
      <vt:lpstr>Godt utgangspunkt for omstillinger, men omstillinger er krevende</vt:lpstr>
      <vt:lpstr>Norske arbeidstagere er vant til omstilling </vt:lpstr>
      <vt:lpstr>Kommisjonens hovedpunkter</vt:lpstr>
      <vt:lpstr>Reformbehov: Næringsliv I</vt:lpstr>
      <vt:lpstr>Reformbehov: Næringsliv II</vt:lpstr>
      <vt:lpstr>Reformbehov: Næringspolitikk</vt:lpstr>
      <vt:lpstr>Lave investeringer i immateriell kapital</vt:lpstr>
      <vt:lpstr>PowerPoint-presentasjon</vt:lpstr>
      <vt:lpstr> </vt:lpstr>
      <vt:lpstr>Høyere bidrag til produktivitetsvekst i foretak med høy eksport</vt:lpstr>
      <vt:lpstr>Lav produktivitetsvekst i mange tjenestenæringer</vt:lpstr>
      <vt:lpstr>PowerPoint-presentasjon</vt:lpstr>
      <vt:lpstr>Reformbehov: Kunnskap</vt:lpstr>
      <vt:lpstr>Svake resultater til tross for høy ressursbruk</vt:lpstr>
      <vt:lpstr>PowerPoint-presentasjon</vt:lpstr>
      <vt:lpstr>Bekymringsfull lav fullføring i  UH-sektoren</vt:lpstr>
      <vt:lpstr>PowerPoint-presentasjon</vt:lpstr>
      <vt:lpstr>PowerPoint-presentasjon</vt:lpstr>
      <vt:lpstr>Reformbehov: Offentlig sektor</vt:lpstr>
      <vt:lpstr>PowerPoint-presentasjon</vt:lpstr>
      <vt:lpstr>PowerPoint-presentasjon</vt:lpstr>
      <vt:lpstr>Rigide vakt- og turnusordninger hemmer produktiviteten</vt:lpstr>
      <vt:lpstr>PowerPoint-presentasjon</vt:lpstr>
      <vt:lpstr>PowerPoint-presentasjon</vt:lpstr>
      <vt:lpstr>Reformbehov: Offentlige investeringer</vt:lpstr>
      <vt:lpstr>PowerPoint-presentasjon</vt:lpstr>
      <vt:lpstr>PowerPoint-presentasjon</vt:lpstr>
      <vt:lpstr>PowerPoint-presentasjon</vt:lpstr>
      <vt:lpstr>PowerPoint-presentasjon</vt:lpstr>
      <vt:lpstr>PowerPoint-presentasjon</vt:lpstr>
      <vt:lpstr>Reformbehov: Politikkens rolle</vt:lpstr>
      <vt:lpstr>Kommisjonens videre arbeid</vt:lpstr>
      <vt:lpstr>http://produktivitetskommisjonen.no/</vt:lpstr>
    </vt:vector>
  </TitlesOfParts>
  <Company>Finansdepartementet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"name"</cp:lastModifiedBy>
  <cp:revision>465</cp:revision>
  <cp:lastPrinted>2015-02-06T07:52:01Z</cp:lastPrinted>
  <dcterms:created xsi:type="dcterms:W3CDTF">2013-11-25T17:43:41Z</dcterms:created>
  <dcterms:modified xsi:type="dcterms:W3CDTF">2015-02-19T14:16:27Z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0x010100FE6EEE031330004789328DE54D9762B1</vt:lpwstr>
  </property>
  <property fmtid="{D5CDD505-2E9C-101B-9397-08002B2CF9AE}" pid="3" name="_dlc_DocIdItemGuid">
    <vt:lpwstr>8a68e3dd-1b50-4086-ad46-968b79327fc8</vt:lpwstr>
  </property>
</Properties>
</file>