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2" r:id="rId8"/>
    <p:sldId id="261" r:id="rId9"/>
    <p:sldId id="260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/>
    <p:restoredTop sz="94751"/>
  </p:normalViewPr>
  <p:slideViewPr>
    <p:cSldViewPr snapToGrid="0" snapToObjects="1">
      <p:cViewPr varScale="1">
        <p:scale>
          <a:sx n="86" d="100"/>
          <a:sy n="86" d="100"/>
        </p:scale>
        <p:origin x="501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0407B9-6378-404F-9783-98A9566A5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EF5D2E6-FCA1-AA42-8303-88015EBA9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2A7BBB-2BC4-0A4D-B60C-90715C5A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3E5731-5965-7B48-A67E-C4E53C71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4FA048-69B1-5342-AFB7-1F04ADCE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5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451AA7-7D4C-144D-839E-1CAD38C2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DD57524-E9C9-8F4B-A276-0F4ADDF92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F85B5C-7F86-C64C-BE6D-72B06C2D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235B9E-8579-8343-9E79-90AAB56A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C5DBE4-E8D8-0749-A6AD-B42B2EDF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60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7CEC4D-98AA-2F40-A776-749F190D3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DDBF9F-D0DD-264C-A3FB-ACDA62F8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1C6EC7-23C7-AD45-BD53-BF7AB509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8AF802-2C49-6348-B076-7678827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C1C7B4-B6ED-3746-9546-4E976841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071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B86AF0-AFF0-2648-92E8-43280E0C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953633-97F6-7E42-9D9C-4065FE9E8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D9A860-FF05-0E49-8439-32869080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0ACD6E-A484-804E-A2FE-C3C7B56F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A12D1F-F095-5D41-B0E2-6FC2292D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5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70903F-BBD4-D349-9FBA-F8FC91BC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E3DA53-7B1D-5D42-B3A4-DBCA27EF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EBB19E-E724-8E4D-9F23-6553283A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721E46-2B00-BB4D-8C3C-F5A0EA7E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3C38A4-55C2-A943-8757-DFA1C898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11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710CB6-6023-784C-842F-BD44B635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57AD1F-F745-9E4B-8769-0ECDB34FB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409D8E-288D-DE4E-91B4-BEF0F557C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91453E-FFBA-474E-B51E-250642CA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3BF05E-F885-4C4B-8AC6-8F34487D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BD2B67-D59D-9A44-9A7B-C6311721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076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886749-73EA-1B46-8374-B75264E7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75504A-BEDD-5E40-A104-69B9896C1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77C53A1-AFA4-154A-873C-12880D69E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89C95-2231-F346-9185-158E2403B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03D344-CB74-2E40-820F-3ECBEE932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10AD8E8-26E4-EA48-9DAB-C9997CC7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5B61BAB-F3BB-B04A-B255-6A6D58DA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25433BF-027B-3E44-8490-98F3CC7C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05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5FAD9E-FCEA-724A-8807-5EC60E55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2036DD-E9B9-B740-A695-A32490E3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B6E643-2AE7-D44A-A7BC-50E0B239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EC78B7-1EE3-094D-ADC7-77F7A576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02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BE25BD5-7EF4-FB46-8F7E-0E0DEB12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8ED109E-95F4-8E47-8E3F-0579493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8F294F-7DF0-4646-BC8C-AB56CD1C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85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1D787A-A502-7044-BAF2-B1C44A0F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335A5C-9394-744A-875C-486FC6EA8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643DE6-1762-0447-A034-669EB4B0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C4F3A6-0E17-564D-BC06-33FEB8D6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B3F7461-5038-874C-AE72-F2AB2532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816A23-5ACF-BB43-A7FC-999E611F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40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D0B8D-2426-C840-B513-516731EA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7A23319-D202-E648-B350-97F3487D2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BA3666B-DE19-E940-A565-914B6D78F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508430-5659-CF49-9CB4-790CFD7B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A36926A-0481-CB4A-9149-8A13063B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18E308-B8BB-4148-A672-3EFC7F47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770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7793CD2-E6C8-A94D-BF7A-5C175597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0F347C-7A97-9341-B141-0993739AE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8D7E84-712E-124B-BC8B-D041168E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8D74-B124-094F-BF77-FE99E1BB6D93}" type="datetimeFigureOut">
              <a:rPr lang="pl-PL" smtClean="0"/>
              <a:pPr/>
              <a:t>09.09.2019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72C4E6-5591-F247-84B5-B58D3DEE7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D1591E-1AB1-CA40-902F-1A4A7C000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9DA6-8483-3845-ADD2-945EB14786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34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D4751-3E45-C548-A583-47FE3D2C0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410" y="1665838"/>
            <a:ext cx="8292975" cy="1004934"/>
          </a:xfrm>
        </p:spPr>
        <p:txBody>
          <a:bodyPr>
            <a:normAutofit/>
          </a:bodyPr>
          <a:lstStyle/>
          <a:p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</a:rPr>
              <a:t>Citizens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 Fund -National</a:t>
            </a:r>
            <a:endParaRPr lang="pl-PL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90939" y="2969538"/>
            <a:ext cx="6102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One of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funds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civil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society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organizations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financed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EEA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Funds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Poland:</a:t>
            </a: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ACF - National –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budget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EUR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30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</a:rPr>
              <a:t>million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ACF -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Regional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budget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EUR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23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</a:rPr>
              <a:t>million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Period: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2019-2024</a:t>
            </a: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First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call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proposal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: ~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beginning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of 2020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657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3245" y="1963646"/>
            <a:ext cx="5184476" cy="918203"/>
          </a:xfrm>
        </p:spPr>
        <p:txBody>
          <a:bodyPr>
            <a:normAutofit fontScale="90000"/>
          </a:bodyPr>
          <a:lstStyle/>
          <a:p>
            <a:r>
              <a:rPr lang="en-GB" sz="27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Examples of mutual interest for bilateral exchange: </a:t>
            </a:r>
            <a:br>
              <a:rPr lang="pl-PL" sz="2400" dirty="0"/>
            </a:br>
            <a:endParaRPr lang="pl-PL" sz="2400" dirty="0">
              <a:solidFill>
                <a:schemeClr val="accent1">
                  <a:lumMod val="50000"/>
                </a:schemeClr>
              </a:solidFill>
              <a:latin typeface="Founders Founders Grotesk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069124"/>
            <a:ext cx="5355566" cy="271058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democracy, active citizenship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communication beyond differences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good governance, justice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inclusion of vulnerable groups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environmental protection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civic education (esp. of youth)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equal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treatment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policies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/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counteracting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gender-based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violence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pl-PL" sz="2400" dirty="0"/>
          </a:p>
          <a:p>
            <a:pPr lvl="0"/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pic>
        <p:nvPicPr>
          <p:cNvPr id="7" name="Symbol zastępczy zawartości 3" descr="Klucz_V.jpg"/>
          <p:cNvPicPr>
            <a:picLocks noChangeAspect="1"/>
          </p:cNvPicPr>
          <p:nvPr/>
        </p:nvPicPr>
        <p:blipFill>
          <a:blip r:embed="rId3"/>
          <a:srcRect b="6558"/>
          <a:stretch>
            <a:fillRect/>
          </a:stretch>
        </p:blipFill>
        <p:spPr>
          <a:xfrm>
            <a:off x="7269933" y="1963646"/>
            <a:ext cx="4083867" cy="38160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1406770" y="3766242"/>
            <a:ext cx="8986608" cy="3091758"/>
            <a:chOff x="-422030" y="1069087"/>
            <a:chExt cx="11939172" cy="4515728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4B009F69-A14D-AC49-AC2A-A736CE55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22030" y="1908008"/>
              <a:ext cx="4681045" cy="2457548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D36B0E7F-A993-E246-81AF-2129784BA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1329" y="1069087"/>
              <a:ext cx="4515728" cy="4515728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994418C5-8091-284D-A3CE-C9302663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9594" y="1908008"/>
              <a:ext cx="2457548" cy="2457548"/>
            </a:xfrm>
            <a:prstGeom prst="rect">
              <a:avLst/>
            </a:prstGeom>
          </p:spPr>
        </p:pic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634558" y="2924268"/>
            <a:ext cx="7758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Fund Operator - consortium of 3 organisations: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Stefan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Batory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Foundation,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Academy of Civic Organizations Foundation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Center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for Social Innovation and Research “Shipyard”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5AFD4751-3E45-C548-A583-47FE3D2C0F49}"/>
              </a:ext>
            </a:extLst>
          </p:cNvPr>
          <p:cNvSpPr txBox="1">
            <a:spLocks/>
          </p:cNvSpPr>
          <p:nvPr/>
        </p:nvSpPr>
        <p:spPr>
          <a:xfrm>
            <a:off x="2245259" y="1901228"/>
            <a:ext cx="8414273" cy="10230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Citizens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Fund -National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860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EEEE66-990F-7E47-8470-B611A4016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972" y="2453488"/>
            <a:ext cx="5181600" cy="3985441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</a:rPr>
              <a:t>thematic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lvl="0"/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itizen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participation in civic activities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upport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for human rights and anti-discriminatory practices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mpowerment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of vulnerable groups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horizontal: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apacity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building and increasing the stability of civil society organizations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None/>
            </a:pPr>
            <a:endParaRPr lang="pl-PL" sz="2400" dirty="0">
              <a:solidFill>
                <a:schemeClr val="accent1">
                  <a:lumMod val="50000"/>
                </a:schemeClr>
              </a:solidFill>
              <a:latin typeface="Founders Founders Grotesk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pic>
        <p:nvPicPr>
          <p:cNvPr id="7" name="Symbol zastępczy zawartości 6" descr="drzwi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478" t="6769" r="29094" b="4033"/>
          <a:stretch>
            <a:fillRect/>
          </a:stretch>
        </p:blipFill>
        <p:spPr>
          <a:xfrm>
            <a:off x="6182323" y="1825625"/>
            <a:ext cx="5161354" cy="4351338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AFD4751-3E45-C548-A583-47FE3D2C0F49}"/>
              </a:ext>
            </a:extLst>
          </p:cNvPr>
          <p:cNvSpPr txBox="1">
            <a:spLocks/>
          </p:cNvSpPr>
          <p:nvPr/>
        </p:nvSpPr>
        <p:spPr>
          <a:xfrm>
            <a:off x="941560" y="1901228"/>
            <a:ext cx="4635376" cy="72427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Areas of Support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216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43208" y="2372007"/>
            <a:ext cx="5495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involvement of citizens in consultative and decision-making processes (e.g. public consultations, participatory budgeting)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awareness-raising campaigns on matters of public importance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development of voluntarism and civic education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public scrutiny, improvement of public policies and civic oversight of the law-making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civic init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atives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dealing with environmental protection and climate change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8" name="Symbol zastępczy zawartości 7" descr="_RAD7731_nae0rj.jpg"/>
          <p:cNvPicPr>
            <a:picLocks noGrp="1" noChangeAspect="1"/>
          </p:cNvPicPr>
          <p:nvPr>
            <p:ph idx="1"/>
          </p:nvPr>
        </p:nvPicPr>
        <p:blipFill>
          <a:blip r:embed="rId3"/>
          <a:srcRect l="7504" r="113"/>
          <a:stretch>
            <a:fillRect/>
          </a:stretch>
        </p:blipFill>
        <p:spPr>
          <a:xfrm>
            <a:off x="6456838" y="2115336"/>
            <a:ext cx="4834531" cy="3488759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AFD4751-3E45-C548-A583-47FE3D2C0F49}"/>
              </a:ext>
            </a:extLst>
          </p:cNvPr>
          <p:cNvSpPr txBox="1">
            <a:spLocks/>
          </p:cNvSpPr>
          <p:nvPr/>
        </p:nvSpPr>
        <p:spPr>
          <a:xfrm>
            <a:off x="543208" y="1901228"/>
            <a:ext cx="5495453" cy="72427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Citizen participation in civic activities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788467"/>
            <a:ext cx="4720628" cy="296953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human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rights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’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</a:rPr>
              <a:t>education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advocacy and social awareness campaigns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monitoring and documenting human rights violations 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legal interventions and assistance for those whose rights have been violated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sz="2000" b="1" dirty="0"/>
              <a:t> </a:t>
            </a:r>
            <a:endParaRPr lang="pl-PL" sz="2000" dirty="0"/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  <a:latin typeface="Founders Grotesk"/>
            </a:endParaRPr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69C6B63F-541E-1645-B425-5EC9138FD6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149" y="1828146"/>
            <a:ext cx="4789834" cy="43513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AFD4751-3E45-C548-A583-47FE3D2C0F49}"/>
              </a:ext>
            </a:extLst>
          </p:cNvPr>
          <p:cNvSpPr txBox="1">
            <a:spLocks/>
          </p:cNvSpPr>
          <p:nvPr/>
        </p:nvSpPr>
        <p:spPr>
          <a:xfrm>
            <a:off x="838200" y="1901228"/>
            <a:ext cx="5200460" cy="72427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Support for human rights and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</a:rPr>
              <a:t>antidiscriminatory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 practices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788467"/>
            <a:ext cx="5355566" cy="2853208"/>
          </a:xfrm>
        </p:spPr>
        <p:txBody>
          <a:bodyPr/>
          <a:lstStyle/>
          <a:p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empowering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self-help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networking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activities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legal and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psychological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support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assistance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support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training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self-advocates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including vulnerable groups in local community-based activities 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improving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quality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of services and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standards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work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90C68549-39ED-1B4D-AA2F-A44C1499C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9"/>
          <a:stretch>
            <a:fillRect/>
          </a:stretch>
        </p:blipFill>
        <p:spPr>
          <a:xfrm>
            <a:off x="6457441" y="2087593"/>
            <a:ext cx="4633054" cy="4005604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AFD4751-3E45-C548-A583-47FE3D2C0F49}"/>
              </a:ext>
            </a:extLst>
          </p:cNvPr>
          <p:cNvSpPr txBox="1">
            <a:spLocks/>
          </p:cNvSpPr>
          <p:nvPr/>
        </p:nvSpPr>
        <p:spPr>
          <a:xfrm>
            <a:off x="838200" y="2087593"/>
            <a:ext cx="5200460" cy="70087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Empowerment of vulnerable groups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1" y="1556286"/>
            <a:ext cx="5079520" cy="1325563"/>
          </a:xfrm>
        </p:spPr>
        <p:txBody>
          <a:bodyPr>
            <a:normAutofit/>
          </a:bodyPr>
          <a:lstStyle/>
          <a:p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Capacity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building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506662"/>
            <a:ext cx="4910750" cy="3135013"/>
          </a:xfrm>
        </p:spPr>
        <p:txBody>
          <a:bodyPr/>
          <a:lstStyle/>
          <a:p>
            <a:pPr lvl="0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additional grants for capacity building: training, PR activities, fundraising, good governance, transparency, constituency building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sectoral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projects: awareness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raising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campaigns, advocacy, networking, support for smaller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pl-PL" sz="2000" dirty="0" err="1">
                <a:solidFill>
                  <a:schemeClr val="accent1">
                    <a:lumMod val="50000"/>
                  </a:schemeClr>
                </a:solidFill>
              </a:rPr>
              <a:t>younger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organisations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trainings for CSOs, online tool designated for organizational self-assessment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  <a:latin typeface="Founders Grotesk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  <p:pic>
        <p:nvPicPr>
          <p:cNvPr id="6" name="Obraz 5" descr="_RAD7731_nae0rj.jpg"/>
          <p:cNvPicPr>
            <a:picLocks noChangeAspect="1"/>
          </p:cNvPicPr>
          <p:nvPr/>
        </p:nvPicPr>
        <p:blipFill>
          <a:blip r:embed="rId3"/>
          <a:srcRect l="7504" r="113"/>
          <a:stretch>
            <a:fillRect/>
          </a:stretch>
        </p:blipFill>
        <p:spPr>
          <a:xfrm>
            <a:off x="6305910" y="1918595"/>
            <a:ext cx="4779034" cy="3585057"/>
          </a:xfrm>
          <a:prstGeom prst="rect">
            <a:avLst/>
          </a:prstGeom>
        </p:spPr>
      </p:pic>
      <p:pic>
        <p:nvPicPr>
          <p:cNvPr id="7" name="Obraz 6" descr="kredk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491" y="1891722"/>
            <a:ext cx="5187233" cy="37834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769" y="1556287"/>
            <a:ext cx="4432952" cy="928122"/>
          </a:xfrm>
        </p:spPr>
        <p:txBody>
          <a:bodyPr>
            <a:normAutofit/>
          </a:bodyPr>
          <a:lstStyle/>
          <a:p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Grants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769" y="2484409"/>
            <a:ext cx="8428775" cy="388923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Small grants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max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€25,000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+ up to €5,000 for partnership projects with Donor States entities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+ up to €5,000 for capacity building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Large grants –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max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€62,500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+ up to €12,500 for projects implemented in partnership with Donor States entities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+ up to €12,500 (but not more than 20% of project grant) for capacity building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</a:rPr>
              <a:t>Sectoral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  g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rants –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max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€125,000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+ up to €12,500 for projects implemented in partnership with Donor States entities;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+ up to €12,500 (but not more than 20% of project grant) for capacity building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9789" y="1556286"/>
            <a:ext cx="4767931" cy="1325563"/>
          </a:xfrm>
        </p:spPr>
        <p:txBody>
          <a:bodyPr>
            <a:normAutofit/>
          </a:bodyPr>
          <a:lstStyle/>
          <a:p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Bilateral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cooperation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2761306"/>
            <a:ext cx="8803741" cy="3105339"/>
          </a:xfrm>
        </p:spPr>
        <p:txBody>
          <a:bodyPr>
            <a:normAutofit/>
          </a:bodyPr>
          <a:lstStyle/>
          <a:p>
            <a:pPr lvl="0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partnerships with Donor States entities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encouraged through an additional amount of project grants (up to €12,500) to cover costs of such a partnership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matchmaking events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- organized in Poland before the launch of each call for proposals, with the first one accompanying the ACF-National opening event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study visits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for groups of project promoters to Donor States devoted to specific thematic areas prioritized in ACF-National; 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workshops/meetings for project promoters organized in Poland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with an aim to share knowledge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and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experience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on different issues connected with ACF-National thematic areas led by experts and CSOs’ activists from Donor States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BD34D4-1080-1340-831D-B77B0A9B1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4" y="319337"/>
            <a:ext cx="3517313" cy="12369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7AE729BE8796498D869A52EDA390BE" ma:contentTypeVersion="10" ma:contentTypeDescription="Opprett et nytt dokument." ma:contentTypeScope="" ma:versionID="e4e6f11d65a13bdb3f9bcfac9a4c1b9f">
  <xsd:schema xmlns:xsd="http://www.w3.org/2001/XMLSchema" xmlns:xs="http://www.w3.org/2001/XMLSchema" xmlns:p="http://schemas.microsoft.com/office/2006/metadata/properties" xmlns:ns2="1e5d0d96-1b99-4dbf-a3b4-19752ca03f49" xmlns:ns3="1f552ba0-9efb-479e-aaa2-c6570a9102ac" targetNamespace="http://schemas.microsoft.com/office/2006/metadata/properties" ma:root="true" ma:fieldsID="5478ac66c0416b2d5a68708a34300d32" ns2:_="" ns3:_="">
    <xsd:import namespace="1e5d0d96-1b99-4dbf-a3b4-19752ca03f49"/>
    <xsd:import namespace="1f552ba0-9efb-479e-aaa2-c6570a9102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d0d96-1b99-4dbf-a3b4-19752ca03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52ba0-9efb-479e-aaa2-c6570a9102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77BA6C-D9E5-411F-A415-643D2E8BB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d0d96-1b99-4dbf-a3b4-19752ca03f49"/>
    <ds:schemaRef ds:uri="1f552ba0-9efb-479e-aaa2-c6570a9102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1AEA4A-F9C3-4354-966D-C7EB894B19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82DB5A-538F-4F0B-A2B1-C1E09DC8FEEE}">
  <ds:schemaRefs>
    <ds:schemaRef ds:uri="http://purl.org/dc/elements/1.1/"/>
    <ds:schemaRef ds:uri="1e5d0d96-1b99-4dbf-a3b4-19752ca03f49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1f552ba0-9efb-479e-aaa2-c6570a9102ac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526</Words>
  <Application>Microsoft Office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Founders Founders Grotesk</vt:lpstr>
      <vt:lpstr>Founders Grotesk</vt:lpstr>
      <vt:lpstr>Motyw pakietu Office</vt:lpstr>
      <vt:lpstr>Active Citizens Fund -National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Capacity building</vt:lpstr>
      <vt:lpstr>Grants</vt:lpstr>
      <vt:lpstr>Bilateral cooperation:</vt:lpstr>
      <vt:lpstr>Examples of mutual interest for bilateral exchange: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Fundusz  Aktywni Obywatele</dc:title>
  <dc:creator>Zofia Komorowska</dc:creator>
  <cp:lastModifiedBy>Csilla Czimbalmos</cp:lastModifiedBy>
  <cp:revision>56</cp:revision>
  <dcterms:created xsi:type="dcterms:W3CDTF">2018-11-27T06:33:56Z</dcterms:created>
  <dcterms:modified xsi:type="dcterms:W3CDTF">2019-09-09T10:41:16Z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0x010100927AE729BE8796498D869A52EDA390BE</vt:lpwstr>
  </property>
</Properties>
</file>