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1" r:id="rId2"/>
    <p:sldId id="287" r:id="rId3"/>
    <p:sldId id="283" r:id="rId4"/>
    <p:sldId id="291" r:id="rId5"/>
    <p:sldId id="289" r:id="rId6"/>
    <p:sldId id="290" r:id="rId7"/>
    <p:sldId id="294" r:id="rId8"/>
    <p:sldId id="292" r:id="rId9"/>
    <p:sldId id="288" r:id="rId10"/>
    <p:sldId id="284" r:id="rId11"/>
    <p:sldId id="285" r:id="rId12"/>
    <p:sldId id="286" r:id="rId13"/>
  </p:sldIdLst>
  <p:sldSz cx="9144000" cy="6858000" type="screen4x3"/>
  <p:notesSz cx="6858000" cy="994568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37" autoAdjust="0"/>
  </p:normalViewPr>
  <p:slideViewPr>
    <p:cSldViewPr>
      <p:cViewPr>
        <p:scale>
          <a:sx n="95" d="100"/>
          <a:sy n="95" d="100"/>
        </p:scale>
        <p:origin x="-1090" y="2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355C4685-8041-4431-8782-ABC7DA750684}" type="datetimeFigureOut">
              <a:rPr lang="is-IS" smtClean="0"/>
              <a:pPr/>
              <a:t>21.5.2015</a:t>
            </a:fld>
            <a:endParaRPr lang="is-I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7D13487-BBD0-45B1-9DD6-E7E1AAA617C3}" type="slidenum">
              <a:rPr lang="is-IS" smtClean="0"/>
              <a:pPr/>
              <a:t>‹#›</a:t>
            </a:fld>
            <a:endParaRPr lang="is-IS"/>
          </a:p>
        </p:txBody>
      </p:sp>
    </p:spTree>
    <p:extLst>
      <p:ext uri="{BB962C8B-B14F-4D97-AF65-F5344CB8AC3E}">
        <p14:creationId xmlns:p14="http://schemas.microsoft.com/office/powerpoint/2010/main" val="240989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47D13487-BBD0-45B1-9DD6-E7E1AAA617C3}" type="slidenum">
              <a:rPr lang="is-IS" smtClean="0"/>
              <a:pPr/>
              <a:t>1</a:t>
            </a:fld>
            <a:endParaRPr lang="is-I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D9BFFB5-F731-45CE-A7AF-43819E9F1A3E}" type="slidenum">
              <a:rPr lang="en-US" smtClean="0">
                <a:latin typeface="Arial" charset="0"/>
              </a:rPr>
              <a:pPr eaLnBrk="1" hangingPunct="1"/>
              <a:t>10</a:t>
            </a:fld>
            <a:endParaRPr 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latin typeface="+mn-lt"/>
                <a:ea typeface="+mn-ea"/>
                <a:cs typeface="+mn-cs"/>
              </a:rPr>
              <a:t>he purpose and aim of the Center is to promote human rights by collecting information on and raising awareness of human rights issues in Iceland and abroad. The Center works to make human rights information accessible to the public by </a:t>
            </a:r>
            <a:r>
              <a:rPr lang="en-US" sz="1200" b="0" i="0" kern="1200" dirty="0" err="1" smtClean="0">
                <a:solidFill>
                  <a:schemeClr val="tx1"/>
                </a:solidFill>
                <a:latin typeface="+mn-lt"/>
                <a:ea typeface="+mn-ea"/>
                <a:cs typeface="+mn-cs"/>
              </a:rPr>
              <a:t>organising</a:t>
            </a:r>
            <a:r>
              <a:rPr lang="en-US" sz="1200" b="0" i="0" kern="1200" dirty="0" smtClean="0">
                <a:solidFill>
                  <a:schemeClr val="tx1"/>
                </a:solidFill>
                <a:latin typeface="+mn-lt"/>
                <a:ea typeface="+mn-ea"/>
                <a:cs typeface="+mn-cs"/>
              </a:rPr>
              <a:t> conferences and seminars on human rights issues and by providing human rights education.</a:t>
            </a:r>
          </a:p>
          <a:p>
            <a:r>
              <a:rPr lang="en-US" sz="1200" b="0" i="0" kern="1200" dirty="0" smtClean="0">
                <a:solidFill>
                  <a:schemeClr val="tx1"/>
                </a:solidFill>
                <a:latin typeface="+mn-lt"/>
                <a:ea typeface="+mn-ea"/>
                <a:cs typeface="+mn-cs"/>
              </a:rPr>
              <a:t>The Center also promotes legal reform and research on human rights and has established the only </a:t>
            </a:r>
            <a:r>
              <a:rPr lang="en-US" sz="1200" b="0" i="0" kern="1200" dirty="0" err="1" smtClean="0">
                <a:solidFill>
                  <a:schemeClr val="tx1"/>
                </a:solidFill>
                <a:latin typeface="+mn-lt"/>
                <a:ea typeface="+mn-ea"/>
                <a:cs typeface="+mn-cs"/>
              </a:rPr>
              <a:t>specialised</a:t>
            </a:r>
            <a:r>
              <a:rPr lang="en-US" sz="1200" b="0" i="0" kern="1200" dirty="0" smtClean="0">
                <a:solidFill>
                  <a:schemeClr val="tx1"/>
                </a:solidFill>
                <a:latin typeface="+mn-lt"/>
                <a:ea typeface="+mn-ea"/>
                <a:cs typeface="+mn-cs"/>
              </a:rPr>
              <a:t> human rights library in Iceland.</a:t>
            </a:r>
          </a:p>
          <a:p>
            <a:r>
              <a:rPr lang="en-US" sz="1200" b="0" i="0" kern="1200" dirty="0" smtClean="0">
                <a:solidFill>
                  <a:schemeClr val="tx1"/>
                </a:solidFill>
                <a:latin typeface="+mn-lt"/>
                <a:ea typeface="+mn-ea"/>
                <a:cs typeface="+mn-cs"/>
              </a:rPr>
              <a:t>Furthermore, the Centre manages EU Progress </a:t>
            </a:r>
            <a:r>
              <a:rPr lang="en-US" sz="1200" b="0" i="0" kern="1200" dirty="0" err="1" smtClean="0">
                <a:solidFill>
                  <a:schemeClr val="tx1"/>
                </a:solidFill>
                <a:latin typeface="+mn-lt"/>
                <a:ea typeface="+mn-ea"/>
                <a:cs typeface="+mn-cs"/>
              </a:rPr>
              <a:t>Programmes</a:t>
            </a:r>
            <a:r>
              <a:rPr lang="en-US" sz="1200" b="0" i="0" kern="1200" dirty="0" smtClean="0">
                <a:solidFill>
                  <a:schemeClr val="tx1"/>
                </a:solidFill>
                <a:latin typeface="+mn-lt"/>
                <a:ea typeface="+mn-ea"/>
                <a:cs typeface="+mn-cs"/>
              </a:rPr>
              <a:t> for Iceland for 2009-11, it coordinates and hosts the </a:t>
            </a:r>
            <a:r>
              <a:rPr lang="en-US" sz="1200" b="0" i="1" kern="1200" dirty="0" smtClean="0">
                <a:solidFill>
                  <a:schemeClr val="tx1"/>
                </a:solidFill>
                <a:latin typeface="+mn-lt"/>
                <a:ea typeface="+mn-ea"/>
                <a:cs typeface="+mn-cs"/>
              </a:rPr>
              <a:t>Human Rights Education Project,</a:t>
            </a:r>
            <a:r>
              <a:rPr lang="en-US" sz="1200" b="0" i="0" kern="1200" dirty="0" smtClean="0">
                <a:solidFill>
                  <a:schemeClr val="tx1"/>
                </a:solidFill>
                <a:latin typeface="+mn-lt"/>
                <a:ea typeface="+mn-ea"/>
                <a:cs typeface="+mn-cs"/>
              </a:rPr>
              <a:t> it works closely with the other Nordic Institutes, it is a member of the Nordic School of Human Rights Research, the AHRI network, UNITED and the Coalition for the OP-ICESCR.</a:t>
            </a:r>
          </a:p>
          <a:p>
            <a:r>
              <a:rPr lang="en-US" sz="1200" b="0" i="0" kern="1200" dirty="0" smtClean="0">
                <a:solidFill>
                  <a:schemeClr val="tx1"/>
                </a:solidFill>
                <a:latin typeface="+mn-lt"/>
                <a:ea typeface="+mn-ea"/>
                <a:cs typeface="+mn-cs"/>
              </a:rPr>
              <a:t>The Centre serves a monitoring role and has, since its </a:t>
            </a:r>
            <a:r>
              <a:rPr lang="en-US" sz="1200" b="0" i="0" kern="1200" dirty="0" err="1" smtClean="0">
                <a:solidFill>
                  <a:schemeClr val="tx1"/>
                </a:solidFill>
                <a:latin typeface="+mn-lt"/>
                <a:ea typeface="+mn-ea"/>
                <a:cs typeface="+mn-cs"/>
              </a:rPr>
              <a:t>incepetion</a:t>
            </a:r>
            <a:r>
              <a:rPr lang="en-US" sz="1200" b="0" i="0" kern="1200" dirty="0" smtClean="0">
                <a:solidFill>
                  <a:schemeClr val="tx1"/>
                </a:solidFill>
                <a:latin typeface="+mn-lt"/>
                <a:ea typeface="+mn-ea"/>
                <a:cs typeface="+mn-cs"/>
              </a:rPr>
              <a:t>, commented on dozens of bills of law and public policy and provided information to international monitoring bodies on the state of human rights in Iceland.</a:t>
            </a:r>
          </a:p>
          <a:p>
            <a:pPr eaLnBrk="1" hangingPunct="1">
              <a:lnSpc>
                <a:spcPct val="80000"/>
              </a:lnSpc>
            </a:pPr>
            <a:endParaRPr lang="is-IS" sz="800"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5018955-4F33-49F5-9AC6-7B7CADA6E489}" type="slidenum">
              <a:rPr lang="en-US" smtClean="0">
                <a:latin typeface="Arial" charset="0"/>
              </a:rPr>
              <a:pPr eaLnBrk="1" hangingPunct="1"/>
              <a:t>11</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is-IS" sz="800" b="1" dirty="0" err="1" smtClean="0"/>
              <a:t>Just</a:t>
            </a:r>
            <a:r>
              <a:rPr lang="is-IS" sz="800" b="1" dirty="0" smtClean="0"/>
              <a:t> </a:t>
            </a:r>
            <a:r>
              <a:rPr lang="is-IS" sz="800" b="1" dirty="0" err="1" smtClean="0"/>
              <a:t>to</a:t>
            </a:r>
            <a:r>
              <a:rPr lang="is-IS" sz="800" b="1" dirty="0" smtClean="0"/>
              <a:t> </a:t>
            </a:r>
            <a:r>
              <a:rPr lang="is-IS" sz="800" b="1" dirty="0" err="1" smtClean="0"/>
              <a:t>give</a:t>
            </a:r>
            <a:r>
              <a:rPr lang="is-IS" sz="800" b="1" baseline="0" dirty="0" smtClean="0"/>
              <a:t> </a:t>
            </a:r>
            <a:r>
              <a:rPr lang="is-IS" sz="800" b="1" baseline="0" dirty="0" err="1" smtClean="0"/>
              <a:t>you</a:t>
            </a:r>
            <a:r>
              <a:rPr lang="is-IS" sz="800" b="1" baseline="0" dirty="0" smtClean="0"/>
              <a:t> </a:t>
            </a:r>
            <a:r>
              <a:rPr lang="is-IS" sz="800" b="1" baseline="0" dirty="0" err="1" smtClean="0"/>
              <a:t>an</a:t>
            </a:r>
            <a:r>
              <a:rPr lang="is-IS" sz="800" b="1" baseline="0" dirty="0" smtClean="0"/>
              <a:t> </a:t>
            </a:r>
            <a:r>
              <a:rPr lang="is-IS" sz="800" b="1" baseline="0" dirty="0" err="1" smtClean="0"/>
              <a:t>idea</a:t>
            </a:r>
            <a:r>
              <a:rPr lang="is-IS" sz="800" b="1" baseline="0" dirty="0" smtClean="0"/>
              <a:t> of </a:t>
            </a:r>
            <a:r>
              <a:rPr lang="is-IS" sz="800" b="1" baseline="0" dirty="0" err="1" smtClean="0"/>
              <a:t>the</a:t>
            </a:r>
            <a:r>
              <a:rPr lang="is-IS" sz="800" b="1" baseline="0" dirty="0" smtClean="0"/>
              <a:t> ICEHR’s </a:t>
            </a:r>
            <a:r>
              <a:rPr lang="is-IS" sz="800" b="1" baseline="0" dirty="0" err="1" smtClean="0"/>
              <a:t>activities</a:t>
            </a:r>
            <a:r>
              <a:rPr lang="is-IS" sz="800" b="1" baseline="0" dirty="0" smtClean="0"/>
              <a:t> </a:t>
            </a:r>
            <a:r>
              <a:rPr lang="is-IS" sz="800" b="1" baseline="0" dirty="0" err="1" smtClean="0"/>
              <a:t>in</a:t>
            </a:r>
            <a:r>
              <a:rPr lang="is-IS" sz="800" b="1" baseline="0" dirty="0" smtClean="0"/>
              <a:t> </a:t>
            </a:r>
            <a:r>
              <a:rPr lang="is-IS" sz="800" b="1" baseline="0" dirty="0" err="1" smtClean="0"/>
              <a:t>Iceland</a:t>
            </a:r>
            <a:r>
              <a:rPr lang="is-IS" sz="800" b="1" baseline="0" dirty="0" smtClean="0"/>
              <a:t>, </a:t>
            </a:r>
            <a:r>
              <a:rPr lang="is-IS" sz="800" b="1" baseline="0" dirty="0" err="1" smtClean="0"/>
              <a:t>here</a:t>
            </a:r>
            <a:r>
              <a:rPr lang="is-IS" sz="800" b="1" baseline="0" dirty="0" smtClean="0"/>
              <a:t>’s </a:t>
            </a:r>
            <a:r>
              <a:rPr lang="is-IS" sz="800" b="1" baseline="0" dirty="0" err="1" smtClean="0"/>
              <a:t>an</a:t>
            </a:r>
            <a:r>
              <a:rPr lang="is-IS" sz="800" b="1" baseline="0" dirty="0" smtClean="0"/>
              <a:t> </a:t>
            </a:r>
            <a:r>
              <a:rPr lang="is-IS" sz="800" b="1" baseline="0" dirty="0" err="1" smtClean="0"/>
              <a:t>overview</a:t>
            </a:r>
            <a:r>
              <a:rPr lang="is-IS" sz="800" b="1" baseline="0" dirty="0" smtClean="0"/>
              <a:t> of </a:t>
            </a:r>
            <a:r>
              <a:rPr lang="is-IS" sz="800" b="1" baseline="0" dirty="0" err="1" smtClean="0"/>
              <a:t>the</a:t>
            </a:r>
            <a:r>
              <a:rPr lang="is-IS" sz="800" b="1" baseline="0" dirty="0" smtClean="0"/>
              <a:t> </a:t>
            </a:r>
            <a:r>
              <a:rPr lang="is-IS" sz="800" b="1" baseline="0" dirty="0" err="1" smtClean="0"/>
              <a:t>Centre</a:t>
            </a:r>
            <a:r>
              <a:rPr lang="is-IS" sz="800" b="1" baseline="0" dirty="0" smtClean="0"/>
              <a:t>’s </a:t>
            </a:r>
            <a:r>
              <a:rPr lang="is-IS" sz="800" b="1" baseline="0" dirty="0" err="1" smtClean="0"/>
              <a:t>main</a:t>
            </a:r>
            <a:r>
              <a:rPr lang="is-IS" sz="800" b="1" baseline="0" dirty="0" smtClean="0"/>
              <a:t> </a:t>
            </a:r>
            <a:r>
              <a:rPr lang="is-IS" sz="800" b="1" baseline="0" dirty="0" err="1" smtClean="0"/>
              <a:t>activities</a:t>
            </a:r>
            <a:r>
              <a:rPr lang="is-IS" sz="800" b="1" baseline="0" dirty="0" smtClean="0"/>
              <a:t> </a:t>
            </a:r>
            <a:r>
              <a:rPr lang="is-IS" sz="800" b="1" baseline="0" dirty="0" err="1" smtClean="0"/>
              <a:t>in</a:t>
            </a:r>
            <a:r>
              <a:rPr lang="is-IS" sz="800" b="1" baseline="0" dirty="0" smtClean="0"/>
              <a:t> 2011-12.</a:t>
            </a:r>
            <a:endParaRPr lang="is-IS" sz="800" b="1" dirty="0" smtClean="0"/>
          </a:p>
          <a:p>
            <a:pPr eaLnBrk="1" hangingPunct="1">
              <a:lnSpc>
                <a:spcPct val="80000"/>
              </a:lnSpc>
            </a:pPr>
            <a:endParaRPr lang="is-IS" sz="800" b="1" dirty="0" smtClean="0"/>
          </a:p>
          <a:p>
            <a:pPr eaLnBrk="1" hangingPunct="1">
              <a:lnSpc>
                <a:spcPct val="80000"/>
              </a:lnSpc>
            </a:pPr>
            <a:r>
              <a:rPr lang="is-IS" sz="800" b="1" dirty="0" smtClean="0"/>
              <a:t>HEIMASÍÐA OG VEFSETUR UM MANNRÉTTINDI</a:t>
            </a:r>
          </a:p>
          <a:p>
            <a:pPr eaLnBrk="1" hangingPunct="1">
              <a:lnSpc>
                <a:spcPct val="80000"/>
              </a:lnSpc>
            </a:pPr>
            <a:r>
              <a:rPr lang="is-IS" sz="800" dirty="0" smtClean="0"/>
              <a:t>Til að auðvelda aðgengi að upplýsingum um mannréttindamál hefur um nokkurt skeið verið unnið að endurbótum á heimasíðu skrifstofunnar og söfnun gagna í umfangsmikinn gagnvirkan gagnagrunn um mannréttindamál á Íslandi, og erlendis. Ný og glæsileg heimasíða skrifstofunnar var tekin í gagnið á sumarmánuðum en enn í þróun en þar er að finna vefsetur um mannréttindi sem inniheldur m.a.: a) greinar um ýmsa þætti mannréttinda, b) greinar um ákveðna hópa og réttindi þeirra s.s. konur og börn c) skýrslur nefnda ráðuneyta d) innlend lög og helstu alþjóðasamninga, e) efni frá Sameinuðu þjóðunum, f) dóma alþjóðlegra mannréttindadómstóla o.fl. Þá er að finna á síðunni efni úr alþjóðlega rannsóknarverkefninu </a:t>
            </a:r>
            <a:r>
              <a:rPr lang="is-IS" sz="800" i="1" dirty="0" err="1" smtClean="0"/>
              <a:t>Human</a:t>
            </a:r>
            <a:r>
              <a:rPr lang="is-IS" sz="800" i="1" dirty="0" smtClean="0"/>
              <a:t> </a:t>
            </a:r>
            <a:r>
              <a:rPr lang="is-IS" sz="800" i="1" dirty="0" err="1" smtClean="0"/>
              <a:t>Rights</a:t>
            </a:r>
            <a:r>
              <a:rPr lang="is-IS" sz="800" i="1" dirty="0" smtClean="0"/>
              <a:t> </a:t>
            </a:r>
            <a:r>
              <a:rPr lang="is-IS" sz="800" i="1" dirty="0" err="1" smtClean="0"/>
              <a:t>Education</a:t>
            </a:r>
            <a:r>
              <a:rPr lang="is-IS" sz="800" i="1" dirty="0" smtClean="0"/>
              <a:t> </a:t>
            </a:r>
            <a:r>
              <a:rPr lang="is-IS" sz="800" i="1" dirty="0" err="1" smtClean="0"/>
              <a:t>Project</a:t>
            </a:r>
            <a:r>
              <a:rPr lang="is-IS" sz="800" i="1" dirty="0" smtClean="0"/>
              <a:t> sem unnið var í samvinnu við hollensku ríkisstjórnina og </a:t>
            </a:r>
            <a:r>
              <a:rPr lang="is-IS" sz="800" i="1" dirty="0" err="1" smtClean="0"/>
              <a:t>FRiðalrháskóla</a:t>
            </a:r>
            <a:r>
              <a:rPr lang="is-IS" sz="800" i="1" dirty="0" smtClean="0"/>
              <a:t> </a:t>
            </a:r>
            <a:r>
              <a:rPr lang="is-IS" sz="800" i="1" dirty="0" err="1" smtClean="0"/>
              <a:t>SAmeinuðu</a:t>
            </a:r>
            <a:r>
              <a:rPr lang="is-IS" sz="800" i="1" dirty="0" smtClean="0"/>
              <a:t> þjóðanna </a:t>
            </a:r>
            <a:r>
              <a:rPr lang="is-IS" sz="800" dirty="0" smtClean="0"/>
              <a:t>auk almennra upplýsinga um mannréttindi á Íslandi.</a:t>
            </a:r>
          </a:p>
          <a:p>
            <a:pPr eaLnBrk="1" hangingPunct="1">
              <a:lnSpc>
                <a:spcPct val="80000"/>
              </a:lnSpc>
            </a:pPr>
            <a:endParaRPr lang="is-IS" sz="800" dirty="0" smtClean="0"/>
          </a:p>
          <a:p>
            <a:pPr eaLnBrk="1" hangingPunct="1">
              <a:lnSpc>
                <a:spcPct val="80000"/>
              </a:lnSpc>
            </a:pPr>
            <a:r>
              <a:rPr lang="is-IS" sz="800" b="1" dirty="0" smtClean="0"/>
              <a:t>BÓKASAFNIÐ</a:t>
            </a:r>
          </a:p>
          <a:p>
            <a:pPr eaLnBrk="1" hangingPunct="1">
              <a:lnSpc>
                <a:spcPct val="80000"/>
              </a:lnSpc>
            </a:pPr>
            <a:r>
              <a:rPr lang="is-IS" sz="800" dirty="0" smtClean="0"/>
              <a:t>Frá stofnun MRSÍ hefur verið unnið að uppbyggingu sérhæfðs bókasafns með fræðibókum, kennsluefni og tímaritum um mannréttindamál. Ekkert annað slíkt bókasafn er til á Íslandi en mikið er leitað til skrifstofunnar af sérfræðingum, nemendum og kennurum sem og almenningi eftir efni um mannréttindamál. </a:t>
            </a:r>
          </a:p>
          <a:p>
            <a:pPr eaLnBrk="1" hangingPunct="1">
              <a:lnSpc>
                <a:spcPct val="80000"/>
              </a:lnSpc>
            </a:pPr>
            <a:endParaRPr lang="is-IS" sz="800" dirty="0" smtClean="0"/>
          </a:p>
          <a:p>
            <a:pPr eaLnBrk="1" hangingPunct="1">
              <a:lnSpc>
                <a:spcPct val="80000"/>
              </a:lnSpc>
            </a:pPr>
            <a:r>
              <a:rPr lang="is-IS" sz="800" b="1" dirty="0" smtClean="0"/>
              <a:t>Útgáfa ,, Réttarstaða fatlaðra”</a:t>
            </a:r>
          </a:p>
          <a:p>
            <a:pPr eaLnBrk="1" hangingPunct="1">
              <a:lnSpc>
                <a:spcPct val="80000"/>
              </a:lnSpc>
            </a:pPr>
            <a:endParaRPr lang="is-IS" sz="800" b="1" dirty="0" smtClean="0"/>
          </a:p>
          <a:p>
            <a:pPr eaLnBrk="1" hangingPunct="1">
              <a:lnSpc>
                <a:spcPct val="80000"/>
              </a:lnSpc>
            </a:pPr>
            <a:r>
              <a:rPr lang="is-IS" sz="800" b="1" dirty="0" smtClean="0"/>
              <a:t>Rannsóknarverkefni á íslenskum rétti og alþjóðlegum mannréttindasáttmálum. </a:t>
            </a:r>
            <a:r>
              <a:rPr lang="is-IS" sz="800" dirty="0" smtClean="0"/>
              <a:t>Miðað er við að skrifstofan vinni eitt slíkt verkefni á ári, í samstarfi við sérfræðing sem ráðinn er til starfsins.  Hvert verkefni tekur 6-8 mánuði í vinnslu og niðurstöður eru gefnar út í skýrslu. Í þessum verkefnum eru borin saman landslög og framkvæmd þeirra og alþjóðlegar skuldbindingar sem Ísland hefur undirgengist. Með það að markmiði að stuðla að bættri vernd mannréttinda hér á landi. Við stefnum að því í ár að skoða stöðu Alþjóðsamnings um efnahagsleg, félagsleg og menningarleg réttinda og þá sérstaklega réttindi tengd  atvinnulífinu. Einnig höfum við hug á að skoða málefni barna, aldraðra, hælisleitenda og fanga.	</a:t>
            </a:r>
          </a:p>
          <a:p>
            <a:pPr eaLnBrk="1" hangingPunct="1">
              <a:lnSpc>
                <a:spcPct val="80000"/>
              </a:lnSpc>
            </a:pPr>
            <a:endParaRPr lang="is-IS" sz="800" b="1" dirty="0" smtClean="0"/>
          </a:p>
          <a:p>
            <a:pPr eaLnBrk="1" hangingPunct="1">
              <a:lnSpc>
                <a:spcPct val="80000"/>
              </a:lnSpc>
            </a:pPr>
            <a:r>
              <a:rPr lang="is-IS" sz="800" b="1" dirty="0" smtClean="0"/>
              <a:t>Ritröð Mannréttindaskrifstofunnar. </a:t>
            </a:r>
            <a:r>
              <a:rPr lang="is-IS" sz="800" dirty="0" smtClean="0"/>
              <a:t>Mannréttindaskrifstofan hefur frá stofnun gefið út ritröð um mannréttindamál. Nú þegar hafa verið gefin út sjö rit og fjögur eru í vinnslu. Efni ritraðarinnar eru </a:t>
            </a:r>
            <a:r>
              <a:rPr lang="is-IS" sz="800" dirty="0" err="1" smtClean="0"/>
              <a:t>marvísleg</a:t>
            </a:r>
            <a:r>
              <a:rPr lang="is-IS" sz="800" dirty="0" smtClean="0"/>
              <a:t> svo sem um mannréttindakafla íslensku stjórnarskrárinnar og mannréttindastarf Sameinuðu þjóðanna. Af ritum í vinnslu má nefna </a:t>
            </a:r>
            <a:r>
              <a:rPr lang="is-IS" sz="800" i="1" dirty="0" smtClean="0"/>
              <a:t>Mannréttindi í alþjóðastarfi Íslands </a:t>
            </a:r>
            <a:r>
              <a:rPr lang="is-IS" sz="800" dirty="0" smtClean="0"/>
              <a:t>eftir Lilju Hjartardóttur, </a:t>
            </a:r>
            <a:r>
              <a:rPr lang="is-IS" sz="800" i="1" dirty="0" smtClean="0"/>
              <a:t>Mannréttindi í þróunarsamvinnu </a:t>
            </a:r>
            <a:r>
              <a:rPr lang="is-IS" sz="800" dirty="0" smtClean="0"/>
              <a:t>eftir Maríu Rún Bjarnadóttur og Svanfríði Karlsdóttur, </a:t>
            </a:r>
            <a:r>
              <a:rPr lang="is-IS" sz="800" i="1" dirty="0" smtClean="0"/>
              <a:t>Samantekt dóma og ályktana alþjóðlegra mannréttindaeftirlitsstofnana, Mannréttindakafli stjórnarskrár 10 ára, Meðferð hælisumsókna á Íslandi </a:t>
            </a:r>
            <a:r>
              <a:rPr lang="is-IS" sz="800" dirty="0" smtClean="0"/>
              <a:t>og </a:t>
            </a:r>
            <a:r>
              <a:rPr lang="is-IS" sz="800" i="1" dirty="0" smtClean="0"/>
              <a:t>Mannréttindi og félagsleg ábyrgð fyrirtækja. </a:t>
            </a:r>
            <a:r>
              <a:rPr lang="is-IS" sz="800" dirty="0" smtClean="0"/>
              <a:t>Markmiðið með ritröðinni er að skapa vettvang til útgáfu skrifa íslenskra sérfræðinga um mannréttindi til þess að viðhalda og efla umræðu um mannréttindamál á Íslandi. Ritin eru hugsuð jafnt fyrir sérfræðinga og almenning.  Einnig erum við mjög stolt af nýútkominni bók er skrifstofan stóð að er nefnist Réttarstaða fatlaðra sem er yfirlitsverk sem ætlað er að vera fagaðilum fötluðum og aðstandendum þeirra til upplýsingar og aðstoðar við að ná fram réttindum sínum.</a:t>
            </a:r>
            <a:endParaRPr lang="is-IS" sz="800" b="1" dirty="0" smtClean="0"/>
          </a:p>
          <a:p>
            <a:pPr eaLnBrk="1" hangingPunct="1">
              <a:lnSpc>
                <a:spcPct val="80000"/>
              </a:lnSpc>
            </a:pPr>
            <a:r>
              <a:rPr lang="is-IS" sz="800" b="1" dirty="0" smtClean="0"/>
              <a:t>Málþing og málstofur. </a:t>
            </a:r>
            <a:r>
              <a:rPr lang="is-IS" sz="800" dirty="0" smtClean="0"/>
              <a:t>Frá stofnun skrifstofunnar hefur hún staðið reglulega fyrir málstofum og málþingum um hin ýmsu svið mannréttinda. Þar hefur bæði íslenskum og erlendum sérfræðingum verið boðið að flytja erindi um mannréttindamál sem þeir hafa sérþekkingu á vegna rannsókna eða annarra starfa á því sviði.Við héldum afar velheppnaða ráðstefnu um mannréttindaákvæði stjórnarskrárinnar, í samstarfi við Mannréttindastofnun Háskóla Íslands, þar sem helstu sérfræðingar Íslands á sviði mannréttinda stigu á stokk. Af nýlegum málstofum má nefna kynþáttafordóma á Íslandi, málefni flóttamanna og hælisleitenda, ofbeldi gegn konum og friðarhreyfingar í </a:t>
            </a:r>
            <a:r>
              <a:rPr lang="is-IS" sz="800" dirty="0" err="1" smtClean="0"/>
              <a:t>PAlestínu</a:t>
            </a:r>
            <a:r>
              <a:rPr lang="is-IS" sz="800" dirty="0" smtClean="0"/>
              <a:t>.</a:t>
            </a:r>
            <a:endParaRPr lang="is-IS" sz="800" b="1" dirty="0" smtClean="0"/>
          </a:p>
          <a:p>
            <a:pPr eaLnBrk="1" hangingPunct="1">
              <a:lnSpc>
                <a:spcPct val="80000"/>
              </a:lnSpc>
            </a:pPr>
            <a:r>
              <a:rPr lang="is-IS" sz="800" b="1" dirty="0" smtClean="0"/>
              <a:t>Útgáfa kennsluefnis um mannréttindi. </a:t>
            </a:r>
            <a:r>
              <a:rPr lang="is-IS" sz="800" dirty="0" smtClean="0"/>
              <a:t>Eitt markmiða Mannréttindaskrifstofunnar er að stuðla að útgáfu og dreifingu kennsluefnis um mannréttindi. Verið er að þýða og staðfæra hluta bókarinnar </a:t>
            </a:r>
            <a:r>
              <a:rPr lang="is-IS" sz="800" i="1" dirty="0" err="1" smtClean="0"/>
              <a:t>Human</a:t>
            </a:r>
            <a:r>
              <a:rPr lang="is-IS" sz="800" i="1" dirty="0" smtClean="0"/>
              <a:t> </a:t>
            </a:r>
            <a:r>
              <a:rPr lang="is-IS" sz="800" i="1" dirty="0" err="1" smtClean="0"/>
              <a:t>Rights</a:t>
            </a:r>
            <a:r>
              <a:rPr lang="is-IS" sz="800" i="1" dirty="0" smtClean="0"/>
              <a:t> </a:t>
            </a:r>
            <a:r>
              <a:rPr lang="is-IS" sz="800" i="1" dirty="0" err="1" smtClean="0"/>
              <a:t>Reference</a:t>
            </a:r>
            <a:r>
              <a:rPr lang="is-IS" sz="800" i="1" dirty="0" smtClean="0"/>
              <a:t> </a:t>
            </a:r>
            <a:r>
              <a:rPr lang="is-IS" sz="800" i="1" dirty="0" err="1" smtClean="0"/>
              <a:t>Handbook</a:t>
            </a:r>
            <a:r>
              <a:rPr lang="is-IS" sz="800" i="1" dirty="0" smtClean="0"/>
              <a:t> </a:t>
            </a:r>
            <a:r>
              <a:rPr lang="is-IS" sz="800" dirty="0" smtClean="0"/>
              <a:t>sem gefin var út af ríkisstjórn Hollands og Friðarháskóla Sameinuðu þjóðanna. Bókin hefur verið notuð til kennslu í háskólanum og er hentug fyrir fagaðila, framhaldsskóla, félagasamtök og háskólastofnanir. </a:t>
            </a:r>
          </a:p>
          <a:p>
            <a:pPr eaLnBrk="1" hangingPunct="1">
              <a:lnSpc>
                <a:spcPct val="80000"/>
              </a:lnSpc>
            </a:pPr>
            <a:endParaRPr lang="is-IS" sz="800" b="1" dirty="0" smtClean="0"/>
          </a:p>
          <a:p>
            <a:pPr eaLnBrk="1" hangingPunct="1">
              <a:lnSpc>
                <a:spcPct val="80000"/>
              </a:lnSpc>
            </a:pPr>
            <a:r>
              <a:rPr lang="is-IS" sz="800" b="1" dirty="0" smtClean="0"/>
              <a:t>Fræðslupakki um Mannréttindi og viðskipti</a:t>
            </a:r>
            <a:endParaRPr lang="is-IS" sz="800" dirty="0" smtClean="0"/>
          </a:p>
          <a:p>
            <a:pPr eaLnBrk="1" hangingPunct="1">
              <a:lnSpc>
                <a:spcPct val="80000"/>
              </a:lnSpc>
            </a:pPr>
            <a:r>
              <a:rPr lang="is-IS" sz="800" dirty="0" smtClean="0"/>
              <a:t>Á undanförnum árum hafa íslensk fyrirtæki vaxið stórum og mörg hver hafið útrás á erlenda markaði. Með alþjóðavæðingunni beinast sjónir manna í auknum mæli að því hvernig félagslegri ábyrgð fyrirtækja er háttað, mannréttindum á vinnustað og þeim mannréttindareglum sem æskilegt er að fyrirtæki hafi til hliðsjónar í starfsemi sinni.  Mannréttindaskrifstofan vinnur nú að nokkurs konar “fræðslupakka” sem ætlaður er íslenskum fyrirtækjum. Pakkinn mun samanstanda af handbók þar sem kynntar verða hugmyndir um félagslega ábyrgð fyrirtækja og alþjóðlegar mannréttindareglur. Kynntar verða dæmisögur um starfsemi fyrirtækja sem hafa mannréttindi í fyrirrúmi og hvernig virðing fyrir mannréttindum getur styrkt ímynd fyrirtækja (</a:t>
            </a:r>
            <a:r>
              <a:rPr lang="is-IS" sz="800" dirty="0" err="1" smtClean="0"/>
              <a:t>branding</a:t>
            </a:r>
            <a:r>
              <a:rPr lang="is-IS" sz="800" dirty="0" smtClean="0"/>
              <a:t>) og markaðssetningu. Þá verða hugmyndir um s.k. “mannréttindabókhald” kynntar sem og hvernig tryggja má að mannréttindi séu virt á vinnustað.  Með handbókinni fylgir margmiðlunardiskur með ítarefni og tenglum ásamt </a:t>
            </a:r>
            <a:r>
              <a:rPr lang="is-IS" sz="800" dirty="0" err="1" smtClean="0"/>
              <a:t>powerpoint</a:t>
            </a:r>
            <a:r>
              <a:rPr lang="is-IS" sz="800" dirty="0" smtClean="0"/>
              <a:t> fyrirlestraefni á íslensku og ensku sem ætlað eru til fræðslu innan fyrirtækja. Efnið verður annars vegar þróað með stjórnendur í huga og hins vegar fyrir almenna starfsmenn.</a:t>
            </a:r>
          </a:p>
          <a:p>
            <a:pPr eaLnBrk="1" hangingPunct="1">
              <a:lnSpc>
                <a:spcPct val="80000"/>
              </a:lnSpc>
            </a:pPr>
            <a:endParaRPr lang="is-IS" sz="800" dirty="0" smtClean="0"/>
          </a:p>
          <a:p>
            <a:pPr eaLnBrk="1" hangingPunct="1">
              <a:lnSpc>
                <a:spcPct val="80000"/>
              </a:lnSpc>
            </a:pPr>
            <a:r>
              <a:rPr lang="is-IS" sz="800" b="1" dirty="0" smtClean="0"/>
              <a:t>Aðgerðaáætlun gegn kynbundu ofbeldi á íslandi</a:t>
            </a:r>
          </a:p>
          <a:p>
            <a:pPr eaLnBrk="1" hangingPunct="1">
              <a:lnSpc>
                <a:spcPct val="80000"/>
              </a:lnSpc>
            </a:pPr>
            <a:r>
              <a:rPr lang="is-IS" sz="800" dirty="0" smtClean="0"/>
              <a:t>MRSÍ vinnur náið með stofnunum og samtökum hér innanlands.</a:t>
            </a:r>
            <a:endParaRPr lang="en-US" sz="800" dirty="0" smtClean="0"/>
          </a:p>
          <a:p>
            <a:pPr eaLnBrk="1" hangingPunct="1">
              <a:lnSpc>
                <a:spcPct val="80000"/>
              </a:lnSpc>
            </a:pPr>
            <a:endParaRPr lang="is-IS" sz="800" b="1" dirty="0" smtClean="0"/>
          </a:p>
          <a:p>
            <a:pPr eaLnBrk="1" hangingPunct="1">
              <a:lnSpc>
                <a:spcPct val="80000"/>
              </a:lnSpc>
            </a:pPr>
            <a:r>
              <a:rPr lang="is-IS" sz="800" dirty="0" err="1" smtClean="0"/>
              <a:t>MRRí</a:t>
            </a:r>
            <a:r>
              <a:rPr lang="is-IS" sz="800" dirty="0" smtClean="0"/>
              <a:t> átti frumkvæðið að því að settur á fót aðgerðahópur gegn kynbundnu ofbeldi á Íslandi en að honum standa Mannréttindaskrifstofa Íslands, Kvennaathvarfið, Íslandsdeild </a:t>
            </a:r>
            <a:r>
              <a:rPr lang="is-IS" sz="800" dirty="0" err="1" smtClean="0"/>
              <a:t>Amnesty</a:t>
            </a:r>
            <a:r>
              <a:rPr lang="is-IS" sz="800" dirty="0" smtClean="0"/>
              <a:t> </a:t>
            </a:r>
            <a:r>
              <a:rPr lang="is-IS" sz="800" dirty="0" err="1" smtClean="0"/>
              <a:t>International</a:t>
            </a:r>
            <a:r>
              <a:rPr lang="is-IS" sz="800" dirty="0" smtClean="0"/>
              <a:t>, Stígamót og </a:t>
            </a:r>
            <a:r>
              <a:rPr lang="is-IS" sz="800" dirty="0" err="1" smtClean="0"/>
              <a:t>Unifem</a:t>
            </a:r>
            <a:r>
              <a:rPr lang="is-IS" sz="800" dirty="0" smtClean="0"/>
              <a:t> á Íslandi. Aðgerðahópurinn hefur það að markmiði að  stuðla að upplýstri umræðu um málefnið og vera stjórnvöldum til stuðnings og leiðbeiningar við gerð aðgerðaáætlunar gegn kynbundu ofbeldi er tæki til löggjafar, dómstóla, saksóknara og löggæslu, félagslegra úrræða, fræðslu til almennings og fagaðila; ásamt sértækum aðgerðum innan mennta-, heilbrigðis- og félagslega kerfisins. </a:t>
            </a:r>
          </a:p>
          <a:p>
            <a:pPr eaLnBrk="1" hangingPunct="1">
              <a:lnSpc>
                <a:spcPct val="80000"/>
              </a:lnSpc>
            </a:pPr>
            <a:r>
              <a:rPr lang="is-IS" sz="800" dirty="0" smtClean="0"/>
              <a:t>MRSÍ lagði síðan töluverða vinnu í plagg sem lagði grunninn að drögum að aðgerðaáætlun sem komið var á framfæri við dómsmálaráðuneytið, félagsmálaráðuneytið, menntamálaráðuneytið og heilbrigðisráðuneytið.</a:t>
            </a:r>
          </a:p>
          <a:p>
            <a:pPr eaLnBrk="1" hangingPunct="1">
              <a:lnSpc>
                <a:spcPct val="80000"/>
              </a:lnSpc>
            </a:pPr>
            <a:r>
              <a:rPr lang="is-IS" sz="800" dirty="0" smtClean="0"/>
              <a:t>Aðgerðarhópurinn fundaði með fulltrúum ráðuneytanna og boðaði síðan til morgunverðarfundar þar sem aðgerðahópurinn kynnti tillögur um aðgerðaáætlun gegn kynbundnu ofbeldi en síðan gafst fulltrúum ráðuneytanna og sveitarfélaga tækifæri til að fjalla um það starf sem fram fer hjá hinu opinbera til að vinna gegn kynbundnu ofbeldi. Framsögum var fylgt eftir með fyrirspurnum úr sal og umræðum. </a:t>
            </a:r>
          </a:p>
          <a:p>
            <a:pPr eaLnBrk="1" hangingPunct="1">
              <a:lnSpc>
                <a:spcPct val="80000"/>
              </a:lnSpc>
            </a:pPr>
            <a:r>
              <a:rPr lang="is-IS" sz="800" dirty="0" smtClean="0"/>
              <a:t>Dómsmálaráðuneytið hefur brugðist hvað best við tillögum hópsins en ráðuneytið hefur falið embætti ríkislögreglustjóra að semja drög að verklagsreglum um meðferð mála er varða heimilisofbeldi, með það að markmiði að rannsókn verði skýr og markviss. Ráðuneytið hefur einnig falið refsiréttarnefnd að fjalla um endurskoðun á kynferðisbrotakafla hegningarlaganna og bindur aðgerðahópurinn miklar vonir við það starf. Næstu skref verða að ýta frekar við ráðuneyti heilbrigðis-, félags -og menntamála. </a:t>
            </a:r>
          </a:p>
          <a:p>
            <a:pPr eaLnBrk="1" hangingPunct="1">
              <a:lnSpc>
                <a:spcPct val="80000"/>
              </a:lnSpc>
            </a:pPr>
            <a:endParaRPr lang="is-IS" sz="800" b="1" dirty="0" smtClean="0"/>
          </a:p>
          <a:p>
            <a:pPr eaLnBrk="1" hangingPunct="1">
              <a:lnSpc>
                <a:spcPct val="80000"/>
              </a:lnSpc>
            </a:pPr>
            <a:r>
              <a:rPr lang="is-IS" sz="800" b="1" dirty="0" smtClean="0"/>
              <a:t>Að lokum má ekki gleyma eftirlitshlutverki skrifstofunnar en umsagnir um lagafrumvörp er varða mannréttindi eru meðal reglulegra verkefna og eru þær ætíð unnar með tilliti til alþjóðlegra skuldbindinga Íslands á sviði mannréttinda. </a:t>
            </a:r>
            <a:r>
              <a:rPr lang="is-IS" sz="800" dirty="0" smtClean="0"/>
              <a:t>Viðamestar þeirra umsagna sem gerðar hafa verið voru um breytingar á stjórnarskránni 1994/5, gagnagrunnsfrumvarpið,  frumvarpi um réttindi útlendinga, fullnustufrumvarpið (um fangelsismál) og fjölmiðlafrumvarpið.  Létum gera </a:t>
            </a:r>
            <a:r>
              <a:rPr lang="is-IS" sz="800" dirty="0" err="1" smtClean="0"/>
              <a:t>Skyrsla</a:t>
            </a:r>
            <a:r>
              <a:rPr lang="is-IS" sz="800" dirty="0" smtClean="0"/>
              <a:t> um réttarstöðu aldraðra og komum að ELSA </a:t>
            </a:r>
            <a:r>
              <a:rPr lang="is-IS" sz="800" dirty="0" err="1" smtClean="0"/>
              <a:t>vekefni</a:t>
            </a:r>
            <a:r>
              <a:rPr lang="is-IS" sz="800" dirty="0" smtClean="0"/>
              <a:t> um skipundómara.</a:t>
            </a:r>
          </a:p>
          <a:p>
            <a:pPr eaLnBrk="1" hangingPunct="1">
              <a:lnSpc>
                <a:spcPct val="80000"/>
              </a:lnSpc>
            </a:pPr>
            <a:endParaRPr lang="is-IS" sz="800" dirty="0" smtClean="0"/>
          </a:p>
          <a:p>
            <a:pPr eaLnBrk="1" hangingPunct="1">
              <a:lnSpc>
                <a:spcPct val="80000"/>
              </a:lnSpc>
            </a:pPr>
            <a:r>
              <a:rPr lang="is-IS" sz="800" dirty="0" smtClean="0"/>
              <a:t>Auk þess svörum við fyrirspurnum og formlegum erindum sem berast frá einstaklingum og stofnunum bæði innlendum og erlendum. Eigum fundi með sendiráðum sem gera </a:t>
            </a:r>
            <a:r>
              <a:rPr lang="is-IS" sz="800" dirty="0" err="1" smtClean="0"/>
              <a:t>mannréttindaskýrlsur</a:t>
            </a:r>
            <a:r>
              <a:rPr lang="is-IS" sz="800" dirty="0" smtClean="0"/>
              <a:t> á hverju ári.</a:t>
            </a:r>
            <a:endParaRPr lang="is-IS" sz="800"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DC95ECF-245C-41F6-9E6F-B3CDBC2DCB29}" type="slidenum">
              <a:rPr lang="en-US" smtClean="0">
                <a:latin typeface="Arial" charset="0"/>
              </a:rPr>
              <a:pPr eaLnBrk="1" hangingPunct="1"/>
              <a:t>12</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is-IS" sz="800" b="1" dirty="0" smtClean="0"/>
              <a:t>Ég er búin að segja ykkur frá </a:t>
            </a:r>
            <a:r>
              <a:rPr lang="is-IS" sz="800" b="1" dirty="0" err="1" smtClean="0"/>
              <a:t>skuggaskýrlsunum</a:t>
            </a:r>
            <a:r>
              <a:rPr lang="is-IS" sz="800" b="1" dirty="0" smtClean="0"/>
              <a:t> en ég ætla að segja ykkur frá helstu verkefnum skrifstofunnar á árinu en þannig fáið þið vonandi nokkra hugmynd um starfsemi mannréttindasamtaka innan lands</a:t>
            </a:r>
          </a:p>
          <a:p>
            <a:pPr eaLnBrk="1" hangingPunct="1">
              <a:lnSpc>
                <a:spcPct val="80000"/>
              </a:lnSpc>
            </a:pPr>
            <a:endParaRPr lang="is-IS" sz="800" b="1" dirty="0" smtClean="0"/>
          </a:p>
          <a:p>
            <a:pPr eaLnBrk="1" hangingPunct="1">
              <a:lnSpc>
                <a:spcPct val="80000"/>
              </a:lnSpc>
            </a:pPr>
            <a:r>
              <a:rPr lang="is-IS" sz="800" b="1" dirty="0" smtClean="0"/>
              <a:t>HEIMASÍÐA OG VEFSETUR UM MANNRÉTTINDI</a:t>
            </a:r>
          </a:p>
          <a:p>
            <a:pPr eaLnBrk="1" hangingPunct="1">
              <a:lnSpc>
                <a:spcPct val="80000"/>
              </a:lnSpc>
            </a:pPr>
            <a:r>
              <a:rPr lang="is-IS" sz="800" dirty="0" smtClean="0"/>
              <a:t>Til að auðvelda aðgengi að upplýsingum um mannréttindamál hefur um nokkurt skeið verið unnið að endurbótum á heimasíðu skrifstofunnar og söfnun gagna í umfangsmikinn gagnvirkan gagnagrunn um mannréttindamál á Íslandi, og erlendis. Ný og glæsileg heimasíða skrifstofunnar var tekin í gagnið á sumarmánuðum en enn í þróun en þar er að finna vefsetur um mannréttindi sem inniheldur m.a.: a) greinar um ýmsa þætti mannréttinda, b) greinar um ákveðna hópa og réttindi þeirra s.s. konur og börn c) skýrslur nefnda ráðuneyta d) innlend lög og helstu alþjóðasamninga, e) efni frá Sameinuðu þjóðunum, f) dóma alþjóðlegra mannréttindadómstóla o.fl. Þá er að finna á síðunni efni úr alþjóðlega rannsóknarverkefninu </a:t>
            </a:r>
            <a:r>
              <a:rPr lang="is-IS" sz="800" i="1" dirty="0" err="1" smtClean="0"/>
              <a:t>Human</a:t>
            </a:r>
            <a:r>
              <a:rPr lang="is-IS" sz="800" i="1" dirty="0" smtClean="0"/>
              <a:t> </a:t>
            </a:r>
            <a:r>
              <a:rPr lang="is-IS" sz="800" i="1" dirty="0" err="1" smtClean="0"/>
              <a:t>Rights</a:t>
            </a:r>
            <a:r>
              <a:rPr lang="is-IS" sz="800" i="1" dirty="0" smtClean="0"/>
              <a:t> </a:t>
            </a:r>
            <a:r>
              <a:rPr lang="is-IS" sz="800" i="1" dirty="0" err="1" smtClean="0"/>
              <a:t>Education</a:t>
            </a:r>
            <a:r>
              <a:rPr lang="is-IS" sz="800" i="1" dirty="0" smtClean="0"/>
              <a:t> </a:t>
            </a:r>
            <a:r>
              <a:rPr lang="is-IS" sz="800" i="1" dirty="0" err="1" smtClean="0"/>
              <a:t>Project</a:t>
            </a:r>
            <a:r>
              <a:rPr lang="is-IS" sz="800" i="1" dirty="0" smtClean="0"/>
              <a:t> sem unnið var í samvinnu við hollensku ríkisstjórnina og </a:t>
            </a:r>
            <a:r>
              <a:rPr lang="is-IS" sz="800" i="1" dirty="0" err="1" smtClean="0"/>
              <a:t>FRiðalrháskóla</a:t>
            </a:r>
            <a:r>
              <a:rPr lang="is-IS" sz="800" i="1" dirty="0" smtClean="0"/>
              <a:t> </a:t>
            </a:r>
            <a:r>
              <a:rPr lang="is-IS" sz="800" i="1" dirty="0" err="1" smtClean="0"/>
              <a:t>SAmeinuðu</a:t>
            </a:r>
            <a:r>
              <a:rPr lang="is-IS" sz="800" i="1" dirty="0" smtClean="0"/>
              <a:t> þjóðanna </a:t>
            </a:r>
            <a:r>
              <a:rPr lang="is-IS" sz="800" dirty="0" smtClean="0"/>
              <a:t>auk almennra upplýsinga um mannréttindi á Íslandi.</a:t>
            </a:r>
          </a:p>
          <a:p>
            <a:pPr eaLnBrk="1" hangingPunct="1">
              <a:lnSpc>
                <a:spcPct val="80000"/>
              </a:lnSpc>
            </a:pPr>
            <a:endParaRPr lang="is-IS" sz="800" dirty="0" smtClean="0"/>
          </a:p>
          <a:p>
            <a:pPr eaLnBrk="1" hangingPunct="1">
              <a:lnSpc>
                <a:spcPct val="80000"/>
              </a:lnSpc>
            </a:pPr>
            <a:r>
              <a:rPr lang="is-IS" sz="800" b="1" dirty="0" smtClean="0"/>
              <a:t>BÓKASAFNIÐ</a:t>
            </a:r>
          </a:p>
          <a:p>
            <a:pPr eaLnBrk="1" hangingPunct="1">
              <a:lnSpc>
                <a:spcPct val="80000"/>
              </a:lnSpc>
            </a:pPr>
            <a:r>
              <a:rPr lang="is-IS" sz="800" dirty="0" smtClean="0"/>
              <a:t>Frá stofnun MRSÍ hefur verið unnið að uppbyggingu sérhæfðs bókasafns með fræðibókum, kennsluefni og tímaritum um mannréttindamál. Ekkert annað slíkt bókasafn er til á Íslandi en mikið er leitað til skrifstofunnar af sérfræðingum, nemendum og kennurum sem og almenningi eftir efni um mannréttindamál. </a:t>
            </a:r>
          </a:p>
          <a:p>
            <a:pPr eaLnBrk="1" hangingPunct="1">
              <a:lnSpc>
                <a:spcPct val="80000"/>
              </a:lnSpc>
            </a:pPr>
            <a:endParaRPr lang="is-IS" sz="800" dirty="0" smtClean="0"/>
          </a:p>
          <a:p>
            <a:pPr eaLnBrk="1" hangingPunct="1">
              <a:lnSpc>
                <a:spcPct val="80000"/>
              </a:lnSpc>
            </a:pPr>
            <a:r>
              <a:rPr lang="is-IS" sz="800" b="1" dirty="0" smtClean="0"/>
              <a:t>Útgáfa ,, Réttarstaða fatlaðra”</a:t>
            </a:r>
          </a:p>
          <a:p>
            <a:pPr eaLnBrk="1" hangingPunct="1">
              <a:lnSpc>
                <a:spcPct val="80000"/>
              </a:lnSpc>
            </a:pPr>
            <a:endParaRPr lang="is-IS" sz="800" b="1" dirty="0" smtClean="0"/>
          </a:p>
          <a:p>
            <a:pPr eaLnBrk="1" hangingPunct="1">
              <a:lnSpc>
                <a:spcPct val="80000"/>
              </a:lnSpc>
            </a:pPr>
            <a:r>
              <a:rPr lang="is-IS" sz="800" b="1" dirty="0" smtClean="0"/>
              <a:t>Rannsóknarverkefni á íslenskum rétti og alþjóðlegum mannréttindasáttmálum. </a:t>
            </a:r>
            <a:r>
              <a:rPr lang="is-IS" sz="800" dirty="0" smtClean="0"/>
              <a:t>Miðað er við að skrifstofan vinni eitt slíkt verkefni á ári, í samstarfi við sérfræðing sem ráðinn er til starfsins.  Hvert verkefni tekur 6-8 mánuði í vinnslu og niðurstöður eru gefnar út í skýrslu. Í þessum verkefnum eru borin saman landslög og framkvæmd þeirra og alþjóðlegar skuldbindingar sem Ísland hefur undirgengist. Með það að markmiði að stuðla að bættri vernd mannréttinda hér á landi. Við stefnum að því í ár að skoða stöðu Alþjóðsamnings um efnahagsleg, félagsleg og menningarleg réttinda og þá sérstaklega réttindi tengd  atvinnulífinu. Einnig höfum við hug á að skoða málefni barna, aldraðra, hælisleitenda og fanga.	</a:t>
            </a:r>
          </a:p>
          <a:p>
            <a:pPr eaLnBrk="1" hangingPunct="1">
              <a:lnSpc>
                <a:spcPct val="80000"/>
              </a:lnSpc>
            </a:pPr>
            <a:endParaRPr lang="is-IS" sz="800" b="1" dirty="0" smtClean="0"/>
          </a:p>
          <a:p>
            <a:pPr eaLnBrk="1" hangingPunct="1">
              <a:lnSpc>
                <a:spcPct val="80000"/>
              </a:lnSpc>
            </a:pPr>
            <a:r>
              <a:rPr lang="is-IS" sz="800" b="1" dirty="0" smtClean="0"/>
              <a:t>Ritröð Mannréttindaskrifstofunnar. </a:t>
            </a:r>
            <a:r>
              <a:rPr lang="is-IS" sz="800" dirty="0" smtClean="0"/>
              <a:t>Mannréttindaskrifstofan hefur frá stofnun gefið út ritröð um mannréttindamál. Nú þegar hafa verið gefin út sjö rit og fjögur eru í vinnslu. Efni ritraðarinnar eru </a:t>
            </a:r>
            <a:r>
              <a:rPr lang="is-IS" sz="800" dirty="0" err="1" smtClean="0"/>
              <a:t>marvísleg</a:t>
            </a:r>
            <a:r>
              <a:rPr lang="is-IS" sz="800" dirty="0" smtClean="0"/>
              <a:t> svo sem um mannréttindakafla íslensku stjórnarskrárinnar og mannréttindastarf Sameinuðu þjóðanna. Af ritum í vinnslu má nefna </a:t>
            </a:r>
            <a:r>
              <a:rPr lang="is-IS" sz="800" i="1" dirty="0" smtClean="0"/>
              <a:t>Mannréttindi í alþjóðastarfi Íslands </a:t>
            </a:r>
            <a:r>
              <a:rPr lang="is-IS" sz="800" dirty="0" smtClean="0"/>
              <a:t>eftir Lilju Hjartardóttur, </a:t>
            </a:r>
            <a:r>
              <a:rPr lang="is-IS" sz="800" i="1" dirty="0" smtClean="0"/>
              <a:t>Mannréttindi í þróunarsamvinnu </a:t>
            </a:r>
            <a:r>
              <a:rPr lang="is-IS" sz="800" dirty="0" smtClean="0"/>
              <a:t>eftir Maríu Rún Bjarnadóttur og Svanfríði Karlsdóttur, </a:t>
            </a:r>
            <a:r>
              <a:rPr lang="is-IS" sz="800" i="1" dirty="0" smtClean="0"/>
              <a:t>Samantekt dóma og ályktana alþjóðlegra mannréttindaeftirlitsstofnana, Mannréttindakafli stjórnarskrár 10 ára, Meðferð hælisumsókna á Íslandi </a:t>
            </a:r>
            <a:r>
              <a:rPr lang="is-IS" sz="800" dirty="0" smtClean="0"/>
              <a:t>og </a:t>
            </a:r>
            <a:r>
              <a:rPr lang="is-IS" sz="800" i="1" dirty="0" smtClean="0"/>
              <a:t>Mannréttindi og félagsleg ábyrgð fyrirtækja. </a:t>
            </a:r>
            <a:r>
              <a:rPr lang="is-IS" sz="800" dirty="0" smtClean="0"/>
              <a:t>Markmiðið með ritröðinni er að skapa vettvang til útgáfu skrifa íslenskra sérfræðinga um mannréttindi til þess að viðhalda og efla umræðu um mannréttindamál á Íslandi. Ritin eru hugsuð jafnt fyrir sérfræðinga og almenning.  Einnig erum við mjög stolt af nýútkominni bók er skrifstofan stóð að er nefnist Réttarstaða fatlaðra sem er yfirlitsverk sem ætlað er að vera fagaðilum fötluðum og aðstandendum þeirra til upplýsingar og aðstoðar við að ná fram réttindum sínum.</a:t>
            </a:r>
            <a:endParaRPr lang="is-IS" sz="800" b="1" dirty="0" smtClean="0"/>
          </a:p>
          <a:p>
            <a:pPr eaLnBrk="1" hangingPunct="1">
              <a:lnSpc>
                <a:spcPct val="80000"/>
              </a:lnSpc>
            </a:pPr>
            <a:r>
              <a:rPr lang="is-IS" sz="800" b="1" dirty="0" smtClean="0"/>
              <a:t>Málþing og málstofur. </a:t>
            </a:r>
            <a:r>
              <a:rPr lang="is-IS" sz="800" dirty="0" smtClean="0"/>
              <a:t>Frá stofnun skrifstofunnar hefur hún staðið reglulega fyrir málstofum og málþingum um hin ýmsu svið mannréttinda. Þar hefur bæði íslenskum og erlendum sérfræðingum verið boðið að flytja erindi um mannréttindamál sem þeir hafa sérþekkingu á vegna rannsókna eða annarra starfa á því sviði.Við héldum afar velheppnaða ráðstefnu um mannréttindaákvæði stjórnarskrárinnar, í samstarfi við Mannréttindastofnun Háskóla Íslands, þar sem helstu sérfræðingar Íslands á sviði mannréttinda stigu á stokk. Af nýlegum málstofum má nefna kynþáttafordóma á Íslandi, málefni flóttamanna og hælisleitenda, ofbeldi gegn konum og friðarhreyfingar í </a:t>
            </a:r>
            <a:r>
              <a:rPr lang="is-IS" sz="800" dirty="0" err="1" smtClean="0"/>
              <a:t>PAlestínu</a:t>
            </a:r>
            <a:r>
              <a:rPr lang="is-IS" sz="800" dirty="0" smtClean="0"/>
              <a:t>.</a:t>
            </a:r>
            <a:endParaRPr lang="is-IS" sz="800" b="1" dirty="0" smtClean="0"/>
          </a:p>
          <a:p>
            <a:pPr eaLnBrk="1" hangingPunct="1">
              <a:lnSpc>
                <a:spcPct val="80000"/>
              </a:lnSpc>
            </a:pPr>
            <a:r>
              <a:rPr lang="is-IS" sz="800" b="1" dirty="0" smtClean="0"/>
              <a:t>Útgáfa kennsluefnis um mannréttindi. </a:t>
            </a:r>
            <a:r>
              <a:rPr lang="is-IS" sz="800" dirty="0" smtClean="0"/>
              <a:t>Eitt markmiða Mannréttindaskrifstofunnar er að stuðla að útgáfu og dreifingu kennsluefnis um mannréttindi. Verið er að þýða og staðfæra hluta bókarinnar </a:t>
            </a:r>
            <a:r>
              <a:rPr lang="is-IS" sz="800" i="1" dirty="0" err="1" smtClean="0"/>
              <a:t>Human</a:t>
            </a:r>
            <a:r>
              <a:rPr lang="is-IS" sz="800" i="1" dirty="0" smtClean="0"/>
              <a:t> </a:t>
            </a:r>
            <a:r>
              <a:rPr lang="is-IS" sz="800" i="1" dirty="0" err="1" smtClean="0"/>
              <a:t>Rights</a:t>
            </a:r>
            <a:r>
              <a:rPr lang="is-IS" sz="800" i="1" dirty="0" smtClean="0"/>
              <a:t> </a:t>
            </a:r>
            <a:r>
              <a:rPr lang="is-IS" sz="800" i="1" dirty="0" err="1" smtClean="0"/>
              <a:t>Reference</a:t>
            </a:r>
            <a:r>
              <a:rPr lang="is-IS" sz="800" i="1" dirty="0" smtClean="0"/>
              <a:t> </a:t>
            </a:r>
            <a:r>
              <a:rPr lang="is-IS" sz="800" i="1" dirty="0" err="1" smtClean="0"/>
              <a:t>Handbook</a:t>
            </a:r>
            <a:r>
              <a:rPr lang="is-IS" sz="800" i="1" dirty="0" smtClean="0"/>
              <a:t> </a:t>
            </a:r>
            <a:r>
              <a:rPr lang="is-IS" sz="800" dirty="0" smtClean="0"/>
              <a:t>sem gefin var út af ríkisstjórn Hollands og Friðarháskóla Sameinuðu þjóðanna. Bókin hefur verið notuð til kennslu í háskólanum og er hentug fyrir fagaðila, framhaldsskóla, félagasamtök og háskólastofnanir. </a:t>
            </a:r>
          </a:p>
          <a:p>
            <a:pPr eaLnBrk="1" hangingPunct="1">
              <a:lnSpc>
                <a:spcPct val="80000"/>
              </a:lnSpc>
            </a:pPr>
            <a:endParaRPr lang="is-IS" sz="800" b="1" dirty="0" smtClean="0"/>
          </a:p>
          <a:p>
            <a:pPr eaLnBrk="1" hangingPunct="1">
              <a:lnSpc>
                <a:spcPct val="80000"/>
              </a:lnSpc>
            </a:pPr>
            <a:r>
              <a:rPr lang="is-IS" sz="800" b="1" dirty="0" smtClean="0"/>
              <a:t>Fræðslupakki um Mannréttindi og viðskipti</a:t>
            </a:r>
            <a:endParaRPr lang="is-IS" sz="800" dirty="0" smtClean="0"/>
          </a:p>
          <a:p>
            <a:pPr eaLnBrk="1" hangingPunct="1">
              <a:lnSpc>
                <a:spcPct val="80000"/>
              </a:lnSpc>
            </a:pPr>
            <a:r>
              <a:rPr lang="is-IS" sz="800" dirty="0" smtClean="0"/>
              <a:t>Á undanförnum árum hafa íslensk fyrirtæki vaxið stórum og mörg hver hafið útrás á erlenda markaði. Með alþjóðavæðingunni beinast sjónir manna í auknum mæli að því hvernig félagslegri ábyrgð fyrirtækja er háttað, mannréttindum á vinnustað og þeim mannréttindareglum sem æskilegt er að fyrirtæki hafi til hliðsjónar í starfsemi sinni.  Mannréttindaskrifstofan vinnur nú að nokkurs konar “fræðslupakka” sem ætlaður er íslenskum fyrirtækjum. Pakkinn mun samanstanda af handbók þar sem kynntar verða hugmyndir um félagslega ábyrgð fyrirtækja og alþjóðlegar mannréttindareglur. Kynntar verða dæmisögur um starfsemi fyrirtækja sem hafa mannréttindi í fyrirrúmi og hvernig virðing fyrir mannréttindum getur styrkt ímynd fyrirtækja (</a:t>
            </a:r>
            <a:r>
              <a:rPr lang="is-IS" sz="800" dirty="0" err="1" smtClean="0"/>
              <a:t>branding</a:t>
            </a:r>
            <a:r>
              <a:rPr lang="is-IS" sz="800" dirty="0" smtClean="0"/>
              <a:t>) og markaðssetningu. Þá verða hugmyndir um s.k. “mannréttindabókhald” kynntar sem og hvernig tryggja má að mannréttindi séu virt á vinnustað.  Með handbókinni fylgir margmiðlunardiskur með ítarefni og tenglum ásamt </a:t>
            </a:r>
            <a:r>
              <a:rPr lang="is-IS" sz="800" dirty="0" err="1" smtClean="0"/>
              <a:t>powerpoint</a:t>
            </a:r>
            <a:r>
              <a:rPr lang="is-IS" sz="800" dirty="0" smtClean="0"/>
              <a:t> fyrirlestraefni á íslensku og ensku sem ætlað eru til fræðslu innan fyrirtækja. Efnið verður annars vegar þróað með stjórnendur í huga og hins vegar fyrir almenna starfsmenn.</a:t>
            </a:r>
          </a:p>
          <a:p>
            <a:pPr eaLnBrk="1" hangingPunct="1">
              <a:lnSpc>
                <a:spcPct val="80000"/>
              </a:lnSpc>
            </a:pPr>
            <a:endParaRPr lang="is-IS" sz="800" dirty="0" smtClean="0"/>
          </a:p>
          <a:p>
            <a:pPr eaLnBrk="1" hangingPunct="1">
              <a:lnSpc>
                <a:spcPct val="80000"/>
              </a:lnSpc>
            </a:pPr>
            <a:r>
              <a:rPr lang="is-IS" sz="800" b="1" dirty="0" smtClean="0"/>
              <a:t>Aðgerðaáætlun gegn kynbundu ofbeldi á íslandi</a:t>
            </a:r>
          </a:p>
          <a:p>
            <a:pPr eaLnBrk="1" hangingPunct="1">
              <a:lnSpc>
                <a:spcPct val="80000"/>
              </a:lnSpc>
            </a:pPr>
            <a:r>
              <a:rPr lang="is-IS" sz="800" dirty="0" smtClean="0"/>
              <a:t>MRSÍ vinnur náið með stofnunum og samtökum hér innanlands.</a:t>
            </a:r>
            <a:endParaRPr lang="en-US" sz="800" dirty="0" smtClean="0"/>
          </a:p>
          <a:p>
            <a:pPr eaLnBrk="1" hangingPunct="1">
              <a:lnSpc>
                <a:spcPct val="80000"/>
              </a:lnSpc>
            </a:pPr>
            <a:endParaRPr lang="is-IS" sz="800" b="1" dirty="0" smtClean="0"/>
          </a:p>
          <a:p>
            <a:pPr eaLnBrk="1" hangingPunct="1">
              <a:lnSpc>
                <a:spcPct val="80000"/>
              </a:lnSpc>
            </a:pPr>
            <a:r>
              <a:rPr lang="is-IS" sz="800" dirty="0" err="1" smtClean="0"/>
              <a:t>MRRí</a:t>
            </a:r>
            <a:r>
              <a:rPr lang="is-IS" sz="800" dirty="0" smtClean="0"/>
              <a:t> átti frumkvæðið að því að settur á fót aðgerðahópur gegn kynbundnu ofbeldi á Íslandi en að honum standa Mannréttindaskrifstofa Íslands, Kvennaathvarfið, Íslandsdeild </a:t>
            </a:r>
            <a:r>
              <a:rPr lang="is-IS" sz="800" dirty="0" err="1" smtClean="0"/>
              <a:t>Amnesty</a:t>
            </a:r>
            <a:r>
              <a:rPr lang="is-IS" sz="800" dirty="0" smtClean="0"/>
              <a:t> </a:t>
            </a:r>
            <a:r>
              <a:rPr lang="is-IS" sz="800" dirty="0" err="1" smtClean="0"/>
              <a:t>International</a:t>
            </a:r>
            <a:r>
              <a:rPr lang="is-IS" sz="800" dirty="0" smtClean="0"/>
              <a:t>, Stígamót og </a:t>
            </a:r>
            <a:r>
              <a:rPr lang="is-IS" sz="800" dirty="0" err="1" smtClean="0"/>
              <a:t>Unifem</a:t>
            </a:r>
            <a:r>
              <a:rPr lang="is-IS" sz="800" dirty="0" smtClean="0"/>
              <a:t> á Íslandi. Aðgerðahópurinn hefur það að markmiði að  stuðla að upplýstri umræðu um málefnið og vera stjórnvöldum til stuðnings og leiðbeiningar við gerð aðgerðaáætlunar gegn kynbundu ofbeldi er tæki til löggjafar, dómstóla, saksóknara og löggæslu, félagslegra úrræða, fræðslu til almennings og fagaðila; ásamt sértækum aðgerðum innan mennta-, heilbrigðis- og félagslega kerfisins. </a:t>
            </a:r>
          </a:p>
          <a:p>
            <a:pPr eaLnBrk="1" hangingPunct="1">
              <a:lnSpc>
                <a:spcPct val="80000"/>
              </a:lnSpc>
            </a:pPr>
            <a:r>
              <a:rPr lang="is-IS" sz="800" dirty="0" smtClean="0"/>
              <a:t>MRSÍ lagði síðan töluverða vinnu í plagg sem lagði grunninn að drögum að aðgerðaáætlun sem komið var á framfæri við dómsmálaráðuneytið, félagsmálaráðuneytið, menntamálaráðuneytið og heilbrigðisráðuneytið.</a:t>
            </a:r>
          </a:p>
          <a:p>
            <a:pPr eaLnBrk="1" hangingPunct="1">
              <a:lnSpc>
                <a:spcPct val="80000"/>
              </a:lnSpc>
            </a:pPr>
            <a:r>
              <a:rPr lang="is-IS" sz="800" dirty="0" smtClean="0"/>
              <a:t>Aðgerðarhópurinn fundaði með fulltrúum ráðuneytanna og boðaði síðan til morgunverðarfundar þar sem aðgerðahópurinn kynnti tillögur um aðgerðaáætlun gegn kynbundnu ofbeldi en síðan gafst fulltrúum ráðuneytanna og sveitarfélaga tækifæri til að fjalla um það starf sem fram fer hjá hinu opinbera til að vinna gegn kynbundnu ofbeldi. Framsögum var fylgt eftir með fyrirspurnum úr sal og umræðum. </a:t>
            </a:r>
          </a:p>
          <a:p>
            <a:pPr eaLnBrk="1" hangingPunct="1">
              <a:lnSpc>
                <a:spcPct val="80000"/>
              </a:lnSpc>
            </a:pPr>
            <a:r>
              <a:rPr lang="is-IS" sz="800" dirty="0" smtClean="0"/>
              <a:t>Dómsmálaráðuneytið hefur brugðist hvað best við tillögum hópsins en ráðuneytið hefur falið embætti ríkislögreglustjóra að semja drög að verklagsreglum um meðferð mála er varða heimilisofbeldi, með það að markmiði að rannsókn verði skýr og markviss. Ráðuneytið hefur einnig falið refsiréttarnefnd að fjalla um endurskoðun á kynferðisbrotakafla hegningarlaganna og bindur aðgerðahópurinn miklar vonir við það starf. Næstu skref verða að ýta frekar við ráðuneyti heilbrigðis-, félags -og menntamála. </a:t>
            </a:r>
          </a:p>
          <a:p>
            <a:pPr eaLnBrk="1" hangingPunct="1">
              <a:lnSpc>
                <a:spcPct val="80000"/>
              </a:lnSpc>
            </a:pPr>
            <a:endParaRPr lang="is-IS" sz="800" b="1" dirty="0" smtClean="0"/>
          </a:p>
          <a:p>
            <a:pPr eaLnBrk="1" hangingPunct="1">
              <a:lnSpc>
                <a:spcPct val="80000"/>
              </a:lnSpc>
            </a:pPr>
            <a:r>
              <a:rPr lang="is-IS" sz="800" b="1" dirty="0" smtClean="0"/>
              <a:t>Að lokum má ekki gleyma eftirlitshlutverki skrifstofunnar en umsagnir um lagafrumvörp er varða mannréttindi eru meðal reglulegra verkefna og eru þær ætíð unnar með tilliti til alþjóðlegra skuldbindinga Íslands á sviði mannréttinda. </a:t>
            </a:r>
            <a:r>
              <a:rPr lang="is-IS" sz="800" dirty="0" smtClean="0"/>
              <a:t>Viðamestar þeirra umsagna sem gerðar hafa verið voru um breytingar á stjórnarskránni 1994/5, gagnagrunnsfrumvarpið,  frumvarpi um réttindi útlendinga, fullnustufrumvarpið (um fangelsismál) og fjölmiðlafrumvarpið.  Létum gera </a:t>
            </a:r>
            <a:r>
              <a:rPr lang="is-IS" sz="800" dirty="0" err="1" smtClean="0"/>
              <a:t>Skyrsla</a:t>
            </a:r>
            <a:r>
              <a:rPr lang="is-IS" sz="800" dirty="0" smtClean="0"/>
              <a:t> um réttarstöðu aldraðra og komum að ELSA </a:t>
            </a:r>
            <a:r>
              <a:rPr lang="is-IS" sz="800" dirty="0" err="1" smtClean="0"/>
              <a:t>vekefni</a:t>
            </a:r>
            <a:r>
              <a:rPr lang="is-IS" sz="800" dirty="0" smtClean="0"/>
              <a:t> um skipundómara.</a:t>
            </a:r>
          </a:p>
          <a:p>
            <a:pPr eaLnBrk="1" hangingPunct="1">
              <a:lnSpc>
                <a:spcPct val="80000"/>
              </a:lnSpc>
            </a:pPr>
            <a:endParaRPr lang="is-IS" sz="800" dirty="0" smtClean="0"/>
          </a:p>
          <a:p>
            <a:pPr eaLnBrk="1" hangingPunct="1">
              <a:lnSpc>
                <a:spcPct val="80000"/>
              </a:lnSpc>
            </a:pPr>
            <a:r>
              <a:rPr lang="is-IS" sz="800" dirty="0" smtClean="0"/>
              <a:t>Auk þess svörum við fyrirspurnum og formlegum erindum sem berast frá einstaklingum og stofnunum bæði innlendum og erlendum. Eigum fundi með sendiráðum sem gera </a:t>
            </a:r>
            <a:r>
              <a:rPr lang="is-IS" sz="800" dirty="0" err="1" smtClean="0"/>
              <a:t>mannréttindaskýrlsur</a:t>
            </a:r>
            <a:r>
              <a:rPr lang="is-IS" sz="800" dirty="0" smtClean="0"/>
              <a:t> á hverju ári.</a:t>
            </a:r>
            <a:endParaRPr lang="is-IS" sz="800" b="1" dirty="0" smtClean="0"/>
          </a:p>
          <a:p>
            <a:pPr eaLnBrk="1" hangingPunct="1">
              <a:lnSpc>
                <a:spcPct val="80000"/>
              </a:lnSpc>
            </a:pPr>
            <a:endParaRPr lang="en-US" sz="800" dirty="0" smtClean="0"/>
          </a:p>
          <a:p>
            <a:pPr eaLnBrk="1" hangingPunct="1">
              <a:lnSpc>
                <a:spcPct val="80000"/>
              </a:lnSpc>
            </a:pPr>
            <a:endParaRPr lang="is-IS" sz="800"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2</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200" b="0" i="0" kern="1200" dirty="0" smtClean="0">
                <a:solidFill>
                  <a:schemeClr val="tx1"/>
                </a:solidFill>
                <a:latin typeface="+mn-lt"/>
                <a:ea typeface="+mn-ea"/>
                <a:cs typeface="+mn-cs"/>
              </a:rPr>
              <a:t>The Center works on making human rights information accessible to the public by organizing conferences and seminars on human rights issues and by providing human rights education. The Center also promotes legal reform and research on human rights issues and has established the only specialized human rights library in Iceland. Furthermore, the Center is a member of the AHRI network and the Nordic School of Human Rights Research. In addition, the Center serves a monitoring role and has, since its inception, commented on dozens of bills of law and provided information to the treaty bodies on the state of human rights in Iceland.</a:t>
            </a:r>
            <a:endParaRPr lang="is-IS" sz="800"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3</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is-IS" sz="800"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4</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200" b="0" i="0" kern="1200" dirty="0" smtClean="0">
                <a:solidFill>
                  <a:schemeClr val="tx1"/>
                </a:solidFill>
                <a:latin typeface="+mn-lt"/>
                <a:ea typeface="+mn-ea"/>
                <a:cs typeface="+mn-cs"/>
              </a:rPr>
              <a:t>The Center works on making human rights information accessible to the public by organizing conferences and seminars on human rights issues and by providing human rights education. The Center also promotes legal reform and research on human rights issues and has established the only specialized human rights library in Iceland. Furthermore, the Center is a member of the AHRI network and the Nordic School of Human Rights Research. In addition, the Center serves a monitoring role and has, since its inception, commented on dozens of bills of law and provided information to the treaty bodies on the state of human rights in Iceland.</a:t>
            </a:r>
            <a:endParaRPr lang="is-IS" sz="8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5</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is-IS" sz="800"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6</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is-IS" sz="8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7</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is-IS" sz="800"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8</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is-IS" sz="800"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ADF93F-A582-435A-9CE6-3AFF24679606}" type="slidenum">
              <a:rPr lang="en-US" smtClean="0">
                <a:latin typeface="Arial" charset="0"/>
              </a:rPr>
              <a:pPr eaLnBrk="1" hangingPunct="1"/>
              <a:t>9</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200" b="0" i="0" kern="1200" dirty="0" smtClean="0">
                <a:solidFill>
                  <a:schemeClr val="tx1"/>
                </a:solidFill>
                <a:latin typeface="+mn-lt"/>
                <a:ea typeface="+mn-ea"/>
                <a:cs typeface="+mn-cs"/>
              </a:rPr>
              <a:t>The Center works on making human rights information accessible to the public by organizing conferences and seminars on human rights issues and by providing human rights education. The Center also promotes legal reform and research on human rights issues and has established the only specialized human rights library in Iceland. Furthermore, the Center is a member of the AHRI network and the Nordic School of Human Rights Research. In addition, the Center serves a monitoring role and has, since its inception, commented on dozens of bills of law and provided information to the treaty bodies on the state of human rights in Iceland.</a:t>
            </a:r>
            <a:endParaRPr lang="is-IS" sz="8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7AD2792A-66B9-4322-BA7C-0FEB1B973AA4}"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29885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7AD2792A-66B9-4322-BA7C-0FEB1B973AA4}"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180361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7AD2792A-66B9-4322-BA7C-0FEB1B973AA4}"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5326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7AD2792A-66B9-4322-BA7C-0FEB1B973AA4}"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125108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2792A-66B9-4322-BA7C-0FEB1B973AA4}"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2377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7AD2792A-66B9-4322-BA7C-0FEB1B973AA4}" type="datetimeFigureOut">
              <a:rPr lang="is-IS" smtClean="0"/>
              <a:pPr/>
              <a:t>21.5.2015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93936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7AD2792A-66B9-4322-BA7C-0FEB1B973AA4}" type="datetimeFigureOut">
              <a:rPr lang="is-IS" smtClean="0"/>
              <a:pPr/>
              <a:t>21.5.2015</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32941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7AD2792A-66B9-4322-BA7C-0FEB1B973AA4}" type="datetimeFigureOut">
              <a:rPr lang="is-IS" smtClean="0"/>
              <a:pPr/>
              <a:t>21.5.2015</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38820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792A-66B9-4322-BA7C-0FEB1B973AA4}" type="datetimeFigureOut">
              <a:rPr lang="is-IS" smtClean="0"/>
              <a:pPr/>
              <a:t>21.5.2015</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8226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2792A-66B9-4322-BA7C-0FEB1B973AA4}" type="datetimeFigureOut">
              <a:rPr lang="is-IS" smtClean="0"/>
              <a:pPr/>
              <a:t>21.5.2015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40524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2792A-66B9-4322-BA7C-0FEB1B973AA4}" type="datetimeFigureOut">
              <a:rPr lang="is-IS" smtClean="0"/>
              <a:pPr/>
              <a:t>21.5.2015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0E39D9B8-CCEA-43F9-A067-99384E21E7CB}" type="slidenum">
              <a:rPr lang="is-IS" smtClean="0"/>
              <a:pPr/>
              <a:t>‹#›</a:t>
            </a:fld>
            <a:endParaRPr lang="is-IS"/>
          </a:p>
        </p:txBody>
      </p:sp>
    </p:spTree>
    <p:extLst>
      <p:ext uri="{BB962C8B-B14F-4D97-AF65-F5344CB8AC3E}">
        <p14:creationId xmlns:p14="http://schemas.microsoft.com/office/powerpoint/2010/main" val="323581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29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2792A-66B9-4322-BA7C-0FEB1B973AA4}" type="datetimeFigureOut">
              <a:rPr lang="is-IS" smtClean="0"/>
              <a:pPr/>
              <a:t>21.5.2015</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9D9B8-CCEA-43F9-A067-99384E21E7CB}" type="slidenum">
              <a:rPr lang="is-IS" smtClean="0"/>
              <a:pPr/>
              <a:t>‹#›</a:t>
            </a:fld>
            <a:endParaRPr lang="is-IS"/>
          </a:p>
        </p:txBody>
      </p:sp>
    </p:spTree>
    <p:extLst>
      <p:ext uri="{BB962C8B-B14F-4D97-AF65-F5344CB8AC3E}">
        <p14:creationId xmlns:p14="http://schemas.microsoft.com/office/powerpoint/2010/main" val="246157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humanrights.i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humanrights.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humanrights.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humanrights.i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humanrights.is/en/about-us/board-and-partner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humanrights.is/"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humanrights.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humanrights.is/en"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humanrights.is/" TargetMode="External"/><Relationship Id="rId5"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hyperlink" Target="http://humanrights.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humanrights.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humanrights.is/"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jp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mailto:steinunn@humanrights.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hyperlink" Target="http://humanrights.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humanright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r="-293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772816"/>
            <a:ext cx="8640960" cy="1584176"/>
          </a:xfrm>
        </p:spPr>
        <p:txBody>
          <a:bodyPr>
            <a:normAutofit fontScale="90000"/>
          </a:bodyPr>
          <a:lstStyle/>
          <a:p>
            <a:pPr eaLnBrk="1" hangingPunct="1">
              <a:defRPr/>
            </a:pPr>
            <a:r>
              <a:rPr lang="is-IS" sz="3200" b="1" dirty="0" err="1" smtClean="0"/>
              <a:t>Legal</a:t>
            </a:r>
            <a:r>
              <a:rPr lang="is-IS" sz="3200" b="1" dirty="0" smtClean="0"/>
              <a:t> </a:t>
            </a:r>
            <a:r>
              <a:rPr lang="is-IS" sz="3200" b="1" dirty="0" err="1" smtClean="0"/>
              <a:t>Counselling</a:t>
            </a:r>
            <a:r>
              <a:rPr lang="is-IS" sz="3200" b="1" dirty="0" smtClean="0"/>
              <a:t> </a:t>
            </a:r>
            <a:r>
              <a:rPr lang="is-IS" sz="3200" dirty="0" smtClean="0"/>
              <a:t>for </a:t>
            </a:r>
            <a:br>
              <a:rPr lang="is-IS" sz="3200" dirty="0" smtClean="0"/>
            </a:br>
            <a:r>
              <a:rPr lang="is-IS" sz="3200" dirty="0" err="1" smtClean="0"/>
              <a:t>Immigrants</a:t>
            </a:r>
            <a:r>
              <a:rPr lang="is-IS" sz="3200" dirty="0" smtClean="0"/>
              <a:t>, </a:t>
            </a:r>
            <a:r>
              <a:rPr lang="is-IS" sz="3200" dirty="0" err="1" smtClean="0"/>
              <a:t>Migrants</a:t>
            </a:r>
            <a:r>
              <a:rPr lang="is-IS" sz="3200" dirty="0" smtClean="0"/>
              <a:t>, </a:t>
            </a:r>
            <a:r>
              <a:rPr lang="is-IS" sz="3200" dirty="0" err="1"/>
              <a:t>R</a:t>
            </a:r>
            <a:r>
              <a:rPr lang="is-IS" sz="3200" dirty="0" err="1" smtClean="0"/>
              <a:t>efugees</a:t>
            </a:r>
            <a:r>
              <a:rPr lang="is-IS" sz="3200" dirty="0" smtClean="0"/>
              <a:t> </a:t>
            </a:r>
            <a:r>
              <a:rPr lang="is-IS" sz="3200" dirty="0" err="1" smtClean="0"/>
              <a:t>and</a:t>
            </a:r>
            <a:r>
              <a:rPr lang="is-IS" sz="3200" dirty="0" smtClean="0"/>
              <a:t> </a:t>
            </a:r>
            <a:r>
              <a:rPr lang="is-IS" sz="3200" dirty="0" err="1"/>
              <a:t>A</a:t>
            </a:r>
            <a:r>
              <a:rPr lang="is-IS" sz="3200" dirty="0" err="1" smtClean="0"/>
              <a:t>sylum</a:t>
            </a:r>
            <a:r>
              <a:rPr lang="is-IS" sz="3200" dirty="0" smtClean="0"/>
              <a:t> </a:t>
            </a:r>
            <a:r>
              <a:rPr lang="is-IS" sz="3200" dirty="0" err="1"/>
              <a:t>S</a:t>
            </a:r>
            <a:r>
              <a:rPr lang="is-IS" sz="3200" dirty="0" err="1" smtClean="0"/>
              <a:t>eekers</a:t>
            </a:r>
            <a:r>
              <a:rPr lang="is-IS" sz="3200" dirty="0" smtClean="0"/>
              <a:t>: </a:t>
            </a:r>
            <a:br>
              <a:rPr lang="is-IS" sz="3200" dirty="0" smtClean="0"/>
            </a:br>
            <a:r>
              <a:rPr lang="is-IS" sz="3200" dirty="0" err="1" smtClean="0"/>
              <a:t>the</a:t>
            </a:r>
            <a:r>
              <a:rPr lang="is-IS" sz="3200" dirty="0" smtClean="0"/>
              <a:t> </a:t>
            </a:r>
            <a:r>
              <a:rPr lang="is-IS" sz="3200" dirty="0" err="1"/>
              <a:t>I</a:t>
            </a:r>
            <a:r>
              <a:rPr lang="is-IS" sz="3200" dirty="0" err="1" smtClean="0"/>
              <a:t>mportance</a:t>
            </a:r>
            <a:r>
              <a:rPr lang="is-IS" sz="3200" dirty="0" smtClean="0"/>
              <a:t> of </a:t>
            </a:r>
            <a:r>
              <a:rPr lang="is-IS" sz="3200" dirty="0" err="1" smtClean="0"/>
              <a:t>Knowing</a:t>
            </a:r>
            <a:r>
              <a:rPr lang="is-IS" sz="3200" dirty="0" smtClean="0"/>
              <a:t> </a:t>
            </a:r>
            <a:r>
              <a:rPr lang="is-IS" sz="3200" dirty="0" err="1" smtClean="0"/>
              <a:t>your</a:t>
            </a:r>
            <a:r>
              <a:rPr lang="is-IS" sz="3200" dirty="0" smtClean="0"/>
              <a:t> </a:t>
            </a:r>
            <a:r>
              <a:rPr lang="is-IS" sz="3200" dirty="0" err="1"/>
              <a:t>R</a:t>
            </a:r>
            <a:r>
              <a:rPr lang="is-IS" sz="3200" dirty="0" err="1" smtClean="0"/>
              <a:t>ights</a:t>
            </a:r>
            <a:r>
              <a:rPr lang="is-IS" sz="3200" dirty="0" smtClean="0"/>
              <a:t> </a:t>
            </a:r>
            <a:r>
              <a:rPr lang="is-IS" sz="3200" dirty="0" err="1" smtClean="0"/>
              <a:t>and</a:t>
            </a:r>
            <a:r>
              <a:rPr lang="is-IS" sz="3200" dirty="0" smtClean="0"/>
              <a:t> </a:t>
            </a:r>
            <a:r>
              <a:rPr lang="is-IS" sz="3200" dirty="0" err="1"/>
              <a:t>O</a:t>
            </a:r>
            <a:r>
              <a:rPr lang="is-IS" sz="3200" dirty="0" err="1" smtClean="0"/>
              <a:t>bligations</a:t>
            </a:r>
            <a:endParaRPr lang="en-US" sz="3200" dirty="0" smtClean="0"/>
          </a:p>
        </p:txBody>
      </p:sp>
      <p:pic>
        <p:nvPicPr>
          <p:cNvPr id="27653" name="Picture 6" descr="bannerAbout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493"/>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51520" y="4653136"/>
            <a:ext cx="8640960"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s-IS" sz="2000" dirty="0" smtClean="0"/>
              <a:t>Steinunn </a:t>
            </a:r>
            <a:r>
              <a:rPr lang="is-IS" sz="2000" dirty="0" err="1" smtClean="0"/>
              <a:t>Pieper</a:t>
            </a:r>
            <a:endParaRPr lang="is-IS" sz="2000" dirty="0"/>
          </a:p>
          <a:p>
            <a:pPr>
              <a:defRPr/>
            </a:pPr>
            <a:r>
              <a:rPr lang="is-IS" sz="2000" dirty="0" err="1" smtClean="0"/>
              <a:t>Project</a:t>
            </a:r>
            <a:r>
              <a:rPr lang="is-IS" sz="2000" dirty="0" smtClean="0"/>
              <a:t> Manager</a:t>
            </a:r>
            <a:endParaRPr lang="en-US" sz="2000" dirty="0" smtClean="0"/>
          </a:p>
        </p:txBody>
      </p:sp>
      <p:pic>
        <p:nvPicPr>
          <p:cNvPr id="6" name="Picture 5" descr="Vefsvæði humanrights.is">
            <a:hlinkClick r:id="rId5" tooltip="Vefsvæði humanrights.is"/>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916113"/>
            <a:ext cx="8218487" cy="4210050"/>
          </a:xfrm>
        </p:spPr>
        <p:txBody>
          <a:bodyPr>
            <a:normAutofit lnSpcReduction="10000"/>
          </a:bodyPr>
          <a:lstStyle/>
          <a:p>
            <a:pPr algn="ctr" eaLnBrk="1" hangingPunct="1">
              <a:lnSpc>
                <a:spcPct val="80000"/>
              </a:lnSpc>
              <a:buFontTx/>
              <a:buNone/>
              <a:defRPr/>
            </a:pPr>
            <a:r>
              <a:rPr lang="is-IS" sz="2000" b="1" dirty="0" err="1" smtClean="0">
                <a:latin typeface="Garamond" pitchFamily="18" charset="0"/>
              </a:rPr>
              <a:t>Main</a:t>
            </a:r>
            <a:r>
              <a:rPr lang="is-IS" sz="2000" b="1" dirty="0" smtClean="0">
                <a:latin typeface="Garamond" pitchFamily="18" charset="0"/>
              </a:rPr>
              <a:t> </a:t>
            </a:r>
            <a:r>
              <a:rPr lang="is-IS" sz="2000" b="1" dirty="0" err="1" smtClean="0">
                <a:latin typeface="Garamond" pitchFamily="18" charset="0"/>
              </a:rPr>
              <a:t>activities</a:t>
            </a:r>
            <a:endParaRPr lang="is-IS" sz="2000" b="1" dirty="0" smtClean="0">
              <a:latin typeface="Garamond" pitchFamily="18" charset="0"/>
            </a:endParaRPr>
          </a:p>
          <a:p>
            <a:pPr marL="0" indent="0" eaLnBrk="1" hangingPunct="1">
              <a:lnSpc>
                <a:spcPct val="80000"/>
              </a:lnSpc>
              <a:buFontTx/>
              <a:buNone/>
              <a:defRPr/>
            </a:pPr>
            <a:r>
              <a:rPr lang="is-IS" sz="2000" dirty="0" err="1" smtClean="0">
                <a:latin typeface="Garamond" pitchFamily="18" charset="0"/>
              </a:rPr>
              <a:t>International</a:t>
            </a:r>
            <a:r>
              <a:rPr lang="is-IS" sz="2000" dirty="0" smtClean="0">
                <a:latin typeface="Garamond" pitchFamily="18" charset="0"/>
              </a:rPr>
              <a:t> </a:t>
            </a:r>
            <a:r>
              <a:rPr lang="is-IS" sz="2000" dirty="0" err="1" smtClean="0">
                <a:latin typeface="Garamond" pitchFamily="18" charset="0"/>
              </a:rPr>
              <a:t>co</a:t>
            </a:r>
            <a:r>
              <a:rPr lang="is-IS" sz="2000" dirty="0" smtClean="0">
                <a:latin typeface="Garamond" pitchFamily="18" charset="0"/>
              </a:rPr>
              <a:t>-</a:t>
            </a:r>
            <a:r>
              <a:rPr lang="is-IS" sz="2000" dirty="0" err="1" smtClean="0">
                <a:latin typeface="Garamond" pitchFamily="18" charset="0"/>
              </a:rPr>
              <a:t>operation</a:t>
            </a:r>
            <a:r>
              <a:rPr lang="is-IS" sz="2000" dirty="0" smtClean="0">
                <a:latin typeface="Garamond" pitchFamily="18" charset="0"/>
              </a:rPr>
              <a:t>, </a:t>
            </a:r>
            <a:r>
              <a:rPr lang="is-IS" sz="2000" dirty="0" err="1" smtClean="0">
                <a:latin typeface="Garamond" pitchFamily="18" charset="0"/>
              </a:rPr>
              <a:t>writing</a:t>
            </a:r>
            <a:r>
              <a:rPr lang="is-IS" sz="2000" dirty="0" smtClean="0">
                <a:latin typeface="Garamond" pitchFamily="18" charset="0"/>
              </a:rPr>
              <a:t> </a:t>
            </a:r>
            <a:r>
              <a:rPr lang="is-IS" sz="2000" dirty="0" err="1" smtClean="0">
                <a:latin typeface="Garamond" pitchFamily="18" charset="0"/>
              </a:rPr>
              <a:t>reports</a:t>
            </a:r>
            <a:r>
              <a:rPr lang="is-IS" sz="2000" dirty="0" smtClean="0">
                <a:latin typeface="Garamond" pitchFamily="18" charset="0"/>
              </a:rPr>
              <a:t>, </a:t>
            </a:r>
            <a:r>
              <a:rPr lang="is-IS" sz="2000" dirty="0" err="1" smtClean="0">
                <a:latin typeface="Garamond" pitchFamily="18" charset="0"/>
              </a:rPr>
              <a:t>etc</a:t>
            </a:r>
            <a:r>
              <a:rPr lang="is-IS" sz="2000" dirty="0" smtClean="0">
                <a:latin typeface="Garamond" pitchFamily="18" charset="0"/>
              </a:rPr>
              <a:t>.</a:t>
            </a:r>
          </a:p>
          <a:p>
            <a:pPr eaLnBrk="1" hangingPunct="1">
              <a:lnSpc>
                <a:spcPct val="80000"/>
              </a:lnSpc>
              <a:defRPr/>
            </a:pPr>
            <a:endParaRPr lang="is-IS" sz="2000" dirty="0" smtClean="0">
              <a:latin typeface="Garamond" pitchFamily="18" charset="0"/>
            </a:endParaRPr>
          </a:p>
          <a:p>
            <a:pPr>
              <a:defRPr/>
            </a:pPr>
            <a:r>
              <a:rPr lang="is-IS" sz="2000" dirty="0" err="1" smtClean="0">
                <a:latin typeface="Garamond" pitchFamily="18" charset="0"/>
              </a:rPr>
              <a:t>Nordic</a:t>
            </a:r>
            <a:r>
              <a:rPr lang="is-IS" sz="2000" dirty="0" smtClean="0">
                <a:latin typeface="Garamond" pitchFamily="18" charset="0"/>
              </a:rPr>
              <a:t> </a:t>
            </a:r>
            <a:r>
              <a:rPr lang="is-IS" sz="2000" dirty="0" err="1" smtClean="0">
                <a:latin typeface="Garamond" pitchFamily="18" charset="0"/>
              </a:rPr>
              <a:t>collaboration</a:t>
            </a:r>
            <a:r>
              <a:rPr lang="is-IS" sz="2000" dirty="0" smtClean="0">
                <a:latin typeface="Garamond" pitchFamily="18" charset="0"/>
              </a:rPr>
              <a:t> </a:t>
            </a:r>
            <a:endParaRPr lang="is-IS" sz="2000" dirty="0">
              <a:latin typeface="Garamond" pitchFamily="18" charset="0"/>
            </a:endParaRPr>
          </a:p>
          <a:p>
            <a:pPr lvl="1">
              <a:defRPr/>
            </a:pPr>
            <a:r>
              <a:rPr lang="is-IS" sz="2000" dirty="0" err="1" smtClean="0">
                <a:latin typeface="Garamond" pitchFamily="18" charset="0"/>
              </a:rPr>
              <a:t>Conferences</a:t>
            </a:r>
            <a:endParaRPr lang="is-IS" sz="2000" dirty="0">
              <a:latin typeface="Garamond" pitchFamily="18" charset="0"/>
            </a:endParaRPr>
          </a:p>
          <a:p>
            <a:pPr lvl="1">
              <a:defRPr/>
            </a:pPr>
            <a:r>
              <a:rPr lang="is-IS" sz="2000" dirty="0" err="1" smtClean="0">
                <a:latin typeface="Garamond" pitchFamily="18" charset="0"/>
              </a:rPr>
              <a:t>Nordic</a:t>
            </a:r>
            <a:r>
              <a:rPr lang="is-IS" sz="2000" dirty="0" smtClean="0">
                <a:latin typeface="Garamond" pitchFamily="18" charset="0"/>
              </a:rPr>
              <a:t> </a:t>
            </a:r>
            <a:r>
              <a:rPr lang="is-IS" sz="2000" dirty="0" err="1" smtClean="0">
                <a:latin typeface="Garamond" pitchFamily="18" charset="0"/>
              </a:rPr>
              <a:t>School</a:t>
            </a:r>
            <a:r>
              <a:rPr lang="is-IS" sz="2000" dirty="0" smtClean="0">
                <a:latin typeface="Garamond" pitchFamily="18" charset="0"/>
              </a:rPr>
              <a:t> of </a:t>
            </a:r>
            <a:r>
              <a:rPr lang="is-IS" sz="2000" dirty="0" err="1" smtClean="0">
                <a:latin typeface="Garamond" pitchFamily="18" charset="0"/>
              </a:rPr>
              <a:t>Human</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a:t>
            </a:r>
            <a:r>
              <a:rPr lang="is-IS" sz="2000" dirty="0" err="1" smtClean="0">
                <a:latin typeface="Garamond" pitchFamily="18" charset="0"/>
              </a:rPr>
              <a:t>Research</a:t>
            </a:r>
            <a:endParaRPr lang="is-IS" sz="2000" dirty="0">
              <a:latin typeface="Garamond" pitchFamily="18" charset="0"/>
            </a:endParaRPr>
          </a:p>
          <a:p>
            <a:pPr>
              <a:defRPr/>
            </a:pPr>
            <a:r>
              <a:rPr lang="is-IS" sz="2000" dirty="0" err="1" smtClean="0">
                <a:latin typeface="Garamond" pitchFamily="18" charset="0"/>
              </a:rPr>
              <a:t>Council</a:t>
            </a:r>
            <a:r>
              <a:rPr lang="is-IS" sz="2000" dirty="0" smtClean="0">
                <a:latin typeface="Garamond" pitchFamily="18" charset="0"/>
              </a:rPr>
              <a:t> of </a:t>
            </a:r>
            <a:r>
              <a:rPr lang="is-IS" sz="2000" dirty="0" err="1" smtClean="0">
                <a:latin typeface="Garamond" pitchFamily="18" charset="0"/>
              </a:rPr>
              <a:t>Europe</a:t>
            </a:r>
            <a:r>
              <a:rPr lang="is-IS" sz="2000" dirty="0" smtClean="0">
                <a:latin typeface="Garamond" pitchFamily="18" charset="0"/>
              </a:rPr>
              <a:t> (</a:t>
            </a:r>
            <a:r>
              <a:rPr lang="is-IS" sz="2000" dirty="0" err="1" smtClean="0">
                <a:latin typeface="Garamond" pitchFamily="18" charset="0"/>
              </a:rPr>
              <a:t>CoE</a:t>
            </a:r>
            <a:r>
              <a:rPr lang="is-IS" sz="2000" dirty="0" smtClean="0">
                <a:latin typeface="Garamond" pitchFamily="18" charset="0"/>
              </a:rPr>
              <a:t>)</a:t>
            </a:r>
            <a:endParaRPr lang="is-IS" sz="2000" dirty="0">
              <a:latin typeface="Garamond" pitchFamily="18" charset="0"/>
            </a:endParaRPr>
          </a:p>
          <a:p>
            <a:pPr lvl="1">
              <a:defRPr/>
            </a:pPr>
            <a:r>
              <a:rPr lang="is-IS" sz="2000" dirty="0" smtClean="0">
                <a:latin typeface="Garamond" pitchFamily="18" charset="0"/>
              </a:rPr>
              <a:t>UN &amp; </a:t>
            </a:r>
            <a:r>
              <a:rPr lang="is-IS" sz="2000" dirty="0" err="1" smtClean="0">
                <a:latin typeface="Garamond" pitchFamily="18" charset="0"/>
              </a:rPr>
              <a:t>CoE</a:t>
            </a:r>
            <a:r>
              <a:rPr lang="is-IS" sz="2000" dirty="0" smtClean="0">
                <a:latin typeface="Garamond" pitchFamily="18" charset="0"/>
              </a:rPr>
              <a:t> </a:t>
            </a:r>
            <a:r>
              <a:rPr lang="is-IS" sz="2000" dirty="0" err="1" smtClean="0">
                <a:latin typeface="Garamond" pitchFamily="18" charset="0"/>
              </a:rPr>
              <a:t>Human</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a:t>
            </a:r>
            <a:r>
              <a:rPr lang="is-IS" sz="2000" dirty="0" err="1" smtClean="0">
                <a:latin typeface="Garamond" pitchFamily="18" charset="0"/>
              </a:rPr>
              <a:t>Commissioners</a:t>
            </a:r>
            <a:r>
              <a:rPr lang="is-IS" sz="2000" dirty="0" smtClean="0">
                <a:latin typeface="Garamond" pitchFamily="18" charset="0"/>
              </a:rPr>
              <a:t>, ECRI </a:t>
            </a:r>
            <a:r>
              <a:rPr lang="is-IS" sz="2000" dirty="0" err="1" smtClean="0">
                <a:latin typeface="Garamond" pitchFamily="18" charset="0"/>
              </a:rPr>
              <a:t>committee</a:t>
            </a:r>
            <a:r>
              <a:rPr lang="is-IS" sz="2000" dirty="0" smtClean="0">
                <a:latin typeface="Garamond" pitchFamily="18" charset="0"/>
              </a:rPr>
              <a:t> - </a:t>
            </a:r>
            <a:r>
              <a:rPr lang="is-IS" sz="2000" dirty="0" err="1" smtClean="0">
                <a:latin typeface="Garamond" pitchFamily="18" charset="0"/>
              </a:rPr>
              <a:t>reports</a:t>
            </a:r>
            <a:endParaRPr lang="is-IS" sz="2000" dirty="0">
              <a:latin typeface="Garamond" pitchFamily="18" charset="0"/>
            </a:endParaRPr>
          </a:p>
          <a:p>
            <a:pPr>
              <a:defRPr/>
            </a:pPr>
            <a:r>
              <a:rPr lang="is-IS" sz="2000" dirty="0" err="1" smtClean="0">
                <a:latin typeface="Garamond" pitchFamily="18" charset="0"/>
              </a:rPr>
              <a:t>International</a:t>
            </a:r>
            <a:r>
              <a:rPr lang="is-IS" sz="2000" dirty="0" smtClean="0">
                <a:latin typeface="Garamond" pitchFamily="18" charset="0"/>
              </a:rPr>
              <a:t> </a:t>
            </a:r>
            <a:r>
              <a:rPr lang="is-IS" sz="2000" dirty="0" err="1" smtClean="0">
                <a:latin typeface="Garamond" pitchFamily="18" charset="0"/>
              </a:rPr>
              <a:t>co</a:t>
            </a:r>
            <a:r>
              <a:rPr lang="is-IS" sz="2000" dirty="0" smtClean="0">
                <a:latin typeface="Garamond" pitchFamily="18" charset="0"/>
              </a:rPr>
              <a:t>-</a:t>
            </a:r>
            <a:r>
              <a:rPr lang="is-IS" sz="2000" dirty="0" err="1" smtClean="0">
                <a:latin typeface="Garamond" pitchFamily="18" charset="0"/>
              </a:rPr>
              <a:t>operation</a:t>
            </a:r>
            <a:r>
              <a:rPr lang="is-IS" sz="2000" dirty="0" smtClean="0">
                <a:latin typeface="Garamond" pitchFamily="18" charset="0"/>
              </a:rPr>
              <a:t> </a:t>
            </a:r>
            <a:r>
              <a:rPr lang="is-IS" sz="2000" dirty="0" err="1" smtClean="0">
                <a:latin typeface="Garamond" pitchFamily="18" charset="0"/>
              </a:rPr>
              <a:t>with</a:t>
            </a:r>
            <a:r>
              <a:rPr lang="is-IS" sz="2000" dirty="0" smtClean="0">
                <a:latin typeface="Garamond" pitchFamily="18" charset="0"/>
              </a:rPr>
              <a:t> </a:t>
            </a:r>
            <a:r>
              <a:rPr lang="is-IS" sz="2000" dirty="0" err="1" smtClean="0">
                <a:latin typeface="Garamond" pitchFamily="18" charset="0"/>
              </a:rPr>
              <a:t>other</a:t>
            </a:r>
            <a:r>
              <a:rPr lang="is-IS" sz="2000" dirty="0" smtClean="0">
                <a:latin typeface="Garamond" pitchFamily="18" charset="0"/>
              </a:rPr>
              <a:t> </a:t>
            </a:r>
            <a:r>
              <a:rPr lang="is-IS" sz="2000" dirty="0" err="1" smtClean="0">
                <a:latin typeface="Garamond" pitchFamily="18" charset="0"/>
              </a:rPr>
              <a:t>human</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a:t>
            </a:r>
            <a:r>
              <a:rPr lang="is-IS" sz="2000" dirty="0" err="1" smtClean="0">
                <a:latin typeface="Garamond" pitchFamily="18" charset="0"/>
              </a:rPr>
              <a:t>institutions</a:t>
            </a:r>
            <a:endParaRPr lang="is-IS" sz="2000" dirty="0" smtClean="0">
              <a:latin typeface="Garamond" pitchFamily="18" charset="0"/>
            </a:endParaRPr>
          </a:p>
          <a:p>
            <a:pPr>
              <a:defRPr/>
            </a:pPr>
            <a:r>
              <a:rPr lang="is-IS" sz="2000" dirty="0" err="1" smtClean="0">
                <a:latin typeface="Garamond" pitchFamily="18" charset="0"/>
              </a:rPr>
              <a:t>Supplementary</a:t>
            </a:r>
            <a:r>
              <a:rPr lang="is-IS" sz="2000" dirty="0" smtClean="0">
                <a:latin typeface="Garamond" pitchFamily="18" charset="0"/>
              </a:rPr>
              <a:t> </a:t>
            </a:r>
            <a:r>
              <a:rPr lang="is-IS" sz="2000" dirty="0" err="1" smtClean="0">
                <a:latin typeface="Garamond" pitchFamily="18" charset="0"/>
              </a:rPr>
              <a:t>reports</a:t>
            </a:r>
            <a:r>
              <a:rPr lang="is-IS" sz="2000" dirty="0" smtClean="0">
                <a:latin typeface="Garamond" pitchFamily="18" charset="0"/>
              </a:rPr>
              <a:t> – “</a:t>
            </a:r>
            <a:r>
              <a:rPr lang="is-IS" sz="2000" dirty="0" err="1" smtClean="0">
                <a:latin typeface="Garamond" pitchFamily="18" charset="0"/>
              </a:rPr>
              <a:t>shadow</a:t>
            </a:r>
            <a:r>
              <a:rPr lang="is-IS" sz="2000" dirty="0" smtClean="0">
                <a:latin typeface="Garamond" pitchFamily="18" charset="0"/>
              </a:rPr>
              <a:t> </a:t>
            </a:r>
            <a:r>
              <a:rPr lang="is-IS" sz="2000" dirty="0" err="1" smtClean="0">
                <a:latin typeface="Garamond" pitchFamily="18" charset="0"/>
              </a:rPr>
              <a:t>reports</a:t>
            </a:r>
            <a:r>
              <a:rPr lang="is-IS" sz="2000" dirty="0" smtClean="0">
                <a:latin typeface="Garamond" pitchFamily="18" charset="0"/>
              </a:rPr>
              <a:t>” </a:t>
            </a:r>
            <a:r>
              <a:rPr lang="is-IS" sz="2000" dirty="0" err="1" smtClean="0">
                <a:latin typeface="Garamond" pitchFamily="18" charset="0"/>
              </a:rPr>
              <a:t>to</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UN, CRC, CCPR, CESCR-UPR</a:t>
            </a:r>
            <a:endParaRPr lang="is-IS" sz="2000" dirty="0">
              <a:latin typeface="Garamond" pitchFamily="18" charset="0"/>
            </a:endParaRPr>
          </a:p>
          <a:p>
            <a:pPr marL="0" indent="0">
              <a:buFontTx/>
              <a:buNone/>
              <a:defRPr/>
            </a:pPr>
            <a:r>
              <a:rPr lang="is-IS" dirty="0"/>
              <a:t> </a:t>
            </a:r>
            <a:endParaRPr lang="is-IS" sz="2800" dirty="0"/>
          </a:p>
          <a:p>
            <a:pPr eaLnBrk="1" hangingPunct="1">
              <a:lnSpc>
                <a:spcPct val="80000"/>
              </a:lnSpc>
              <a:defRPr/>
            </a:pPr>
            <a:endParaRPr lang="is-IS" sz="2200" dirty="0" smtClean="0"/>
          </a:p>
          <a:p>
            <a:pPr marL="0" indent="0" eaLnBrk="1" hangingPunct="1">
              <a:lnSpc>
                <a:spcPct val="80000"/>
              </a:lnSpc>
              <a:buFontTx/>
              <a:buNone/>
              <a:defRPr/>
            </a:pPr>
            <a:endParaRPr lang="is-IS" sz="2200" dirty="0" smtClean="0"/>
          </a:p>
          <a:p>
            <a:pPr eaLnBrk="1" hangingPunct="1">
              <a:lnSpc>
                <a:spcPct val="80000"/>
              </a:lnSpc>
              <a:buFontTx/>
              <a:buNone/>
              <a:defRPr/>
            </a:pPr>
            <a:endParaRPr lang="en-US" sz="2400" b="1" dirty="0" smtClean="0"/>
          </a:p>
        </p:txBody>
      </p:sp>
      <p:pic>
        <p:nvPicPr>
          <p:cNvPr id="30723" name="Picture 3" descr="bannerAboutUs"/>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765175"/>
            <a:ext cx="9144000" cy="99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8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39750" y="1916113"/>
            <a:ext cx="8208963" cy="4681537"/>
          </a:xfrm>
        </p:spPr>
        <p:txBody>
          <a:bodyPr>
            <a:normAutofit fontScale="92500" lnSpcReduction="10000"/>
          </a:bodyPr>
          <a:lstStyle/>
          <a:p>
            <a:pPr algn="ctr" eaLnBrk="1" hangingPunct="1">
              <a:lnSpc>
                <a:spcPct val="80000"/>
              </a:lnSpc>
              <a:buFont typeface="Wingdings" pitchFamily="2" charset="2"/>
              <a:buNone/>
              <a:defRPr/>
            </a:pPr>
            <a:r>
              <a:rPr lang="is-IS" sz="2000" b="1" dirty="0" err="1" smtClean="0">
                <a:latin typeface="Garamond" pitchFamily="18" charset="0"/>
              </a:rPr>
              <a:t>Main</a:t>
            </a:r>
            <a:r>
              <a:rPr lang="is-IS" sz="2000" b="1" dirty="0" smtClean="0">
                <a:latin typeface="Garamond" pitchFamily="18" charset="0"/>
              </a:rPr>
              <a:t> </a:t>
            </a:r>
            <a:r>
              <a:rPr lang="is-IS" sz="2000" b="1" dirty="0" err="1" smtClean="0">
                <a:latin typeface="Garamond" pitchFamily="18" charset="0"/>
              </a:rPr>
              <a:t>activities</a:t>
            </a:r>
            <a:r>
              <a:rPr lang="is-IS" sz="2000" b="1" dirty="0" smtClean="0">
                <a:latin typeface="Garamond" pitchFamily="18" charset="0"/>
              </a:rPr>
              <a:t> 2011-2012</a:t>
            </a:r>
          </a:p>
          <a:p>
            <a:pPr eaLnBrk="1" hangingPunct="1">
              <a:lnSpc>
                <a:spcPct val="80000"/>
              </a:lnSpc>
              <a:defRPr/>
            </a:pPr>
            <a:r>
              <a:rPr lang="is-IS" sz="2000" dirty="0" smtClean="0">
                <a:latin typeface="Garamond" pitchFamily="18" charset="0"/>
              </a:rPr>
              <a:t>EU </a:t>
            </a:r>
            <a:r>
              <a:rPr lang="is-IS" sz="2000" dirty="0" err="1" smtClean="0">
                <a:latin typeface="Garamond" pitchFamily="18" charset="0"/>
              </a:rPr>
              <a:t>project</a:t>
            </a:r>
            <a:r>
              <a:rPr lang="is-IS" sz="2000" dirty="0" smtClean="0">
                <a:latin typeface="Garamond" pitchFamily="18" charset="0"/>
              </a:rPr>
              <a:t> PROGRESS</a:t>
            </a:r>
          </a:p>
          <a:p>
            <a:pPr eaLnBrk="1" hangingPunct="1">
              <a:lnSpc>
                <a:spcPct val="80000"/>
              </a:lnSpc>
              <a:defRPr/>
            </a:pPr>
            <a:r>
              <a:rPr lang="is-IS" sz="2000" dirty="0" err="1" smtClean="0">
                <a:latin typeface="Garamond" pitchFamily="18" charset="0"/>
              </a:rPr>
              <a:t>Individiuals</a:t>
            </a:r>
            <a:r>
              <a:rPr lang="is-IS" sz="2000" dirty="0" smtClean="0">
                <a:latin typeface="Garamond" pitchFamily="18" charset="0"/>
              </a:rPr>
              <a:t>’ </a:t>
            </a:r>
            <a:r>
              <a:rPr lang="is-IS" sz="2000" dirty="0" err="1" smtClean="0">
                <a:latin typeface="Garamond" pitchFamily="18" charset="0"/>
              </a:rPr>
              <a:t>and</a:t>
            </a:r>
            <a:r>
              <a:rPr lang="is-IS" sz="2000" dirty="0" smtClean="0">
                <a:latin typeface="Garamond" pitchFamily="18" charset="0"/>
              </a:rPr>
              <a:t> </a:t>
            </a:r>
            <a:r>
              <a:rPr lang="is-IS" sz="2000" dirty="0" err="1" smtClean="0">
                <a:latin typeface="Garamond" pitchFamily="18" charset="0"/>
              </a:rPr>
              <a:t>others</a:t>
            </a:r>
            <a:r>
              <a:rPr lang="is-IS" sz="2000" dirty="0" smtClean="0">
                <a:latin typeface="Garamond" pitchFamily="18" charset="0"/>
              </a:rPr>
              <a:t>’ </a:t>
            </a:r>
            <a:r>
              <a:rPr lang="is-IS" sz="2000" dirty="0" err="1" smtClean="0">
                <a:latin typeface="Garamond" pitchFamily="18" charset="0"/>
              </a:rPr>
              <a:t>inquiries</a:t>
            </a:r>
            <a:r>
              <a:rPr lang="is-IS" sz="2000" dirty="0" smtClean="0">
                <a:latin typeface="Garamond" pitchFamily="18" charset="0"/>
              </a:rPr>
              <a:t> </a:t>
            </a:r>
            <a:r>
              <a:rPr lang="is-IS" sz="2000" dirty="0" err="1" smtClean="0">
                <a:latin typeface="Garamond" pitchFamily="18" charset="0"/>
              </a:rPr>
              <a:t>and</a:t>
            </a:r>
            <a:r>
              <a:rPr lang="is-IS" sz="2000" dirty="0" smtClean="0">
                <a:latin typeface="Garamond" pitchFamily="18" charset="0"/>
              </a:rPr>
              <a:t> </a:t>
            </a:r>
            <a:r>
              <a:rPr lang="is-IS" sz="2000" dirty="0" err="1" smtClean="0">
                <a:latin typeface="Garamond" pitchFamily="18" charset="0"/>
              </a:rPr>
              <a:t>issues</a:t>
            </a:r>
            <a:endParaRPr lang="is-IS" sz="2000" dirty="0" smtClean="0">
              <a:latin typeface="Garamond" pitchFamily="18" charset="0"/>
            </a:endParaRPr>
          </a:p>
          <a:p>
            <a:pPr eaLnBrk="1" hangingPunct="1">
              <a:lnSpc>
                <a:spcPct val="80000"/>
              </a:lnSpc>
              <a:defRPr/>
            </a:pPr>
            <a:r>
              <a:rPr lang="is-IS" sz="2000" dirty="0" err="1" smtClean="0">
                <a:latin typeface="Garamond" pitchFamily="18" charset="0"/>
              </a:rPr>
              <a:t>Comments</a:t>
            </a:r>
            <a:r>
              <a:rPr lang="is-IS" sz="2000" dirty="0" smtClean="0">
                <a:latin typeface="Garamond" pitchFamily="18" charset="0"/>
              </a:rPr>
              <a:t> </a:t>
            </a:r>
            <a:r>
              <a:rPr lang="is-IS" sz="2000" dirty="0" err="1" smtClean="0">
                <a:latin typeface="Garamond" pitchFamily="18" charset="0"/>
              </a:rPr>
              <a:t>on</a:t>
            </a:r>
            <a:r>
              <a:rPr lang="is-IS" sz="2000" dirty="0" smtClean="0">
                <a:latin typeface="Garamond" pitchFamily="18" charset="0"/>
              </a:rPr>
              <a:t> </a:t>
            </a:r>
            <a:r>
              <a:rPr lang="is-IS" sz="2000" dirty="0" err="1" smtClean="0">
                <a:latin typeface="Garamond" pitchFamily="18" charset="0"/>
              </a:rPr>
              <a:t>bills</a:t>
            </a:r>
            <a:r>
              <a:rPr lang="is-IS" sz="2000" dirty="0" smtClean="0">
                <a:latin typeface="Garamond" pitchFamily="18" charset="0"/>
              </a:rPr>
              <a:t> of </a:t>
            </a:r>
            <a:r>
              <a:rPr lang="is-IS" sz="2000" dirty="0" err="1" smtClean="0">
                <a:latin typeface="Garamond" pitchFamily="18" charset="0"/>
              </a:rPr>
              <a:t>law</a:t>
            </a:r>
            <a:r>
              <a:rPr lang="is-IS" sz="2000" dirty="0" smtClean="0">
                <a:latin typeface="Garamond" pitchFamily="18" charset="0"/>
              </a:rPr>
              <a:t> </a:t>
            </a:r>
            <a:r>
              <a:rPr lang="is-IS" sz="2000" dirty="0" err="1" smtClean="0">
                <a:latin typeface="Garamond" pitchFamily="18" charset="0"/>
              </a:rPr>
              <a:t>and</a:t>
            </a:r>
            <a:r>
              <a:rPr lang="is-IS" sz="2000" dirty="0" smtClean="0">
                <a:latin typeface="Garamond" pitchFamily="18" charset="0"/>
              </a:rPr>
              <a:t> </a:t>
            </a:r>
            <a:r>
              <a:rPr lang="is-IS" sz="2000" dirty="0" err="1" smtClean="0">
                <a:latin typeface="Garamond" pitchFamily="18" charset="0"/>
              </a:rPr>
              <a:t>parliamentary</a:t>
            </a:r>
            <a:r>
              <a:rPr lang="is-IS" sz="2000" dirty="0" smtClean="0">
                <a:latin typeface="Garamond" pitchFamily="18" charset="0"/>
              </a:rPr>
              <a:t> </a:t>
            </a:r>
            <a:r>
              <a:rPr lang="is-IS" sz="2000" dirty="0" err="1" smtClean="0">
                <a:latin typeface="Garamond" pitchFamily="18" charset="0"/>
              </a:rPr>
              <a:t>proposals</a:t>
            </a:r>
            <a:endParaRPr lang="is-IS" sz="2000" dirty="0" smtClean="0">
              <a:latin typeface="Garamond" pitchFamily="18" charset="0"/>
            </a:endParaRPr>
          </a:p>
          <a:p>
            <a:pPr eaLnBrk="1" hangingPunct="1">
              <a:lnSpc>
                <a:spcPct val="80000"/>
              </a:lnSpc>
              <a:defRPr/>
            </a:pPr>
            <a:r>
              <a:rPr lang="is-IS" sz="2000" dirty="0" err="1" smtClean="0">
                <a:latin typeface="Garamond" pitchFamily="18" charset="0"/>
              </a:rPr>
              <a:t>Reports</a:t>
            </a:r>
            <a:r>
              <a:rPr lang="is-IS" sz="2000" dirty="0" smtClean="0">
                <a:latin typeface="Garamond" pitchFamily="18" charset="0"/>
              </a:rPr>
              <a:t> </a:t>
            </a:r>
            <a:r>
              <a:rPr lang="is-IS" sz="2000" dirty="0" err="1" smtClean="0">
                <a:latin typeface="Garamond" pitchFamily="18" charset="0"/>
              </a:rPr>
              <a:t>to</a:t>
            </a:r>
            <a:r>
              <a:rPr lang="is-IS" sz="2000" dirty="0" smtClean="0">
                <a:latin typeface="Garamond" pitchFamily="18" charset="0"/>
              </a:rPr>
              <a:t> </a:t>
            </a:r>
            <a:r>
              <a:rPr lang="is-IS" sz="2000" dirty="0" err="1" smtClean="0">
                <a:latin typeface="Garamond" pitchFamily="18" charset="0"/>
              </a:rPr>
              <a:t>international</a:t>
            </a:r>
            <a:r>
              <a:rPr lang="is-IS" sz="2000" dirty="0" smtClean="0">
                <a:latin typeface="Garamond" pitchFamily="18" charset="0"/>
              </a:rPr>
              <a:t> </a:t>
            </a:r>
            <a:r>
              <a:rPr lang="is-IS" sz="2000" dirty="0" err="1" smtClean="0">
                <a:latin typeface="Garamond" pitchFamily="18" charset="0"/>
              </a:rPr>
              <a:t>monitoring</a:t>
            </a:r>
            <a:r>
              <a:rPr lang="is-IS" sz="2000" dirty="0" smtClean="0">
                <a:latin typeface="Garamond" pitchFamily="18" charset="0"/>
              </a:rPr>
              <a:t> </a:t>
            </a:r>
            <a:r>
              <a:rPr lang="is-IS" sz="2000" dirty="0" err="1" smtClean="0">
                <a:latin typeface="Garamond" pitchFamily="18" charset="0"/>
              </a:rPr>
              <a:t>organizations</a:t>
            </a:r>
            <a:r>
              <a:rPr lang="is-IS" sz="2000" dirty="0" smtClean="0">
                <a:latin typeface="Garamond" pitchFamily="18" charset="0"/>
              </a:rPr>
              <a:t> (ICCPR, CRC, UPR) </a:t>
            </a:r>
            <a:r>
              <a:rPr lang="is-IS" sz="2000" dirty="0" err="1" smtClean="0">
                <a:latin typeface="Garamond" pitchFamily="18" charset="0"/>
              </a:rPr>
              <a:t>latest</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ICESCR</a:t>
            </a:r>
          </a:p>
          <a:p>
            <a:pPr eaLnBrk="1" hangingPunct="1">
              <a:lnSpc>
                <a:spcPct val="80000"/>
              </a:lnSpc>
              <a:defRPr/>
            </a:pPr>
            <a:r>
              <a:rPr lang="is-IS" sz="2000" dirty="0" err="1" smtClean="0">
                <a:latin typeface="Garamond" pitchFamily="18" charset="0"/>
              </a:rPr>
              <a:t>International</a:t>
            </a:r>
            <a:r>
              <a:rPr lang="is-IS" sz="2000" dirty="0" smtClean="0">
                <a:latin typeface="Garamond" pitchFamily="18" charset="0"/>
              </a:rPr>
              <a:t> </a:t>
            </a:r>
            <a:r>
              <a:rPr lang="is-IS" sz="2000" dirty="0" err="1" smtClean="0">
                <a:latin typeface="Garamond" pitchFamily="18" charset="0"/>
              </a:rPr>
              <a:t>co</a:t>
            </a:r>
            <a:r>
              <a:rPr lang="is-IS" sz="2000" dirty="0" smtClean="0">
                <a:latin typeface="Garamond" pitchFamily="18" charset="0"/>
              </a:rPr>
              <a:t>-</a:t>
            </a:r>
            <a:r>
              <a:rPr lang="is-IS" sz="2000" dirty="0" err="1" smtClean="0">
                <a:latin typeface="Garamond" pitchFamily="18" charset="0"/>
              </a:rPr>
              <a:t>operation</a:t>
            </a:r>
            <a:r>
              <a:rPr lang="is-IS" sz="2000" dirty="0" smtClean="0">
                <a:latin typeface="Garamond" pitchFamily="18" charset="0"/>
              </a:rPr>
              <a:t>, </a:t>
            </a:r>
            <a:r>
              <a:rPr lang="is-IS" sz="2000" dirty="0" err="1" smtClean="0">
                <a:latin typeface="Garamond" pitchFamily="18" charset="0"/>
              </a:rPr>
              <a:t>nordic</a:t>
            </a:r>
            <a:r>
              <a:rPr lang="is-IS" sz="2000" dirty="0" smtClean="0">
                <a:latin typeface="Garamond" pitchFamily="18" charset="0"/>
              </a:rPr>
              <a:t> </a:t>
            </a:r>
            <a:r>
              <a:rPr lang="is-IS" sz="2000" dirty="0" err="1" smtClean="0">
                <a:latin typeface="Garamond" pitchFamily="18" charset="0"/>
              </a:rPr>
              <a:t>collaboration</a:t>
            </a:r>
            <a:r>
              <a:rPr lang="is-IS" sz="2000" dirty="0" smtClean="0">
                <a:latin typeface="Garamond" pitchFamily="18" charset="0"/>
              </a:rPr>
              <a:t>, UN, </a:t>
            </a:r>
            <a:r>
              <a:rPr lang="is-IS" sz="2000" dirty="0" err="1" smtClean="0">
                <a:latin typeface="Garamond" pitchFamily="18" charset="0"/>
              </a:rPr>
              <a:t>CoE</a:t>
            </a:r>
            <a:r>
              <a:rPr lang="is-IS" sz="2000" dirty="0" smtClean="0">
                <a:latin typeface="Garamond" pitchFamily="18" charset="0"/>
              </a:rPr>
              <a:t>, AHRI, </a:t>
            </a:r>
            <a:r>
              <a:rPr lang="is-IS" sz="2000" dirty="0" err="1" smtClean="0">
                <a:latin typeface="Garamond" pitchFamily="18" charset="0"/>
              </a:rPr>
              <a:t>Nordic</a:t>
            </a:r>
            <a:r>
              <a:rPr lang="is-IS" sz="2000" dirty="0" smtClean="0">
                <a:latin typeface="Garamond" pitchFamily="18" charset="0"/>
              </a:rPr>
              <a:t> </a:t>
            </a:r>
            <a:r>
              <a:rPr lang="is-IS" sz="2000" dirty="0" err="1" smtClean="0">
                <a:latin typeface="Garamond" pitchFamily="18" charset="0"/>
              </a:rPr>
              <a:t>Council</a:t>
            </a:r>
            <a:endParaRPr lang="en-US" sz="2000" dirty="0" smtClean="0">
              <a:latin typeface="Garamond" pitchFamily="18" charset="0"/>
            </a:endParaRPr>
          </a:p>
          <a:p>
            <a:pPr eaLnBrk="1" hangingPunct="1">
              <a:lnSpc>
                <a:spcPct val="80000"/>
              </a:lnSpc>
              <a:defRPr/>
            </a:pPr>
            <a:r>
              <a:rPr lang="is-IS" sz="2000" dirty="0" err="1" smtClean="0">
                <a:latin typeface="Garamond" pitchFamily="18" charset="0"/>
              </a:rPr>
              <a:t>Committee</a:t>
            </a:r>
            <a:r>
              <a:rPr lang="is-IS" sz="2000" dirty="0" smtClean="0">
                <a:latin typeface="Garamond" pitchFamily="18" charset="0"/>
              </a:rPr>
              <a:t> </a:t>
            </a:r>
            <a:r>
              <a:rPr lang="is-IS" sz="2000" dirty="0" err="1" smtClean="0">
                <a:latin typeface="Garamond" pitchFamily="18" charset="0"/>
              </a:rPr>
              <a:t>on</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of </a:t>
            </a:r>
            <a:r>
              <a:rPr lang="is-IS" sz="2000" dirty="0" err="1" smtClean="0">
                <a:latin typeface="Garamond" pitchFamily="18" charset="0"/>
              </a:rPr>
              <a:t>transsexuals</a:t>
            </a:r>
            <a:r>
              <a:rPr lang="is-IS" sz="2000" dirty="0" smtClean="0">
                <a:latin typeface="Garamond" pitchFamily="18" charset="0"/>
              </a:rPr>
              <a:t>, </a:t>
            </a:r>
            <a:r>
              <a:rPr lang="is-IS" sz="2000" dirty="0" err="1" smtClean="0">
                <a:latin typeface="Garamond" pitchFamily="18" charset="0"/>
              </a:rPr>
              <a:t>working</a:t>
            </a:r>
            <a:r>
              <a:rPr lang="is-IS" sz="2000" dirty="0" smtClean="0">
                <a:latin typeface="Garamond" pitchFamily="18" charset="0"/>
              </a:rPr>
              <a:t> </a:t>
            </a:r>
            <a:r>
              <a:rPr lang="is-IS" sz="2000" dirty="0" err="1" smtClean="0">
                <a:latin typeface="Garamond" pitchFamily="18" charset="0"/>
              </a:rPr>
              <a:t>group</a:t>
            </a:r>
            <a:r>
              <a:rPr lang="is-IS" sz="2000" dirty="0" smtClean="0">
                <a:latin typeface="Garamond" pitchFamily="18" charset="0"/>
              </a:rPr>
              <a:t> for </a:t>
            </a:r>
            <a:r>
              <a:rPr lang="is-IS" sz="2000" dirty="0" err="1" smtClean="0">
                <a:latin typeface="Garamond" pitchFamily="18" charset="0"/>
              </a:rPr>
              <a:t>revisiting</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guardianship</a:t>
            </a:r>
            <a:r>
              <a:rPr lang="is-IS" sz="2000" dirty="0" smtClean="0">
                <a:latin typeface="Garamond" pitchFamily="18" charset="0"/>
              </a:rPr>
              <a:t> of </a:t>
            </a:r>
            <a:r>
              <a:rPr lang="is-IS" sz="2000" dirty="0" err="1" smtClean="0">
                <a:latin typeface="Garamond" pitchFamily="18" charset="0"/>
              </a:rPr>
              <a:t>disabled</a:t>
            </a:r>
            <a:r>
              <a:rPr lang="is-IS" sz="2000" dirty="0" smtClean="0">
                <a:latin typeface="Garamond" pitchFamily="18" charset="0"/>
              </a:rPr>
              <a:t> </a:t>
            </a:r>
            <a:r>
              <a:rPr lang="is-IS" sz="2000" dirty="0" err="1" smtClean="0">
                <a:latin typeface="Garamond" pitchFamily="18" charset="0"/>
              </a:rPr>
              <a:t>peoples</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a:t>
            </a:r>
            <a:r>
              <a:rPr lang="is-IS" sz="2000" dirty="0" err="1" smtClean="0">
                <a:latin typeface="Garamond" pitchFamily="18" charset="0"/>
              </a:rPr>
              <a:t>Welfare</a:t>
            </a:r>
            <a:r>
              <a:rPr lang="is-IS" sz="2000" dirty="0" smtClean="0">
                <a:latin typeface="Garamond" pitchFamily="18" charset="0"/>
              </a:rPr>
              <a:t>-</a:t>
            </a:r>
            <a:r>
              <a:rPr lang="is-IS" sz="2000" dirty="0" err="1" smtClean="0">
                <a:latin typeface="Garamond" pitchFamily="18" charset="0"/>
              </a:rPr>
              <a:t>watch</a:t>
            </a:r>
            <a:r>
              <a:rPr lang="is-IS" sz="2000" dirty="0" smtClean="0">
                <a:latin typeface="Garamond" pitchFamily="18" charset="0"/>
              </a:rPr>
              <a:t> – </a:t>
            </a:r>
            <a:r>
              <a:rPr lang="is-IS" sz="2000" dirty="0" err="1" smtClean="0">
                <a:latin typeface="Garamond" pitchFamily="18" charset="0"/>
              </a:rPr>
              <a:t>monitoring</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of </a:t>
            </a:r>
            <a:r>
              <a:rPr lang="is-IS" sz="2000" dirty="0" err="1" smtClean="0">
                <a:latin typeface="Garamond" pitchFamily="18" charset="0"/>
              </a:rPr>
              <a:t>marginalized</a:t>
            </a:r>
            <a:r>
              <a:rPr lang="is-IS" sz="2000" dirty="0" smtClean="0">
                <a:latin typeface="Garamond" pitchFamily="18" charset="0"/>
              </a:rPr>
              <a:t> </a:t>
            </a:r>
            <a:r>
              <a:rPr lang="is-IS" sz="2000" dirty="0" err="1" smtClean="0">
                <a:latin typeface="Garamond" pitchFamily="18" charset="0"/>
              </a:rPr>
              <a:t>groups</a:t>
            </a:r>
            <a:r>
              <a:rPr lang="is-IS" sz="2000" dirty="0" smtClean="0">
                <a:latin typeface="Garamond" pitchFamily="18" charset="0"/>
              </a:rPr>
              <a:t> </a:t>
            </a:r>
            <a:r>
              <a:rPr lang="is-IS" sz="2000" dirty="0" err="1" smtClean="0">
                <a:latin typeface="Garamond" pitchFamily="18" charset="0"/>
              </a:rPr>
              <a:t>after</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economic</a:t>
            </a:r>
            <a:r>
              <a:rPr lang="is-IS" sz="2000" dirty="0" smtClean="0">
                <a:latin typeface="Garamond" pitchFamily="18" charset="0"/>
              </a:rPr>
              <a:t> </a:t>
            </a:r>
            <a:r>
              <a:rPr lang="is-IS" sz="2000" dirty="0" err="1" smtClean="0">
                <a:latin typeface="Garamond" pitchFamily="18" charset="0"/>
              </a:rPr>
              <a:t>collapse</a:t>
            </a:r>
            <a:r>
              <a:rPr lang="is-IS" sz="2000" dirty="0" smtClean="0">
                <a:latin typeface="Garamond" pitchFamily="18" charset="0"/>
              </a:rPr>
              <a:t> </a:t>
            </a:r>
            <a:r>
              <a:rPr lang="is-IS" sz="2000" dirty="0" err="1" smtClean="0">
                <a:latin typeface="Garamond" pitchFamily="18" charset="0"/>
              </a:rPr>
              <a:t>in</a:t>
            </a:r>
            <a:r>
              <a:rPr lang="is-IS" sz="2000" dirty="0" smtClean="0">
                <a:latin typeface="Garamond" pitchFamily="18" charset="0"/>
              </a:rPr>
              <a:t> 2008, </a:t>
            </a:r>
            <a:r>
              <a:rPr lang="is-IS" sz="2000" dirty="0" err="1" smtClean="0">
                <a:latin typeface="Garamond" pitchFamily="18" charset="0"/>
              </a:rPr>
              <a:t>working</a:t>
            </a:r>
            <a:r>
              <a:rPr lang="is-IS" sz="2000" dirty="0" smtClean="0">
                <a:latin typeface="Garamond" pitchFamily="18" charset="0"/>
              </a:rPr>
              <a:t> </a:t>
            </a:r>
            <a:r>
              <a:rPr lang="is-IS" sz="2000" dirty="0" err="1" smtClean="0">
                <a:latin typeface="Garamond" pitchFamily="18" charset="0"/>
              </a:rPr>
              <a:t>group</a:t>
            </a:r>
            <a:r>
              <a:rPr lang="is-IS" sz="2000" dirty="0" smtClean="0">
                <a:latin typeface="Garamond" pitchFamily="18" charset="0"/>
              </a:rPr>
              <a:t> </a:t>
            </a:r>
            <a:r>
              <a:rPr lang="is-IS" sz="2000" dirty="0" err="1" smtClean="0">
                <a:latin typeface="Garamond" pitchFamily="18" charset="0"/>
              </a:rPr>
              <a:t>on</a:t>
            </a:r>
            <a:r>
              <a:rPr lang="is-IS" sz="2000" dirty="0" smtClean="0">
                <a:latin typeface="Garamond" pitchFamily="18" charset="0"/>
              </a:rPr>
              <a:t> </a:t>
            </a:r>
            <a:r>
              <a:rPr lang="is-IS" sz="2000" dirty="0" err="1" smtClean="0">
                <a:latin typeface="Garamond" pitchFamily="18" charset="0"/>
              </a:rPr>
              <a:t>national</a:t>
            </a:r>
            <a:r>
              <a:rPr lang="is-IS" sz="2000" dirty="0" smtClean="0">
                <a:latin typeface="Garamond" pitchFamily="18" charset="0"/>
              </a:rPr>
              <a:t> </a:t>
            </a:r>
            <a:r>
              <a:rPr lang="is-IS" sz="2000" dirty="0" err="1" smtClean="0">
                <a:latin typeface="Garamond" pitchFamily="18" charset="0"/>
              </a:rPr>
              <a:t>human</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plans, </a:t>
            </a:r>
            <a:r>
              <a:rPr lang="is-IS" sz="2000" dirty="0" err="1" smtClean="0">
                <a:latin typeface="Garamond" pitchFamily="18" charset="0"/>
              </a:rPr>
              <a:t>contractual</a:t>
            </a:r>
            <a:r>
              <a:rPr lang="is-IS" sz="2000" dirty="0" smtClean="0">
                <a:latin typeface="Garamond" pitchFamily="18" charset="0"/>
              </a:rPr>
              <a:t> </a:t>
            </a:r>
            <a:r>
              <a:rPr lang="is-IS" sz="2000" dirty="0" err="1" smtClean="0">
                <a:latin typeface="Garamond" pitchFamily="18" charset="0"/>
              </a:rPr>
              <a:t>collaboration</a:t>
            </a:r>
            <a:r>
              <a:rPr lang="is-IS" sz="2000" dirty="0" smtClean="0">
                <a:latin typeface="Garamond" pitchFamily="18" charset="0"/>
              </a:rPr>
              <a:t> </a:t>
            </a:r>
            <a:r>
              <a:rPr lang="is-IS" sz="2000" dirty="0" err="1" smtClean="0">
                <a:latin typeface="Garamond" pitchFamily="18" charset="0"/>
              </a:rPr>
              <a:t>on</a:t>
            </a:r>
            <a:r>
              <a:rPr lang="is-IS" sz="2000" dirty="0" smtClean="0">
                <a:latin typeface="Garamond" pitchFamily="18" charset="0"/>
              </a:rPr>
              <a:t> </a:t>
            </a:r>
            <a:r>
              <a:rPr lang="is-IS" sz="2000" dirty="0" err="1" smtClean="0">
                <a:latin typeface="Garamond" pitchFamily="18" charset="0"/>
              </a:rPr>
              <a:t>internal</a:t>
            </a:r>
            <a:r>
              <a:rPr lang="is-IS" sz="2000" dirty="0" smtClean="0">
                <a:latin typeface="Garamond" pitchFamily="18" charset="0"/>
              </a:rPr>
              <a:t> </a:t>
            </a:r>
            <a:r>
              <a:rPr lang="is-IS" sz="2000" dirty="0" err="1" smtClean="0">
                <a:latin typeface="Garamond" pitchFamily="18" charset="0"/>
              </a:rPr>
              <a:t>matters</a:t>
            </a:r>
            <a:r>
              <a:rPr lang="is-IS" sz="2000" dirty="0" smtClean="0">
                <a:latin typeface="Garamond" pitchFamily="18" charset="0"/>
              </a:rPr>
              <a:t> </a:t>
            </a:r>
            <a:r>
              <a:rPr lang="is-IS" sz="2000" dirty="0" err="1" smtClean="0">
                <a:latin typeface="Garamond" pitchFamily="18" charset="0"/>
              </a:rPr>
              <a:t>and</a:t>
            </a:r>
            <a:r>
              <a:rPr lang="is-IS" sz="2000" dirty="0" smtClean="0">
                <a:latin typeface="Garamond" pitchFamily="18" charset="0"/>
              </a:rPr>
              <a:t> </a:t>
            </a:r>
            <a:r>
              <a:rPr lang="is-IS" sz="2000" dirty="0" err="1" smtClean="0">
                <a:latin typeface="Garamond" pitchFamily="18" charset="0"/>
              </a:rPr>
              <a:t>justice</a:t>
            </a:r>
            <a:endParaRPr lang="is-IS" sz="2000" dirty="0" smtClean="0">
              <a:latin typeface="Garamond" pitchFamily="18" charset="0"/>
            </a:endParaRPr>
          </a:p>
          <a:p>
            <a:pPr eaLnBrk="1" hangingPunct="1">
              <a:lnSpc>
                <a:spcPct val="80000"/>
              </a:lnSpc>
              <a:defRPr/>
            </a:pPr>
            <a:r>
              <a:rPr lang="is-IS" sz="2000" dirty="0" err="1" smtClean="0">
                <a:latin typeface="Garamond" pitchFamily="18" charset="0"/>
              </a:rPr>
              <a:t>European</a:t>
            </a:r>
            <a:r>
              <a:rPr lang="is-IS" sz="2000" dirty="0" smtClean="0">
                <a:latin typeface="Garamond" pitchFamily="18" charset="0"/>
              </a:rPr>
              <a:t> </a:t>
            </a:r>
            <a:r>
              <a:rPr lang="is-IS" sz="2000" dirty="0" err="1" smtClean="0">
                <a:latin typeface="Garamond" pitchFamily="18" charset="0"/>
              </a:rPr>
              <a:t>project</a:t>
            </a:r>
            <a:r>
              <a:rPr lang="is-IS" sz="2000" dirty="0" smtClean="0">
                <a:latin typeface="Garamond" pitchFamily="18" charset="0"/>
              </a:rPr>
              <a:t> – </a:t>
            </a:r>
            <a:r>
              <a:rPr lang="is-IS" sz="2000" dirty="0" err="1" smtClean="0">
                <a:latin typeface="Garamond" pitchFamily="18" charset="0"/>
              </a:rPr>
              <a:t>two</a:t>
            </a:r>
            <a:r>
              <a:rPr lang="is-IS" sz="2000" dirty="0" smtClean="0">
                <a:latin typeface="Garamond" pitchFamily="18" charset="0"/>
              </a:rPr>
              <a:t> </a:t>
            </a:r>
            <a:r>
              <a:rPr lang="is-IS" sz="2000" dirty="0" err="1" smtClean="0">
                <a:latin typeface="Garamond" pitchFamily="18" charset="0"/>
              </a:rPr>
              <a:t>courses</a:t>
            </a:r>
            <a:r>
              <a:rPr lang="is-IS" sz="2000" dirty="0" smtClean="0">
                <a:latin typeface="Garamond" pitchFamily="18" charset="0"/>
              </a:rPr>
              <a:t> </a:t>
            </a:r>
            <a:r>
              <a:rPr lang="is-IS" sz="2000" dirty="0" err="1" smtClean="0">
                <a:latin typeface="Garamond" pitchFamily="18" charset="0"/>
              </a:rPr>
              <a:t>on</a:t>
            </a:r>
            <a:r>
              <a:rPr lang="is-IS" sz="2000" dirty="0" smtClean="0">
                <a:latin typeface="Garamond" pitchFamily="18" charset="0"/>
              </a:rPr>
              <a:t> </a:t>
            </a:r>
            <a:r>
              <a:rPr lang="is-IS" sz="2000" dirty="0" err="1" smtClean="0">
                <a:latin typeface="Garamond" pitchFamily="18" charset="0"/>
              </a:rPr>
              <a:t>discrimination</a:t>
            </a:r>
            <a:r>
              <a:rPr lang="is-IS" sz="2000" dirty="0" smtClean="0">
                <a:latin typeface="Garamond" pitchFamily="18" charset="0"/>
              </a:rPr>
              <a:t> for NGO’s </a:t>
            </a:r>
            <a:r>
              <a:rPr lang="is-IS" sz="2000" dirty="0" err="1" smtClean="0">
                <a:latin typeface="Garamond" pitchFamily="18" charset="0"/>
              </a:rPr>
              <a:t>and</a:t>
            </a:r>
            <a:r>
              <a:rPr lang="is-IS" sz="2000" dirty="0" smtClean="0">
                <a:latin typeface="Garamond" pitchFamily="18" charset="0"/>
              </a:rPr>
              <a:t> </a:t>
            </a:r>
            <a:r>
              <a:rPr lang="is-IS" sz="2000" dirty="0" err="1" smtClean="0">
                <a:latin typeface="Garamond" pitchFamily="18" charset="0"/>
              </a:rPr>
              <a:t>other</a:t>
            </a:r>
            <a:r>
              <a:rPr lang="is-IS" sz="2000" dirty="0" smtClean="0">
                <a:latin typeface="Garamond" pitchFamily="18" charset="0"/>
              </a:rPr>
              <a:t> </a:t>
            </a:r>
            <a:r>
              <a:rPr lang="is-IS" sz="2000" dirty="0" err="1" smtClean="0">
                <a:latin typeface="Garamond" pitchFamily="18" charset="0"/>
              </a:rPr>
              <a:t>interested</a:t>
            </a:r>
            <a:r>
              <a:rPr lang="is-IS" sz="2000" dirty="0" smtClean="0">
                <a:latin typeface="Garamond" pitchFamily="18" charset="0"/>
              </a:rPr>
              <a:t> </a:t>
            </a:r>
            <a:r>
              <a:rPr lang="is-IS" sz="2000" dirty="0" err="1" smtClean="0">
                <a:latin typeface="Garamond" pitchFamily="18" charset="0"/>
              </a:rPr>
              <a:t>participants</a:t>
            </a:r>
            <a:r>
              <a:rPr lang="is-IS" sz="2000" dirty="0" smtClean="0">
                <a:latin typeface="Garamond" pitchFamily="18" charset="0"/>
              </a:rPr>
              <a:t>. Held </a:t>
            </a:r>
            <a:r>
              <a:rPr lang="is-IS" sz="2000" dirty="0" err="1" smtClean="0">
                <a:latin typeface="Garamond" pitchFamily="18" charset="0"/>
              </a:rPr>
              <a:t>in</a:t>
            </a:r>
            <a:r>
              <a:rPr lang="is-IS" sz="2000" dirty="0" smtClean="0">
                <a:latin typeface="Garamond" pitchFamily="18" charset="0"/>
              </a:rPr>
              <a:t> Reykjavik last fall </a:t>
            </a:r>
            <a:r>
              <a:rPr lang="is-IS" sz="2000" dirty="0" err="1" smtClean="0">
                <a:latin typeface="Garamond" pitchFamily="18" charset="0"/>
              </a:rPr>
              <a:t>and</a:t>
            </a:r>
            <a:r>
              <a:rPr lang="is-IS" sz="2000" dirty="0" smtClean="0">
                <a:latin typeface="Garamond" pitchFamily="18" charset="0"/>
              </a:rPr>
              <a:t> </a:t>
            </a:r>
            <a:r>
              <a:rPr lang="is-IS" sz="2000" dirty="0" err="1" smtClean="0">
                <a:latin typeface="Garamond" pitchFamily="18" charset="0"/>
              </a:rPr>
              <a:t>in</a:t>
            </a:r>
            <a:r>
              <a:rPr lang="is-IS" sz="2000" dirty="0" smtClean="0">
                <a:latin typeface="Garamond" pitchFamily="18" charset="0"/>
              </a:rPr>
              <a:t> Akureyri 14 </a:t>
            </a:r>
            <a:r>
              <a:rPr lang="is-IS" sz="2000" dirty="0" err="1" smtClean="0">
                <a:latin typeface="Garamond" pitchFamily="18" charset="0"/>
              </a:rPr>
              <a:t>March</a:t>
            </a:r>
            <a:endParaRPr lang="is-IS" sz="2000" dirty="0" smtClean="0">
              <a:latin typeface="Garamond" pitchFamily="18" charset="0"/>
            </a:endParaRPr>
          </a:p>
          <a:p>
            <a:pPr eaLnBrk="1" hangingPunct="1">
              <a:lnSpc>
                <a:spcPct val="80000"/>
              </a:lnSpc>
              <a:defRPr/>
            </a:pPr>
            <a:r>
              <a:rPr lang="is-IS" sz="2000" dirty="0" err="1" smtClean="0">
                <a:latin typeface="Garamond" pitchFamily="18" charset="0"/>
              </a:rPr>
              <a:t>Research</a:t>
            </a:r>
            <a:r>
              <a:rPr lang="is-IS" sz="2000" dirty="0" smtClean="0">
                <a:latin typeface="Garamond" pitchFamily="18" charset="0"/>
              </a:rPr>
              <a:t> – </a:t>
            </a:r>
            <a:r>
              <a:rPr lang="is-IS" sz="2000" dirty="0" err="1" smtClean="0">
                <a:latin typeface="Garamond" pitchFamily="18" charset="0"/>
              </a:rPr>
              <a:t>parental</a:t>
            </a:r>
            <a:r>
              <a:rPr lang="is-IS" sz="2000" dirty="0" smtClean="0">
                <a:latin typeface="Garamond" pitchFamily="18" charset="0"/>
              </a:rPr>
              <a:t> </a:t>
            </a:r>
            <a:r>
              <a:rPr lang="is-IS" sz="2000" dirty="0" err="1" smtClean="0">
                <a:latin typeface="Garamond" pitchFamily="18" charset="0"/>
              </a:rPr>
              <a:t>custody</a:t>
            </a:r>
            <a:r>
              <a:rPr lang="is-IS" sz="2000" dirty="0" smtClean="0">
                <a:latin typeface="Garamond" pitchFamily="18" charset="0"/>
              </a:rPr>
              <a:t> </a:t>
            </a:r>
          </a:p>
          <a:p>
            <a:pPr eaLnBrk="1" hangingPunct="1">
              <a:lnSpc>
                <a:spcPct val="80000"/>
              </a:lnSpc>
              <a:defRPr/>
            </a:pPr>
            <a:r>
              <a:rPr lang="is-IS" sz="2000" dirty="0" err="1" smtClean="0">
                <a:latin typeface="Garamond" pitchFamily="18" charset="0"/>
              </a:rPr>
              <a:t>Human</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a:t>
            </a:r>
            <a:r>
              <a:rPr lang="is-IS" sz="2000" dirty="0" err="1" smtClean="0">
                <a:latin typeface="Garamond" pitchFamily="18" charset="0"/>
              </a:rPr>
              <a:t>in</a:t>
            </a:r>
            <a:r>
              <a:rPr lang="is-IS" sz="2000" dirty="0" smtClean="0">
                <a:latin typeface="Garamond" pitchFamily="18" charset="0"/>
              </a:rPr>
              <a:t> </a:t>
            </a:r>
            <a:r>
              <a:rPr lang="is-IS" sz="2000" dirty="0" err="1" smtClean="0">
                <a:latin typeface="Garamond" pitchFamily="18" charset="0"/>
              </a:rPr>
              <a:t>crisis</a:t>
            </a:r>
            <a:r>
              <a:rPr lang="is-IS" sz="2000" dirty="0" smtClean="0">
                <a:latin typeface="Garamond" pitchFamily="18" charset="0"/>
              </a:rPr>
              <a:t> – </a:t>
            </a:r>
            <a:r>
              <a:rPr lang="is-IS" sz="2000" dirty="0" err="1" smtClean="0">
                <a:latin typeface="Garamond" pitchFamily="18" charset="0"/>
              </a:rPr>
              <a:t>Prohibition</a:t>
            </a:r>
            <a:r>
              <a:rPr lang="is-IS" sz="2000" dirty="0" smtClean="0">
                <a:latin typeface="Garamond" pitchFamily="18" charset="0"/>
              </a:rPr>
              <a:t> of </a:t>
            </a:r>
            <a:r>
              <a:rPr lang="is-IS" sz="2000" dirty="0" err="1" smtClean="0">
                <a:latin typeface="Garamond" pitchFamily="18" charset="0"/>
              </a:rPr>
              <a:t>discrimination</a:t>
            </a:r>
            <a:endParaRPr lang="is-IS" sz="1800" dirty="0" smtClean="0"/>
          </a:p>
          <a:p>
            <a:pPr marL="0" indent="0" eaLnBrk="1" hangingPunct="1">
              <a:lnSpc>
                <a:spcPct val="80000"/>
              </a:lnSpc>
              <a:buFontTx/>
              <a:buNone/>
              <a:defRPr/>
            </a:pPr>
            <a:r>
              <a:rPr lang="en-US" sz="1800" dirty="0"/>
              <a:t>	</a:t>
            </a:r>
          </a:p>
          <a:p>
            <a:pPr eaLnBrk="1" hangingPunct="1">
              <a:lnSpc>
                <a:spcPct val="80000"/>
              </a:lnSpc>
              <a:defRPr/>
            </a:pPr>
            <a:endParaRPr lang="is-IS" sz="1800" dirty="0" smtClean="0"/>
          </a:p>
        </p:txBody>
      </p:sp>
      <p:pic>
        <p:nvPicPr>
          <p:cNvPr id="31747" name="Picture 4" descr="bannerAboutUs"/>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765175"/>
            <a:ext cx="9144000" cy="996950"/>
          </a:xfrm>
        </p:spPr>
      </p:pic>
      <p:pic>
        <p:nvPicPr>
          <p:cNvPr id="31748" name="Picture 5"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11188" y="1916113"/>
            <a:ext cx="8208962" cy="4681537"/>
          </a:xfrm>
        </p:spPr>
        <p:txBody>
          <a:bodyPr/>
          <a:lstStyle/>
          <a:p>
            <a:pPr eaLnBrk="1" hangingPunct="1">
              <a:lnSpc>
                <a:spcPct val="80000"/>
              </a:lnSpc>
              <a:defRPr/>
            </a:pPr>
            <a:r>
              <a:rPr lang="is-IS" sz="2000" dirty="0" err="1" smtClean="0">
                <a:latin typeface="Garamond" pitchFamily="18" charset="0"/>
              </a:rPr>
              <a:t>Legal</a:t>
            </a:r>
            <a:r>
              <a:rPr lang="is-IS" sz="2000" dirty="0" smtClean="0">
                <a:latin typeface="Garamond" pitchFamily="18" charset="0"/>
              </a:rPr>
              <a:t> </a:t>
            </a:r>
            <a:r>
              <a:rPr lang="is-IS" sz="2000" dirty="0" err="1" smtClean="0">
                <a:latin typeface="Garamond" pitchFamily="18" charset="0"/>
              </a:rPr>
              <a:t>councel</a:t>
            </a:r>
            <a:r>
              <a:rPr lang="is-IS" sz="2000" dirty="0" smtClean="0">
                <a:latin typeface="Garamond" pitchFamily="18" charset="0"/>
              </a:rPr>
              <a:t> for </a:t>
            </a:r>
            <a:r>
              <a:rPr lang="is-IS" sz="2000" dirty="0" err="1" smtClean="0">
                <a:latin typeface="Garamond" pitchFamily="18" charset="0"/>
              </a:rPr>
              <a:t>immigrants</a:t>
            </a:r>
            <a:r>
              <a:rPr lang="is-IS" sz="2000" dirty="0" smtClean="0">
                <a:latin typeface="Garamond" pitchFamily="18" charset="0"/>
              </a:rPr>
              <a:t> </a:t>
            </a:r>
            <a:r>
              <a:rPr lang="is-IS" sz="2000" dirty="0" err="1" smtClean="0">
                <a:latin typeface="Garamond" pitchFamily="18" charset="0"/>
              </a:rPr>
              <a:t>in</a:t>
            </a:r>
            <a:r>
              <a:rPr lang="is-IS" sz="2000" dirty="0" smtClean="0">
                <a:latin typeface="Garamond" pitchFamily="18" charset="0"/>
              </a:rPr>
              <a:t> Reykjavik - </a:t>
            </a:r>
            <a:r>
              <a:rPr lang="is-IS" sz="2000" dirty="0" err="1" smtClean="0">
                <a:latin typeface="Garamond" pitchFamily="18" charset="0"/>
              </a:rPr>
              <a:t>based</a:t>
            </a:r>
            <a:r>
              <a:rPr lang="is-IS" sz="2000" dirty="0" smtClean="0">
                <a:latin typeface="Garamond" pitchFamily="18" charset="0"/>
              </a:rPr>
              <a:t> </a:t>
            </a:r>
            <a:r>
              <a:rPr lang="is-IS" sz="2000" dirty="0" err="1" smtClean="0">
                <a:latin typeface="Garamond" pitchFamily="18" charset="0"/>
              </a:rPr>
              <a:t>on</a:t>
            </a:r>
            <a:r>
              <a:rPr lang="is-IS" sz="2000" dirty="0" smtClean="0">
                <a:latin typeface="Garamond" pitchFamily="18" charset="0"/>
              </a:rPr>
              <a:t> </a:t>
            </a:r>
            <a:r>
              <a:rPr lang="is-IS" sz="2000" dirty="0" err="1" smtClean="0">
                <a:latin typeface="Garamond" pitchFamily="18" charset="0"/>
              </a:rPr>
              <a:t>contract</a:t>
            </a:r>
            <a:r>
              <a:rPr lang="is-IS" sz="2000" dirty="0" smtClean="0">
                <a:latin typeface="Garamond" pitchFamily="18" charset="0"/>
              </a:rPr>
              <a:t> </a:t>
            </a:r>
            <a:r>
              <a:rPr lang="is-IS" sz="2000" dirty="0" err="1" smtClean="0">
                <a:latin typeface="Garamond" pitchFamily="18" charset="0"/>
              </a:rPr>
              <a:t>with</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Ministry</a:t>
            </a:r>
            <a:r>
              <a:rPr lang="is-IS" sz="2000" dirty="0" smtClean="0">
                <a:latin typeface="Garamond" pitchFamily="18" charset="0"/>
              </a:rPr>
              <a:t> for </a:t>
            </a:r>
            <a:r>
              <a:rPr lang="is-IS" sz="2000" dirty="0" err="1" smtClean="0">
                <a:latin typeface="Garamond" pitchFamily="18" charset="0"/>
              </a:rPr>
              <a:t>Welfare</a:t>
            </a:r>
            <a:endParaRPr lang="is-IS" sz="2000" dirty="0">
              <a:latin typeface="Garamond" pitchFamily="18" charset="0"/>
            </a:endParaRPr>
          </a:p>
          <a:p>
            <a:pPr>
              <a:defRPr/>
            </a:pPr>
            <a:r>
              <a:rPr lang="is-IS" sz="2000" dirty="0" smtClean="0">
                <a:latin typeface="Garamond" pitchFamily="18" charset="0"/>
              </a:rPr>
              <a:t>Grundtvig </a:t>
            </a:r>
            <a:r>
              <a:rPr lang="is-IS" sz="2000" dirty="0" err="1" smtClean="0">
                <a:latin typeface="Garamond" pitchFamily="18" charset="0"/>
              </a:rPr>
              <a:t>project</a:t>
            </a:r>
            <a:r>
              <a:rPr lang="is-IS" sz="2000" dirty="0" smtClean="0">
                <a:latin typeface="Garamond" pitchFamily="18" charset="0"/>
              </a:rPr>
              <a:t> - </a:t>
            </a:r>
            <a:r>
              <a:rPr lang="en-US" sz="2000" dirty="0">
                <a:latin typeface="Garamond" pitchFamily="18" charset="0"/>
              </a:rPr>
              <a:t>Demanding Fundamental Rights: Legal Literacy in Adult </a:t>
            </a:r>
            <a:r>
              <a:rPr lang="en-US" sz="2000" dirty="0" smtClean="0">
                <a:latin typeface="Garamond" pitchFamily="18" charset="0"/>
              </a:rPr>
              <a:t>Education</a:t>
            </a:r>
          </a:p>
          <a:p>
            <a:pPr>
              <a:defRPr/>
            </a:pPr>
            <a:r>
              <a:rPr lang="is-IS" sz="2000" dirty="0" err="1" smtClean="0">
                <a:latin typeface="Garamond" pitchFamily="18" charset="0"/>
              </a:rPr>
              <a:t>Legal</a:t>
            </a:r>
            <a:r>
              <a:rPr lang="is-IS" sz="2000" dirty="0" smtClean="0">
                <a:latin typeface="Garamond" pitchFamily="18" charset="0"/>
              </a:rPr>
              <a:t> </a:t>
            </a:r>
            <a:r>
              <a:rPr lang="is-IS" sz="2000" dirty="0" err="1" smtClean="0">
                <a:latin typeface="Garamond" pitchFamily="18" charset="0"/>
              </a:rPr>
              <a:t>position</a:t>
            </a:r>
            <a:r>
              <a:rPr lang="is-IS" sz="2000" dirty="0" smtClean="0">
                <a:latin typeface="Garamond" pitchFamily="18" charset="0"/>
              </a:rPr>
              <a:t> of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elderly</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of </a:t>
            </a:r>
            <a:r>
              <a:rPr lang="is-IS" sz="2000" dirty="0" err="1" smtClean="0">
                <a:latin typeface="Garamond" pitchFamily="18" charset="0"/>
              </a:rPr>
              <a:t>transsexuals</a:t>
            </a:r>
            <a:r>
              <a:rPr lang="is-IS" sz="2000" dirty="0" smtClean="0">
                <a:latin typeface="Garamond" pitchFamily="18" charset="0"/>
              </a:rPr>
              <a:t>; </a:t>
            </a:r>
            <a:r>
              <a:rPr lang="is-IS" sz="2000" dirty="0" err="1" smtClean="0">
                <a:latin typeface="Garamond" pitchFamily="18" charset="0"/>
              </a:rPr>
              <a:t>booklets</a:t>
            </a:r>
            <a:r>
              <a:rPr lang="is-IS" sz="2000" dirty="0" smtClean="0">
                <a:latin typeface="Garamond" pitchFamily="18" charset="0"/>
              </a:rPr>
              <a:t> </a:t>
            </a:r>
            <a:r>
              <a:rPr lang="is-IS" sz="2000" dirty="0" err="1" smtClean="0">
                <a:latin typeface="Garamond" pitchFamily="18" charset="0"/>
              </a:rPr>
              <a:t>published</a:t>
            </a:r>
            <a:r>
              <a:rPr lang="is-IS" sz="2000" dirty="0" smtClean="0">
                <a:latin typeface="Garamond" pitchFamily="18" charset="0"/>
              </a:rPr>
              <a:t> </a:t>
            </a:r>
            <a:r>
              <a:rPr lang="is-IS" sz="2000" dirty="0" err="1" smtClean="0">
                <a:latin typeface="Garamond" pitchFamily="18" charset="0"/>
              </a:rPr>
              <a:t>this</a:t>
            </a:r>
            <a:r>
              <a:rPr lang="is-IS" sz="2000" dirty="0" smtClean="0">
                <a:latin typeface="Garamond" pitchFamily="18" charset="0"/>
              </a:rPr>
              <a:t> </a:t>
            </a:r>
            <a:r>
              <a:rPr lang="is-IS" sz="2000" dirty="0" err="1" smtClean="0">
                <a:latin typeface="Garamond" pitchFamily="18" charset="0"/>
              </a:rPr>
              <a:t>year</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latter</a:t>
            </a:r>
            <a:r>
              <a:rPr lang="is-IS" sz="2000" dirty="0" smtClean="0">
                <a:latin typeface="Garamond" pitchFamily="18" charset="0"/>
              </a:rPr>
              <a:t> </a:t>
            </a:r>
            <a:r>
              <a:rPr lang="is-IS" sz="2000" dirty="0" err="1" smtClean="0">
                <a:latin typeface="Garamond" pitchFamily="18" charset="0"/>
              </a:rPr>
              <a:t>by</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ICEHR – </a:t>
            </a:r>
            <a:r>
              <a:rPr lang="is-IS" sz="2000" dirty="0" err="1" smtClean="0">
                <a:latin typeface="Garamond" pitchFamily="18" charset="0"/>
              </a:rPr>
              <a:t>in</a:t>
            </a:r>
            <a:r>
              <a:rPr lang="is-IS" sz="2000" dirty="0" smtClean="0">
                <a:latin typeface="Garamond" pitchFamily="18" charset="0"/>
              </a:rPr>
              <a:t> </a:t>
            </a:r>
            <a:r>
              <a:rPr lang="is-IS" sz="2000" dirty="0" err="1" smtClean="0">
                <a:latin typeface="Garamond" pitchFamily="18" charset="0"/>
              </a:rPr>
              <a:t>addition</a:t>
            </a:r>
            <a:r>
              <a:rPr lang="is-IS" sz="2000" dirty="0" smtClean="0">
                <a:latin typeface="Garamond" pitchFamily="18" charset="0"/>
              </a:rPr>
              <a:t> </a:t>
            </a:r>
            <a:r>
              <a:rPr lang="is-IS" sz="2000" dirty="0" err="1" smtClean="0">
                <a:latin typeface="Garamond" pitchFamily="18" charset="0"/>
              </a:rPr>
              <a:t>the</a:t>
            </a:r>
            <a:r>
              <a:rPr lang="is-IS" sz="2000" dirty="0" smtClean="0">
                <a:latin typeface="Garamond" pitchFamily="18" charset="0"/>
              </a:rPr>
              <a:t> </a:t>
            </a:r>
            <a:r>
              <a:rPr lang="is-IS" sz="2000" dirty="0" err="1" smtClean="0">
                <a:latin typeface="Garamond" pitchFamily="18" charset="0"/>
              </a:rPr>
              <a:t>publishing</a:t>
            </a:r>
            <a:r>
              <a:rPr lang="is-IS" sz="2000" dirty="0" smtClean="0">
                <a:latin typeface="Garamond" pitchFamily="18" charset="0"/>
              </a:rPr>
              <a:t> of </a:t>
            </a:r>
            <a:r>
              <a:rPr lang="is-IS" sz="2000" dirty="0" err="1" smtClean="0">
                <a:latin typeface="Garamond" pitchFamily="18" charset="0"/>
              </a:rPr>
              <a:t>booklet</a:t>
            </a:r>
            <a:r>
              <a:rPr lang="is-IS" sz="2000" dirty="0" smtClean="0">
                <a:latin typeface="Garamond" pitchFamily="18" charset="0"/>
              </a:rPr>
              <a:t> “</a:t>
            </a:r>
            <a:r>
              <a:rPr lang="is-IS" sz="2000" dirty="0" err="1" smtClean="0">
                <a:latin typeface="Garamond" pitchFamily="18" charset="0"/>
              </a:rPr>
              <a:t>Human</a:t>
            </a:r>
            <a:r>
              <a:rPr lang="is-IS" sz="2000" dirty="0" smtClean="0">
                <a:latin typeface="Garamond" pitchFamily="18" charset="0"/>
              </a:rPr>
              <a:t> </a:t>
            </a:r>
            <a:r>
              <a:rPr lang="is-IS" sz="2000" dirty="0" err="1" smtClean="0">
                <a:latin typeface="Garamond" pitchFamily="18" charset="0"/>
              </a:rPr>
              <a:t>Rights</a:t>
            </a:r>
            <a:r>
              <a:rPr lang="is-IS" sz="2000" dirty="0" smtClean="0">
                <a:latin typeface="Garamond" pitchFamily="18" charset="0"/>
              </a:rPr>
              <a:t> &amp; </a:t>
            </a:r>
            <a:r>
              <a:rPr lang="is-IS" sz="2000" dirty="0" err="1" smtClean="0">
                <a:latin typeface="Garamond" pitchFamily="18" charset="0"/>
              </a:rPr>
              <a:t>Business</a:t>
            </a:r>
            <a:r>
              <a:rPr lang="is-IS" sz="2000" dirty="0" smtClean="0">
                <a:latin typeface="Garamond" pitchFamily="18" charset="0"/>
              </a:rPr>
              <a:t>” is </a:t>
            </a:r>
            <a:r>
              <a:rPr lang="is-IS" sz="2000" dirty="0" err="1" smtClean="0">
                <a:latin typeface="Garamond" pitchFamily="18" charset="0"/>
              </a:rPr>
              <a:t>underway</a:t>
            </a:r>
            <a:endParaRPr lang="is-IS" sz="2000" dirty="0">
              <a:latin typeface="Garamond" pitchFamily="18" charset="0"/>
            </a:endParaRPr>
          </a:p>
        </p:txBody>
      </p:sp>
      <p:pic>
        <p:nvPicPr>
          <p:cNvPr id="32771" name="Picture 4" descr="bannerAboutUs"/>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0" y="765175"/>
            <a:ext cx="9144000" cy="996950"/>
          </a:xfrm>
        </p:spPr>
      </p:pic>
      <p:pic>
        <p:nvPicPr>
          <p:cNvPr id="32772" name="Picture 5"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59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1412776"/>
            <a:ext cx="8534400"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is-IS" sz="2800" dirty="0" err="1" smtClean="0"/>
              <a:t>Founded</a:t>
            </a:r>
            <a:r>
              <a:rPr lang="is-IS" sz="2800" dirty="0" smtClean="0"/>
              <a:t> at </a:t>
            </a:r>
            <a:r>
              <a:rPr lang="is-IS" sz="2800" dirty="0" err="1" smtClean="0"/>
              <a:t>Thingvellir</a:t>
            </a:r>
            <a:r>
              <a:rPr lang="is-IS" sz="2800" dirty="0" smtClean="0"/>
              <a:t> </a:t>
            </a:r>
            <a:r>
              <a:rPr lang="is-IS" sz="2800" dirty="0" err="1" smtClean="0"/>
              <a:t>on</a:t>
            </a:r>
            <a:r>
              <a:rPr lang="is-IS" sz="2800" dirty="0" smtClean="0"/>
              <a:t> 17 </a:t>
            </a:r>
            <a:r>
              <a:rPr lang="is-IS" sz="2800" dirty="0" err="1" smtClean="0"/>
              <a:t>June</a:t>
            </a:r>
            <a:r>
              <a:rPr lang="is-IS" sz="2800" dirty="0" smtClean="0"/>
              <a:t> 1994 </a:t>
            </a:r>
          </a:p>
          <a:p>
            <a:pPr>
              <a:defRPr/>
            </a:pPr>
            <a:r>
              <a:rPr lang="is-IS" sz="2800" dirty="0" smtClean="0"/>
              <a:t>9 </a:t>
            </a:r>
            <a:r>
              <a:rPr lang="is-IS" sz="2800" dirty="0" err="1" smtClean="0"/>
              <a:t>organizations</a:t>
            </a:r>
            <a:r>
              <a:rPr lang="is-IS" sz="2800" dirty="0" smtClean="0"/>
              <a:t> </a:t>
            </a:r>
            <a:r>
              <a:rPr lang="is-IS" sz="2800" dirty="0" err="1" smtClean="0"/>
              <a:t>and</a:t>
            </a:r>
            <a:r>
              <a:rPr lang="is-IS" sz="2800" dirty="0" smtClean="0"/>
              <a:t> </a:t>
            </a:r>
            <a:r>
              <a:rPr lang="is-IS" sz="2800" dirty="0" err="1" smtClean="0"/>
              <a:t>institutions</a:t>
            </a:r>
            <a:r>
              <a:rPr lang="is-IS" sz="2800" dirty="0" smtClean="0"/>
              <a:t> </a:t>
            </a:r>
            <a:r>
              <a:rPr lang="is-IS" sz="2800" dirty="0" err="1" smtClean="0"/>
              <a:t>working</a:t>
            </a:r>
            <a:r>
              <a:rPr lang="is-IS" sz="2800" dirty="0" smtClean="0"/>
              <a:t> </a:t>
            </a:r>
            <a:r>
              <a:rPr lang="is-IS" sz="2800" dirty="0" err="1" smtClean="0"/>
              <a:t>in</a:t>
            </a:r>
            <a:r>
              <a:rPr lang="is-IS" sz="2800" dirty="0" smtClean="0"/>
              <a:t> </a:t>
            </a:r>
            <a:r>
              <a:rPr lang="is-IS" sz="2800" dirty="0" err="1" smtClean="0"/>
              <a:t>various</a:t>
            </a:r>
            <a:r>
              <a:rPr lang="is-IS" sz="2800" dirty="0" smtClean="0"/>
              <a:t> </a:t>
            </a:r>
            <a:r>
              <a:rPr lang="is-IS" sz="2800" dirty="0" err="1" smtClean="0"/>
              <a:t>fields</a:t>
            </a:r>
            <a:r>
              <a:rPr lang="is-IS" sz="2800" dirty="0" smtClean="0"/>
              <a:t> of </a:t>
            </a:r>
            <a:r>
              <a:rPr lang="is-IS" sz="2800" dirty="0" err="1" smtClean="0"/>
              <a:t>human</a:t>
            </a:r>
            <a:r>
              <a:rPr lang="is-IS" sz="2800" dirty="0" smtClean="0"/>
              <a:t> </a:t>
            </a:r>
            <a:r>
              <a:rPr lang="is-IS" sz="2800" dirty="0" err="1" smtClean="0"/>
              <a:t>rights</a:t>
            </a:r>
            <a:r>
              <a:rPr lang="is-IS" sz="2800" dirty="0" smtClean="0"/>
              <a:t> </a:t>
            </a:r>
            <a:r>
              <a:rPr lang="is-IS" sz="2800" dirty="0" err="1" smtClean="0"/>
              <a:t>in</a:t>
            </a:r>
            <a:r>
              <a:rPr lang="is-IS" sz="2800" dirty="0" smtClean="0"/>
              <a:t> </a:t>
            </a:r>
            <a:r>
              <a:rPr lang="is-IS" sz="2800" dirty="0" err="1" smtClean="0"/>
              <a:t>Iceland</a:t>
            </a:r>
            <a:r>
              <a:rPr lang="is-IS" sz="2800" dirty="0" smtClean="0"/>
              <a:t>; </a:t>
            </a:r>
            <a:r>
              <a:rPr lang="is-IS" sz="2800" dirty="0" err="1" smtClean="0">
                <a:hlinkClick r:id="rId3"/>
              </a:rPr>
              <a:t>now</a:t>
            </a:r>
            <a:r>
              <a:rPr lang="is-IS" sz="2800" dirty="0" smtClean="0">
                <a:hlinkClick r:id="rId3"/>
              </a:rPr>
              <a:t> 14</a:t>
            </a:r>
            <a:endParaRPr lang="is-IS" sz="2800" dirty="0" smtClean="0"/>
          </a:p>
          <a:p>
            <a:pPr>
              <a:defRPr/>
            </a:pPr>
            <a:r>
              <a:rPr lang="en-US" sz="2800" dirty="0" smtClean="0"/>
              <a:t>Independent NGO striving to promote human rights by, </a:t>
            </a:r>
            <a:r>
              <a:rPr lang="en-US" sz="2800" i="1" dirty="0" smtClean="0"/>
              <a:t>inter alia</a:t>
            </a:r>
            <a:r>
              <a:rPr lang="en-US" sz="2800" dirty="0" smtClean="0"/>
              <a:t>; </a:t>
            </a:r>
          </a:p>
          <a:p>
            <a:pPr lvl="2">
              <a:defRPr/>
            </a:pPr>
            <a:r>
              <a:rPr lang="en-US" sz="1800" dirty="0" smtClean="0"/>
              <a:t>Collecting information and raising awareness of human rights issues</a:t>
            </a:r>
          </a:p>
          <a:p>
            <a:pPr lvl="2">
              <a:defRPr/>
            </a:pPr>
            <a:r>
              <a:rPr lang="en-US" sz="1800" dirty="0" smtClean="0"/>
              <a:t>Promoting public debate and providing education on human rights</a:t>
            </a:r>
          </a:p>
          <a:p>
            <a:pPr lvl="2">
              <a:defRPr/>
            </a:pPr>
            <a:r>
              <a:rPr lang="en-US" sz="1800" dirty="0" smtClean="0"/>
              <a:t>Monitoring role - commenting on bills of law and writing “shadow reports” to international organizations such as the UN</a:t>
            </a:r>
          </a:p>
          <a:p>
            <a:pPr lvl="2">
              <a:defRPr/>
            </a:pPr>
            <a:r>
              <a:rPr lang="en-US" sz="1800" dirty="0" smtClean="0"/>
              <a:t>Representing Iceland in various international co-operations with other human rights institutions and organizations </a:t>
            </a:r>
            <a:endParaRPr lang="en-US" sz="2000" dirty="0" smtClean="0"/>
          </a:p>
          <a:p>
            <a:pPr>
              <a:buFontTx/>
              <a:buNone/>
              <a:defRPr/>
            </a:pPr>
            <a:endParaRPr lang="is-IS" sz="2800" dirty="0" smtClean="0"/>
          </a:p>
        </p:txBody>
      </p:sp>
      <p:sp>
        <p:nvSpPr>
          <p:cNvPr id="3" name="Title 2"/>
          <p:cNvSpPr>
            <a:spLocks noGrp="1"/>
          </p:cNvSpPr>
          <p:nvPr>
            <p:ph type="title"/>
          </p:nvPr>
        </p:nvSpPr>
        <p:spPr>
          <a:xfrm>
            <a:off x="14808" y="0"/>
            <a:ext cx="9129192" cy="1137600"/>
          </a:xfrm>
          <a:blipFill dpi="0" rotWithShape="1">
            <a:blip r:embed="rId4">
              <a:alphaModFix amt="40000"/>
            </a:blip>
            <a:srcRect/>
            <a:stretch>
              <a:fillRect/>
            </a:stretch>
          </a:blipFill>
        </p:spPr>
        <p:txBody>
          <a:bodyPr>
            <a:normAutofit/>
          </a:bodyPr>
          <a:lstStyle/>
          <a:p>
            <a:r>
              <a:rPr lang="is-IS" b="1" dirty="0" err="1" smtClean="0"/>
              <a:t>Background</a:t>
            </a:r>
            <a:endParaRPr lang="is-IS" dirty="0"/>
          </a:p>
        </p:txBody>
      </p:sp>
      <p:pic>
        <p:nvPicPr>
          <p:cNvPr id="9" name="Picture 8" descr="Vefsvæði humanrights.is">
            <a:hlinkClick r:id="rId5" tooltip="Vefsvæði humanrights.is"/>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65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484784"/>
            <a:ext cx="8218487" cy="4536504"/>
          </a:xfrm>
        </p:spPr>
        <p:txBody>
          <a:bodyPr>
            <a:normAutofit lnSpcReduction="10000"/>
          </a:bodyPr>
          <a:lstStyle/>
          <a:p>
            <a:pPr eaLnBrk="1" hangingPunct="1">
              <a:lnSpc>
                <a:spcPct val="80000"/>
              </a:lnSpc>
              <a:defRPr/>
            </a:pPr>
            <a:r>
              <a:rPr lang="is-IS" sz="2300" dirty="0" err="1" smtClean="0">
                <a:latin typeface="+mj-lt"/>
              </a:rPr>
              <a:t>Extensive</a:t>
            </a:r>
            <a:r>
              <a:rPr lang="is-IS" sz="2300" dirty="0" smtClean="0">
                <a:latin typeface="+mj-lt"/>
              </a:rPr>
              <a:t> </a:t>
            </a:r>
            <a:r>
              <a:rPr lang="is-IS" sz="2300" dirty="0" err="1" smtClean="0">
                <a:latin typeface="+mj-lt"/>
              </a:rPr>
              <a:t>information</a:t>
            </a:r>
            <a:r>
              <a:rPr lang="is-IS" sz="2300" dirty="0" smtClean="0">
                <a:latin typeface="+mj-lt"/>
              </a:rPr>
              <a:t> </a:t>
            </a:r>
            <a:r>
              <a:rPr lang="is-IS" sz="2300" dirty="0" err="1" smtClean="0">
                <a:latin typeface="+mj-lt"/>
              </a:rPr>
              <a:t>on</a:t>
            </a:r>
            <a:r>
              <a:rPr lang="is-IS" sz="2300" dirty="0" smtClean="0">
                <a:latin typeface="+mj-lt"/>
              </a:rPr>
              <a:t> </a:t>
            </a:r>
            <a:r>
              <a:rPr lang="is-IS" sz="2300" dirty="0" err="1" smtClean="0">
                <a:latin typeface="+mj-lt"/>
              </a:rPr>
              <a:t>human</a:t>
            </a:r>
            <a:r>
              <a:rPr lang="is-IS" sz="2300" dirty="0" smtClean="0">
                <a:latin typeface="+mj-lt"/>
              </a:rPr>
              <a:t> </a:t>
            </a:r>
            <a:r>
              <a:rPr lang="is-IS" sz="2300" dirty="0" err="1" smtClean="0">
                <a:latin typeface="+mj-lt"/>
              </a:rPr>
              <a:t>rights</a:t>
            </a:r>
            <a:r>
              <a:rPr lang="is-IS" sz="2300" dirty="0" smtClean="0">
                <a:latin typeface="+mj-lt"/>
              </a:rPr>
              <a:t> </a:t>
            </a:r>
            <a:r>
              <a:rPr lang="is-IS" sz="2300" dirty="0" err="1" smtClean="0">
                <a:latin typeface="+mj-lt"/>
              </a:rPr>
              <a:t>on</a:t>
            </a:r>
            <a:r>
              <a:rPr lang="is-IS" sz="2300" dirty="0" smtClean="0">
                <a:latin typeface="+mj-lt"/>
              </a:rPr>
              <a:t> </a:t>
            </a:r>
            <a:r>
              <a:rPr lang="is-IS" sz="2300" dirty="0" err="1" smtClean="0">
                <a:latin typeface="+mj-lt"/>
              </a:rPr>
              <a:t>webpage</a:t>
            </a:r>
            <a:r>
              <a:rPr lang="is-IS" sz="2300" dirty="0" smtClean="0">
                <a:latin typeface="+mj-lt"/>
              </a:rPr>
              <a:t> (</a:t>
            </a:r>
            <a:r>
              <a:rPr lang="is-IS" sz="2300" dirty="0" err="1" smtClean="0">
                <a:latin typeface="+mj-lt"/>
              </a:rPr>
              <a:t>humanrights</a:t>
            </a:r>
            <a:r>
              <a:rPr lang="is-IS" sz="2300" dirty="0" smtClean="0">
                <a:latin typeface="+mj-lt"/>
              </a:rPr>
              <a:t>.is)</a:t>
            </a:r>
          </a:p>
          <a:p>
            <a:pPr eaLnBrk="1" hangingPunct="1">
              <a:lnSpc>
                <a:spcPct val="80000"/>
              </a:lnSpc>
              <a:defRPr/>
            </a:pPr>
            <a:r>
              <a:rPr lang="is-IS" sz="2300" dirty="0" err="1" smtClean="0">
                <a:latin typeface="+mj-lt"/>
              </a:rPr>
              <a:t>Publishing</a:t>
            </a:r>
            <a:endParaRPr lang="is-IS" sz="2300" dirty="0" smtClean="0">
              <a:latin typeface="+mj-lt"/>
            </a:endParaRPr>
          </a:p>
          <a:p>
            <a:pPr eaLnBrk="1" hangingPunct="1">
              <a:lnSpc>
                <a:spcPct val="80000"/>
              </a:lnSpc>
              <a:defRPr/>
            </a:pPr>
            <a:r>
              <a:rPr lang="is-IS" sz="2300" dirty="0" err="1" smtClean="0">
                <a:latin typeface="+mj-lt"/>
              </a:rPr>
              <a:t>Research</a:t>
            </a:r>
            <a:r>
              <a:rPr lang="is-IS" sz="2300" dirty="0" smtClean="0">
                <a:latin typeface="+mj-lt"/>
              </a:rPr>
              <a:t> </a:t>
            </a:r>
            <a:r>
              <a:rPr lang="is-IS" sz="2300" dirty="0" err="1" smtClean="0">
                <a:latin typeface="+mj-lt"/>
              </a:rPr>
              <a:t>projects</a:t>
            </a:r>
            <a:endParaRPr lang="is-IS" sz="2300" dirty="0" smtClean="0">
              <a:latin typeface="+mj-lt"/>
            </a:endParaRPr>
          </a:p>
          <a:p>
            <a:pPr eaLnBrk="1" hangingPunct="1">
              <a:lnSpc>
                <a:spcPct val="80000"/>
              </a:lnSpc>
              <a:defRPr/>
            </a:pPr>
            <a:r>
              <a:rPr lang="is-IS" sz="2300" dirty="0" err="1" smtClean="0">
                <a:latin typeface="+mj-lt"/>
              </a:rPr>
              <a:t>International</a:t>
            </a:r>
            <a:r>
              <a:rPr lang="is-IS" sz="2300" dirty="0" smtClean="0">
                <a:latin typeface="+mj-lt"/>
              </a:rPr>
              <a:t> </a:t>
            </a:r>
            <a:r>
              <a:rPr lang="is-IS" sz="2300" dirty="0" err="1" smtClean="0">
                <a:latin typeface="+mj-lt"/>
              </a:rPr>
              <a:t>human</a:t>
            </a:r>
            <a:r>
              <a:rPr lang="is-IS" sz="2300" dirty="0" smtClean="0">
                <a:latin typeface="+mj-lt"/>
              </a:rPr>
              <a:t> </a:t>
            </a:r>
            <a:r>
              <a:rPr lang="is-IS" sz="2300" dirty="0" err="1" smtClean="0">
                <a:latin typeface="+mj-lt"/>
              </a:rPr>
              <a:t>rights</a:t>
            </a:r>
            <a:r>
              <a:rPr lang="is-IS" sz="2300" dirty="0" smtClean="0">
                <a:latin typeface="+mj-lt"/>
              </a:rPr>
              <a:t> </a:t>
            </a:r>
            <a:r>
              <a:rPr lang="is-IS" sz="2300" dirty="0" err="1" smtClean="0">
                <a:latin typeface="+mj-lt"/>
              </a:rPr>
              <a:t>instruments</a:t>
            </a:r>
            <a:r>
              <a:rPr lang="is-IS" sz="2300" dirty="0" smtClean="0">
                <a:latin typeface="+mj-lt"/>
              </a:rPr>
              <a:t> &amp; </a:t>
            </a:r>
            <a:r>
              <a:rPr lang="is-IS" sz="2300" dirty="0" err="1" smtClean="0">
                <a:latin typeface="+mj-lt"/>
              </a:rPr>
              <a:t>national</a:t>
            </a:r>
            <a:r>
              <a:rPr lang="is-IS" sz="2300" dirty="0" smtClean="0">
                <a:latin typeface="+mj-lt"/>
              </a:rPr>
              <a:t> </a:t>
            </a:r>
            <a:r>
              <a:rPr lang="is-IS" sz="2300" dirty="0" err="1" smtClean="0">
                <a:latin typeface="+mj-lt"/>
              </a:rPr>
              <a:t>law</a:t>
            </a:r>
            <a:endParaRPr lang="is-IS" sz="2300" dirty="0" smtClean="0">
              <a:latin typeface="+mj-lt"/>
            </a:endParaRPr>
          </a:p>
          <a:p>
            <a:pPr eaLnBrk="1" hangingPunct="1">
              <a:lnSpc>
                <a:spcPct val="80000"/>
              </a:lnSpc>
              <a:defRPr/>
            </a:pPr>
            <a:r>
              <a:rPr lang="is-IS" sz="2300" dirty="0" err="1" smtClean="0">
                <a:latin typeface="+mj-lt"/>
              </a:rPr>
              <a:t>Conferences</a:t>
            </a:r>
            <a:r>
              <a:rPr lang="is-IS" sz="2300" dirty="0" smtClean="0">
                <a:latin typeface="+mj-lt"/>
              </a:rPr>
              <a:t> &amp; </a:t>
            </a:r>
            <a:r>
              <a:rPr lang="is-IS" sz="2300" dirty="0" err="1" smtClean="0">
                <a:latin typeface="+mj-lt"/>
              </a:rPr>
              <a:t>seminars</a:t>
            </a:r>
            <a:endParaRPr lang="is-IS" sz="2300" dirty="0" smtClean="0">
              <a:latin typeface="+mj-lt"/>
            </a:endParaRPr>
          </a:p>
          <a:p>
            <a:pPr eaLnBrk="1" hangingPunct="1">
              <a:lnSpc>
                <a:spcPct val="80000"/>
              </a:lnSpc>
              <a:defRPr/>
            </a:pPr>
            <a:r>
              <a:rPr lang="is-IS" sz="2300" dirty="0" err="1" smtClean="0">
                <a:latin typeface="+mj-lt"/>
              </a:rPr>
              <a:t>Human</a:t>
            </a:r>
            <a:r>
              <a:rPr lang="is-IS" sz="2300" dirty="0" smtClean="0">
                <a:latin typeface="+mj-lt"/>
              </a:rPr>
              <a:t> </a:t>
            </a:r>
            <a:r>
              <a:rPr lang="is-IS" sz="2300" dirty="0" err="1" smtClean="0">
                <a:latin typeface="+mj-lt"/>
              </a:rPr>
              <a:t>rights</a:t>
            </a:r>
            <a:r>
              <a:rPr lang="is-IS" sz="2300" dirty="0" smtClean="0">
                <a:latin typeface="+mj-lt"/>
              </a:rPr>
              <a:t> </a:t>
            </a:r>
            <a:r>
              <a:rPr lang="is-IS" sz="2300" dirty="0" err="1" smtClean="0">
                <a:latin typeface="+mj-lt"/>
              </a:rPr>
              <a:t>education</a:t>
            </a:r>
            <a:r>
              <a:rPr lang="is-IS" sz="2300" dirty="0" smtClean="0">
                <a:latin typeface="+mj-lt"/>
              </a:rPr>
              <a:t> </a:t>
            </a:r>
          </a:p>
          <a:p>
            <a:pPr eaLnBrk="1" hangingPunct="1">
              <a:lnSpc>
                <a:spcPct val="80000"/>
              </a:lnSpc>
              <a:defRPr/>
            </a:pPr>
            <a:r>
              <a:rPr lang="is-IS" sz="2300" dirty="0" err="1" smtClean="0">
                <a:latin typeface="+mj-lt"/>
              </a:rPr>
              <a:t>Comments</a:t>
            </a:r>
            <a:r>
              <a:rPr lang="is-IS" sz="2300" dirty="0" smtClean="0">
                <a:latin typeface="+mj-lt"/>
              </a:rPr>
              <a:t> </a:t>
            </a:r>
            <a:r>
              <a:rPr lang="is-IS" sz="2300" dirty="0" err="1" smtClean="0">
                <a:latin typeface="+mj-lt"/>
              </a:rPr>
              <a:t>on</a:t>
            </a:r>
            <a:r>
              <a:rPr lang="is-IS" sz="2300" dirty="0" smtClean="0">
                <a:latin typeface="+mj-lt"/>
              </a:rPr>
              <a:t> </a:t>
            </a:r>
            <a:r>
              <a:rPr lang="is-IS" sz="2300" dirty="0" err="1" smtClean="0">
                <a:latin typeface="+mj-lt"/>
              </a:rPr>
              <a:t>bills</a:t>
            </a:r>
            <a:r>
              <a:rPr lang="is-IS" sz="2300" dirty="0" smtClean="0">
                <a:latin typeface="+mj-lt"/>
              </a:rPr>
              <a:t> of </a:t>
            </a:r>
            <a:r>
              <a:rPr lang="is-IS" sz="2300" dirty="0" err="1" smtClean="0">
                <a:latin typeface="+mj-lt"/>
              </a:rPr>
              <a:t>law</a:t>
            </a:r>
            <a:r>
              <a:rPr lang="is-IS" sz="2300" dirty="0" smtClean="0">
                <a:latin typeface="+mj-lt"/>
              </a:rPr>
              <a:t> &amp; </a:t>
            </a:r>
            <a:r>
              <a:rPr lang="is-IS" sz="2300" dirty="0" err="1" smtClean="0">
                <a:latin typeface="+mj-lt"/>
              </a:rPr>
              <a:t>governments</a:t>
            </a:r>
            <a:r>
              <a:rPr lang="is-IS" sz="2300" dirty="0" smtClean="0">
                <a:latin typeface="+mj-lt"/>
              </a:rPr>
              <a:t>’ </a:t>
            </a:r>
            <a:r>
              <a:rPr lang="is-IS" sz="2300" dirty="0" err="1" smtClean="0">
                <a:latin typeface="+mj-lt"/>
              </a:rPr>
              <a:t>action</a:t>
            </a:r>
            <a:r>
              <a:rPr lang="is-IS" sz="2300" dirty="0" smtClean="0">
                <a:latin typeface="+mj-lt"/>
              </a:rPr>
              <a:t> plans</a:t>
            </a:r>
          </a:p>
          <a:p>
            <a:pPr eaLnBrk="1" hangingPunct="1">
              <a:lnSpc>
                <a:spcPct val="80000"/>
              </a:lnSpc>
              <a:defRPr/>
            </a:pPr>
            <a:r>
              <a:rPr lang="is-IS" sz="2300" dirty="0" err="1" smtClean="0">
                <a:latin typeface="+mj-lt"/>
              </a:rPr>
              <a:t>Writing</a:t>
            </a:r>
            <a:r>
              <a:rPr lang="is-IS" sz="2300" dirty="0" smtClean="0">
                <a:latin typeface="+mj-lt"/>
              </a:rPr>
              <a:t> </a:t>
            </a:r>
            <a:r>
              <a:rPr lang="is-IS" sz="2300" dirty="0" err="1" smtClean="0">
                <a:latin typeface="+mj-lt"/>
              </a:rPr>
              <a:t>shadow</a:t>
            </a:r>
            <a:r>
              <a:rPr lang="is-IS" sz="2300" dirty="0" smtClean="0">
                <a:latin typeface="+mj-lt"/>
              </a:rPr>
              <a:t> </a:t>
            </a:r>
            <a:r>
              <a:rPr lang="is-IS" sz="2300" dirty="0" err="1" smtClean="0">
                <a:latin typeface="+mj-lt"/>
              </a:rPr>
              <a:t>reports</a:t>
            </a:r>
            <a:r>
              <a:rPr lang="is-IS" sz="2300" dirty="0" smtClean="0">
                <a:latin typeface="+mj-lt"/>
              </a:rPr>
              <a:t> </a:t>
            </a:r>
            <a:r>
              <a:rPr lang="is-IS" sz="2300" dirty="0" err="1" smtClean="0">
                <a:latin typeface="+mj-lt"/>
              </a:rPr>
              <a:t>to</a:t>
            </a:r>
            <a:r>
              <a:rPr lang="is-IS" sz="2300" dirty="0" smtClean="0">
                <a:latin typeface="+mj-lt"/>
              </a:rPr>
              <a:t> </a:t>
            </a:r>
            <a:r>
              <a:rPr lang="is-IS" sz="2300" dirty="0" err="1" smtClean="0">
                <a:latin typeface="+mj-lt"/>
              </a:rPr>
              <a:t>IOs</a:t>
            </a:r>
            <a:endParaRPr lang="is-IS" sz="2300" dirty="0" smtClean="0">
              <a:latin typeface="+mj-lt"/>
            </a:endParaRPr>
          </a:p>
          <a:p>
            <a:pPr>
              <a:lnSpc>
                <a:spcPct val="80000"/>
              </a:lnSpc>
              <a:defRPr/>
            </a:pPr>
            <a:r>
              <a:rPr lang="is-IS" sz="2300" dirty="0" err="1" smtClean="0">
                <a:latin typeface="+mj-lt"/>
              </a:rPr>
              <a:t>Educational</a:t>
            </a:r>
            <a:r>
              <a:rPr lang="is-IS" sz="2300" dirty="0" smtClean="0">
                <a:latin typeface="+mj-lt"/>
              </a:rPr>
              <a:t> </a:t>
            </a:r>
            <a:r>
              <a:rPr lang="is-IS" sz="2300" dirty="0" err="1" smtClean="0">
                <a:latin typeface="+mj-lt"/>
              </a:rPr>
              <a:t>material</a:t>
            </a:r>
            <a:r>
              <a:rPr lang="is-IS" sz="2300" dirty="0" smtClean="0">
                <a:latin typeface="+mj-lt"/>
              </a:rPr>
              <a:t> </a:t>
            </a:r>
            <a:r>
              <a:rPr lang="is-IS" sz="2300" dirty="0" err="1" smtClean="0">
                <a:latin typeface="+mj-lt"/>
              </a:rPr>
              <a:t>on</a:t>
            </a:r>
            <a:r>
              <a:rPr lang="is-IS" sz="2300" dirty="0" smtClean="0">
                <a:latin typeface="+mj-lt"/>
              </a:rPr>
              <a:t> </a:t>
            </a:r>
            <a:r>
              <a:rPr lang="is-IS" sz="2300" dirty="0" err="1" smtClean="0">
                <a:latin typeface="+mj-lt"/>
              </a:rPr>
              <a:t>human</a:t>
            </a:r>
            <a:r>
              <a:rPr lang="is-IS" sz="2300" dirty="0" smtClean="0">
                <a:latin typeface="+mj-lt"/>
              </a:rPr>
              <a:t> </a:t>
            </a:r>
            <a:r>
              <a:rPr lang="is-IS" sz="2300" dirty="0" err="1" smtClean="0">
                <a:latin typeface="+mj-lt"/>
              </a:rPr>
              <a:t>rights</a:t>
            </a:r>
            <a:r>
              <a:rPr lang="is-IS" sz="2300" dirty="0" smtClean="0">
                <a:latin typeface="+mj-lt"/>
              </a:rPr>
              <a:t>, HREP, </a:t>
            </a:r>
            <a:r>
              <a:rPr lang="is-IS" sz="2300" i="1" dirty="0" err="1" smtClean="0">
                <a:latin typeface="+mj-lt"/>
              </a:rPr>
              <a:t>Against</a:t>
            </a:r>
            <a:r>
              <a:rPr lang="is-IS" sz="2300" i="1" dirty="0" smtClean="0">
                <a:latin typeface="+mj-lt"/>
              </a:rPr>
              <a:t> all Odds</a:t>
            </a:r>
            <a:endParaRPr lang="is-IS" sz="2300" dirty="0" smtClean="0">
              <a:latin typeface="+mj-lt"/>
            </a:endParaRPr>
          </a:p>
          <a:p>
            <a:pPr eaLnBrk="1" hangingPunct="1">
              <a:lnSpc>
                <a:spcPct val="80000"/>
              </a:lnSpc>
              <a:defRPr/>
            </a:pPr>
            <a:r>
              <a:rPr lang="is-IS" sz="2300" dirty="0" err="1" smtClean="0">
                <a:latin typeface="+mj-lt"/>
              </a:rPr>
              <a:t>Awareness</a:t>
            </a:r>
            <a:r>
              <a:rPr lang="is-IS" sz="2300" dirty="0" smtClean="0">
                <a:latin typeface="+mj-lt"/>
              </a:rPr>
              <a:t> </a:t>
            </a:r>
            <a:r>
              <a:rPr lang="is-IS" sz="2300" dirty="0" err="1" smtClean="0">
                <a:latin typeface="+mj-lt"/>
              </a:rPr>
              <a:t>raising</a:t>
            </a:r>
            <a:endParaRPr lang="is-IS" sz="2300" dirty="0" smtClean="0">
              <a:latin typeface="+mj-lt"/>
            </a:endParaRPr>
          </a:p>
          <a:p>
            <a:pPr lvl="1">
              <a:lnSpc>
                <a:spcPct val="80000"/>
              </a:lnSpc>
              <a:defRPr/>
            </a:pPr>
            <a:r>
              <a:rPr lang="is-IS" sz="2000" dirty="0" smtClean="0">
                <a:latin typeface="+mj-lt"/>
              </a:rPr>
              <a:t>16 </a:t>
            </a:r>
            <a:r>
              <a:rPr lang="is-IS" sz="2000" dirty="0" err="1" smtClean="0">
                <a:latin typeface="+mj-lt"/>
              </a:rPr>
              <a:t>Days</a:t>
            </a:r>
            <a:r>
              <a:rPr lang="is-IS" sz="2000" dirty="0" smtClean="0">
                <a:latin typeface="+mj-lt"/>
              </a:rPr>
              <a:t> </a:t>
            </a:r>
            <a:r>
              <a:rPr lang="is-IS" sz="2000" dirty="0" err="1" smtClean="0">
                <a:latin typeface="+mj-lt"/>
              </a:rPr>
              <a:t>Against</a:t>
            </a:r>
            <a:r>
              <a:rPr lang="is-IS" sz="2000" dirty="0" smtClean="0">
                <a:latin typeface="+mj-lt"/>
              </a:rPr>
              <a:t> </a:t>
            </a:r>
            <a:r>
              <a:rPr lang="is-IS" sz="2000" dirty="0" err="1" smtClean="0">
                <a:latin typeface="+mj-lt"/>
              </a:rPr>
              <a:t>Gender</a:t>
            </a:r>
            <a:r>
              <a:rPr lang="is-IS" sz="2000" dirty="0" smtClean="0">
                <a:latin typeface="+mj-lt"/>
              </a:rPr>
              <a:t>-</a:t>
            </a:r>
            <a:r>
              <a:rPr lang="is-IS" sz="2000" dirty="0" err="1" smtClean="0">
                <a:latin typeface="+mj-lt"/>
              </a:rPr>
              <a:t>based</a:t>
            </a:r>
            <a:r>
              <a:rPr lang="is-IS" sz="2000" dirty="0" smtClean="0">
                <a:latin typeface="+mj-lt"/>
              </a:rPr>
              <a:t> </a:t>
            </a:r>
            <a:r>
              <a:rPr lang="is-IS" sz="2000" dirty="0" err="1" smtClean="0">
                <a:latin typeface="+mj-lt"/>
              </a:rPr>
              <a:t>Violence</a:t>
            </a:r>
            <a:r>
              <a:rPr lang="is-IS" sz="2000" dirty="0" smtClean="0">
                <a:latin typeface="+mj-lt"/>
              </a:rPr>
              <a:t>: 25 </a:t>
            </a:r>
            <a:r>
              <a:rPr lang="is-IS" sz="2000" dirty="0" err="1" smtClean="0">
                <a:latin typeface="+mj-lt"/>
              </a:rPr>
              <a:t>November</a:t>
            </a:r>
            <a:r>
              <a:rPr lang="is-IS" sz="2000" dirty="0" smtClean="0">
                <a:latin typeface="+mj-lt"/>
              </a:rPr>
              <a:t> – 10 </a:t>
            </a:r>
            <a:r>
              <a:rPr lang="is-IS" sz="2000" dirty="0" err="1" smtClean="0">
                <a:latin typeface="+mj-lt"/>
              </a:rPr>
              <a:t>December</a:t>
            </a:r>
            <a:endParaRPr lang="is-IS" sz="2000" i="1" dirty="0" smtClean="0">
              <a:latin typeface="+mj-lt"/>
            </a:endParaRPr>
          </a:p>
          <a:p>
            <a:pPr lvl="1">
              <a:lnSpc>
                <a:spcPct val="80000"/>
              </a:lnSpc>
              <a:defRPr/>
            </a:pPr>
            <a:r>
              <a:rPr lang="is-IS" sz="2000" dirty="0" err="1" smtClean="0">
                <a:latin typeface="+mj-lt"/>
              </a:rPr>
              <a:t>European</a:t>
            </a:r>
            <a:r>
              <a:rPr lang="is-IS" sz="2000" dirty="0" smtClean="0">
                <a:latin typeface="+mj-lt"/>
              </a:rPr>
              <a:t> </a:t>
            </a:r>
            <a:r>
              <a:rPr lang="is-IS" sz="2000" dirty="0" err="1" smtClean="0">
                <a:latin typeface="+mj-lt"/>
              </a:rPr>
              <a:t>Action</a:t>
            </a:r>
            <a:r>
              <a:rPr lang="is-IS" sz="2000" dirty="0" smtClean="0">
                <a:latin typeface="+mj-lt"/>
              </a:rPr>
              <a:t> </a:t>
            </a:r>
            <a:r>
              <a:rPr lang="is-IS" sz="2000" dirty="0" err="1" smtClean="0">
                <a:latin typeface="+mj-lt"/>
              </a:rPr>
              <a:t>Week</a:t>
            </a:r>
            <a:r>
              <a:rPr lang="is-IS" sz="2000" dirty="0" smtClean="0">
                <a:latin typeface="+mj-lt"/>
              </a:rPr>
              <a:t> </a:t>
            </a:r>
            <a:r>
              <a:rPr lang="is-IS" sz="2000" dirty="0" err="1" smtClean="0">
                <a:latin typeface="+mj-lt"/>
              </a:rPr>
              <a:t>Against</a:t>
            </a:r>
            <a:r>
              <a:rPr lang="is-IS" sz="2000" dirty="0" smtClean="0">
                <a:latin typeface="+mj-lt"/>
              </a:rPr>
              <a:t> </a:t>
            </a:r>
            <a:r>
              <a:rPr lang="is-IS" sz="2000" dirty="0" err="1" smtClean="0">
                <a:latin typeface="+mj-lt"/>
              </a:rPr>
              <a:t>Racism</a:t>
            </a:r>
            <a:r>
              <a:rPr lang="is-IS" sz="2000" dirty="0" smtClean="0">
                <a:latin typeface="+mj-lt"/>
              </a:rPr>
              <a:t>: 13 </a:t>
            </a:r>
            <a:r>
              <a:rPr lang="is-IS" sz="2000" dirty="0" err="1" smtClean="0">
                <a:latin typeface="+mj-lt"/>
              </a:rPr>
              <a:t>March</a:t>
            </a:r>
            <a:r>
              <a:rPr lang="is-IS" sz="2000" dirty="0" smtClean="0">
                <a:latin typeface="+mj-lt"/>
              </a:rPr>
              <a:t> – 21 </a:t>
            </a:r>
            <a:r>
              <a:rPr lang="is-IS" sz="2000" dirty="0" err="1" smtClean="0">
                <a:latin typeface="+mj-lt"/>
              </a:rPr>
              <a:t>March</a:t>
            </a:r>
            <a:r>
              <a:rPr lang="is-IS" sz="2000" dirty="0" smtClean="0">
                <a:latin typeface="+mj-lt"/>
              </a:rPr>
              <a:t> </a:t>
            </a:r>
          </a:p>
          <a:p>
            <a:pPr lvl="1">
              <a:lnSpc>
                <a:spcPct val="80000"/>
              </a:lnSpc>
              <a:defRPr/>
            </a:pPr>
            <a:r>
              <a:rPr lang="is-IS" sz="2000" dirty="0" err="1" smtClean="0">
                <a:latin typeface="+mj-lt"/>
              </a:rPr>
              <a:t>Radio</a:t>
            </a:r>
            <a:r>
              <a:rPr lang="is-IS" sz="2000" dirty="0" smtClean="0">
                <a:latin typeface="+mj-lt"/>
              </a:rPr>
              <a:t> / internet </a:t>
            </a:r>
            <a:r>
              <a:rPr lang="is-IS" sz="2000" dirty="0" err="1" smtClean="0">
                <a:latin typeface="+mj-lt"/>
              </a:rPr>
              <a:t>banner</a:t>
            </a:r>
            <a:r>
              <a:rPr lang="is-IS" sz="2000" dirty="0" smtClean="0">
                <a:latin typeface="+mj-lt"/>
              </a:rPr>
              <a:t> </a:t>
            </a:r>
            <a:r>
              <a:rPr lang="is-IS" sz="2000" dirty="0" err="1" smtClean="0">
                <a:latin typeface="+mj-lt"/>
              </a:rPr>
              <a:t>adverts</a:t>
            </a:r>
            <a:endParaRPr lang="is-IS" sz="2000" dirty="0" smtClean="0">
              <a:latin typeface="+mj-lt"/>
            </a:endParaRPr>
          </a:p>
          <a:p>
            <a:pPr eaLnBrk="1" hangingPunct="1">
              <a:lnSpc>
                <a:spcPct val="80000"/>
              </a:lnSpc>
              <a:defRPr/>
            </a:pPr>
            <a:endParaRPr lang="is-IS" sz="2200" dirty="0" smtClean="0">
              <a:latin typeface="+mj-lt"/>
            </a:endParaRPr>
          </a:p>
          <a:p>
            <a:pPr marL="0" indent="0" eaLnBrk="1" hangingPunct="1">
              <a:lnSpc>
                <a:spcPct val="80000"/>
              </a:lnSpc>
              <a:buFontTx/>
              <a:buNone/>
              <a:defRPr/>
            </a:pPr>
            <a:endParaRPr lang="is-IS" sz="2200" dirty="0" smtClean="0">
              <a:latin typeface="+mj-lt"/>
            </a:endParaRPr>
          </a:p>
          <a:p>
            <a:pPr eaLnBrk="1" hangingPunct="1">
              <a:lnSpc>
                <a:spcPct val="80000"/>
              </a:lnSpc>
              <a:buFontTx/>
              <a:buNone/>
              <a:defRPr/>
            </a:pPr>
            <a:endParaRPr lang="en-US" sz="2400" b="1" dirty="0" smtClean="0">
              <a:latin typeface="+mj-lt"/>
            </a:endParaRPr>
          </a:p>
        </p:txBody>
      </p:sp>
      <p:pic>
        <p:nvPicPr>
          <p:cNvPr id="7" name="Picture 6" descr="Vefsvæði humanrights.is">
            <a:hlinkClick r:id="rId3" tooltip="Vefsvæði humanrights.i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a:spLocks noGrp="1"/>
          </p:cNvSpPr>
          <p:nvPr>
            <p:ph type="title"/>
          </p:nvPr>
        </p:nvSpPr>
        <p:spPr>
          <a:xfrm>
            <a:off x="14808" y="0"/>
            <a:ext cx="9129192" cy="1137600"/>
          </a:xfrm>
          <a:blipFill dpi="0" rotWithShape="1">
            <a:blip r:embed="rId5">
              <a:alphaModFix amt="40000"/>
            </a:blip>
            <a:srcRect/>
            <a:stretch>
              <a:fillRect/>
            </a:stretch>
          </a:blipFill>
        </p:spPr>
        <p:txBody>
          <a:bodyPr>
            <a:normAutofit/>
          </a:bodyPr>
          <a:lstStyle/>
          <a:p>
            <a:r>
              <a:rPr lang="is-IS" b="1" dirty="0" err="1" smtClean="0"/>
              <a:t>Main</a:t>
            </a:r>
            <a:r>
              <a:rPr lang="is-IS" b="1" dirty="0" smtClean="0"/>
              <a:t> </a:t>
            </a:r>
            <a:r>
              <a:rPr lang="is-IS" b="1" dirty="0" err="1" smtClean="0"/>
              <a:t>Activities</a:t>
            </a:r>
            <a:endParaRPr lang="is-IS" dirty="0"/>
          </a:p>
        </p:txBody>
      </p:sp>
    </p:spTree>
    <p:extLst>
      <p:ext uri="{BB962C8B-B14F-4D97-AF65-F5344CB8AC3E}">
        <p14:creationId xmlns:p14="http://schemas.microsoft.com/office/powerpoint/2010/main" val="37072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02" b="5405"/>
          <a:stretch/>
        </p:blipFill>
        <p:spPr bwMode="auto">
          <a:xfrm>
            <a:off x="1053544" y="1758462"/>
            <a:ext cx="7036912" cy="36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a:xfrm>
            <a:off x="14808" y="0"/>
            <a:ext cx="9129192" cy="1137600"/>
          </a:xfrm>
          <a:prstGeom prst="rect">
            <a:avLst/>
          </a:prstGeom>
          <a:blipFill dpi="0" rotWithShape="1">
            <a:blip r:embed="rId5">
              <a:alphaModFix amt="40000"/>
            </a:blip>
            <a:srcRect/>
            <a:stretch>
              <a:fillRect/>
            </a:stretch>
          </a:blip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b="1" dirty="0" err="1" smtClean="0"/>
              <a:t>Legal</a:t>
            </a:r>
            <a:r>
              <a:rPr lang="is-IS" b="1" dirty="0" smtClean="0"/>
              <a:t> </a:t>
            </a:r>
            <a:r>
              <a:rPr lang="is-IS" b="1" dirty="0" err="1"/>
              <a:t>c</a:t>
            </a:r>
            <a:r>
              <a:rPr lang="is-IS" b="1" dirty="0" err="1" smtClean="0"/>
              <a:t>ounselling</a:t>
            </a:r>
            <a:r>
              <a:rPr lang="is-IS" b="1" dirty="0" smtClean="0"/>
              <a:t> for </a:t>
            </a:r>
            <a:r>
              <a:rPr lang="is-IS" b="1" dirty="0" err="1" smtClean="0"/>
              <a:t>immigrants</a:t>
            </a:r>
            <a:endParaRPr lang="is-IS" dirty="0"/>
          </a:p>
        </p:txBody>
      </p:sp>
      <p:pic>
        <p:nvPicPr>
          <p:cNvPr id="9" name="Picture 8" descr="Vefsvæði humanrights.is">
            <a:hlinkClick r:id="rId6" tooltip="Vefsvæði humanrights.is"/>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5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556793"/>
            <a:ext cx="8218487" cy="3672407"/>
          </a:xfrm>
        </p:spPr>
        <p:txBody>
          <a:bodyPr>
            <a:normAutofit fontScale="92500" lnSpcReduction="10000"/>
          </a:bodyPr>
          <a:lstStyle/>
          <a:p>
            <a:pPr eaLnBrk="1" hangingPunct="1">
              <a:lnSpc>
                <a:spcPct val="80000"/>
              </a:lnSpc>
              <a:defRPr/>
            </a:pPr>
            <a:r>
              <a:rPr lang="is-IS" sz="2400" dirty="0" err="1" smtClean="0">
                <a:latin typeface="+mj-lt"/>
              </a:rPr>
              <a:t>Intercultural</a:t>
            </a:r>
            <a:r>
              <a:rPr lang="is-IS" sz="2400" dirty="0" smtClean="0">
                <a:latin typeface="+mj-lt"/>
              </a:rPr>
              <a:t> </a:t>
            </a:r>
            <a:r>
              <a:rPr lang="is-IS" sz="2400" dirty="0" err="1" smtClean="0">
                <a:latin typeface="+mj-lt"/>
              </a:rPr>
              <a:t>Centre</a:t>
            </a:r>
            <a:endParaRPr lang="is-IS" sz="2400" dirty="0" smtClean="0">
              <a:latin typeface="+mj-lt"/>
            </a:endParaRPr>
          </a:p>
          <a:p>
            <a:pPr lvl="1">
              <a:lnSpc>
                <a:spcPct val="80000"/>
              </a:lnSpc>
              <a:defRPr/>
            </a:pPr>
            <a:r>
              <a:rPr lang="is-IS" sz="1800" dirty="0" smtClean="0">
                <a:latin typeface="+mj-lt"/>
              </a:rPr>
              <a:t>2001-2010</a:t>
            </a:r>
          </a:p>
          <a:p>
            <a:pPr marL="457200" lvl="1" indent="0">
              <a:lnSpc>
                <a:spcPct val="80000"/>
              </a:lnSpc>
              <a:buNone/>
              <a:defRPr/>
            </a:pPr>
            <a:endParaRPr lang="is-IS" sz="1800" dirty="0" smtClean="0">
              <a:latin typeface="+mj-lt"/>
            </a:endParaRPr>
          </a:p>
          <a:p>
            <a:pPr>
              <a:lnSpc>
                <a:spcPct val="80000"/>
              </a:lnSpc>
              <a:defRPr/>
            </a:pPr>
            <a:r>
              <a:rPr lang="is-IS" sz="2400" dirty="0" smtClean="0">
                <a:latin typeface="+mj-lt"/>
              </a:rPr>
              <a:t>ICEHR</a:t>
            </a:r>
          </a:p>
          <a:p>
            <a:pPr lvl="1">
              <a:lnSpc>
                <a:spcPct val="80000"/>
              </a:lnSpc>
              <a:defRPr/>
            </a:pPr>
            <a:r>
              <a:rPr lang="is-IS" sz="1800" dirty="0" smtClean="0">
                <a:latin typeface="+mj-lt"/>
              </a:rPr>
              <a:t>2010 </a:t>
            </a:r>
          </a:p>
          <a:p>
            <a:pPr lvl="1">
              <a:lnSpc>
                <a:spcPct val="80000"/>
              </a:lnSpc>
              <a:defRPr/>
            </a:pPr>
            <a:r>
              <a:rPr lang="is-IS" sz="1800" dirty="0" smtClean="0">
                <a:latin typeface="+mj-lt"/>
              </a:rPr>
              <a:t>2012 </a:t>
            </a:r>
            <a:r>
              <a:rPr lang="is-IS" sz="1800" dirty="0" err="1" smtClean="0">
                <a:latin typeface="+mj-lt"/>
              </a:rPr>
              <a:t>within</a:t>
            </a:r>
            <a:r>
              <a:rPr lang="is-IS" sz="1800" dirty="0" smtClean="0">
                <a:latin typeface="+mj-lt"/>
              </a:rPr>
              <a:t> ICEHR </a:t>
            </a:r>
            <a:r>
              <a:rPr lang="is-IS" sz="1800" dirty="0" err="1" smtClean="0">
                <a:latin typeface="+mj-lt"/>
              </a:rPr>
              <a:t>facility</a:t>
            </a:r>
            <a:endParaRPr lang="is-IS" sz="1800" dirty="0" smtClean="0">
              <a:latin typeface="+mj-lt"/>
            </a:endParaRPr>
          </a:p>
          <a:p>
            <a:pPr>
              <a:lnSpc>
                <a:spcPct val="80000"/>
              </a:lnSpc>
              <a:defRPr/>
            </a:pPr>
            <a:r>
              <a:rPr lang="is-IS" sz="2400" dirty="0" err="1" smtClean="0">
                <a:latin typeface="+mj-lt"/>
              </a:rPr>
              <a:t>Contract</a:t>
            </a:r>
            <a:r>
              <a:rPr lang="is-IS" sz="2400" dirty="0" smtClean="0">
                <a:latin typeface="+mj-lt"/>
              </a:rPr>
              <a:t> </a:t>
            </a:r>
            <a:r>
              <a:rPr lang="is-IS" sz="2400" dirty="0" err="1">
                <a:latin typeface="+mj-lt"/>
              </a:rPr>
              <a:t>with</a:t>
            </a:r>
            <a:r>
              <a:rPr lang="is-IS" sz="2400" dirty="0">
                <a:latin typeface="+mj-lt"/>
              </a:rPr>
              <a:t> </a:t>
            </a:r>
            <a:r>
              <a:rPr lang="is-IS" sz="2400" dirty="0" err="1">
                <a:latin typeface="+mj-lt"/>
              </a:rPr>
              <a:t>the</a:t>
            </a:r>
            <a:r>
              <a:rPr lang="is-IS" sz="2400" dirty="0">
                <a:latin typeface="+mj-lt"/>
              </a:rPr>
              <a:t> </a:t>
            </a:r>
            <a:r>
              <a:rPr lang="is-IS" sz="2400" dirty="0" err="1">
                <a:latin typeface="+mj-lt"/>
              </a:rPr>
              <a:t>Ministry</a:t>
            </a:r>
            <a:r>
              <a:rPr lang="is-IS" sz="2400" dirty="0">
                <a:latin typeface="+mj-lt"/>
              </a:rPr>
              <a:t> </a:t>
            </a:r>
            <a:r>
              <a:rPr lang="is-IS" sz="2400" dirty="0" smtClean="0">
                <a:latin typeface="+mj-lt"/>
              </a:rPr>
              <a:t>of </a:t>
            </a:r>
            <a:r>
              <a:rPr lang="is-IS" sz="2400" dirty="0" err="1" smtClean="0">
                <a:latin typeface="+mj-lt"/>
              </a:rPr>
              <a:t>Welfare</a:t>
            </a:r>
            <a:r>
              <a:rPr lang="is-IS" sz="2400" dirty="0" smtClean="0">
                <a:latin typeface="+mj-lt"/>
              </a:rPr>
              <a:t>, 1 </a:t>
            </a:r>
            <a:r>
              <a:rPr lang="is-IS" sz="2400" dirty="0" err="1" smtClean="0">
                <a:latin typeface="+mj-lt"/>
              </a:rPr>
              <a:t>yr</a:t>
            </a:r>
            <a:r>
              <a:rPr lang="is-IS" sz="2400" dirty="0" smtClean="0">
                <a:latin typeface="+mj-lt"/>
              </a:rPr>
              <a:t> </a:t>
            </a:r>
          </a:p>
          <a:p>
            <a:pPr>
              <a:lnSpc>
                <a:spcPct val="80000"/>
              </a:lnSpc>
              <a:defRPr/>
            </a:pPr>
            <a:r>
              <a:rPr lang="is-IS" sz="2400" dirty="0" err="1"/>
              <a:t>Interpreters</a:t>
            </a:r>
            <a:r>
              <a:rPr lang="is-IS" sz="2400" dirty="0"/>
              <a:t> </a:t>
            </a:r>
            <a:r>
              <a:rPr lang="is-IS" sz="2400" dirty="0" err="1"/>
              <a:t>available</a:t>
            </a:r>
            <a:endParaRPr lang="is-IS" sz="2400" dirty="0"/>
          </a:p>
          <a:p>
            <a:pPr lvl="1">
              <a:lnSpc>
                <a:spcPct val="80000"/>
              </a:lnSpc>
              <a:defRPr/>
            </a:pPr>
            <a:r>
              <a:rPr lang="is-IS" sz="2000" dirty="0" err="1"/>
              <a:t>in</a:t>
            </a:r>
            <a:r>
              <a:rPr lang="is-IS" sz="2000" dirty="0"/>
              <a:t> </a:t>
            </a:r>
            <a:r>
              <a:rPr lang="is-IS" sz="2000" dirty="0" err="1"/>
              <a:t>person</a:t>
            </a:r>
            <a:endParaRPr lang="is-IS" sz="2000" dirty="0"/>
          </a:p>
          <a:p>
            <a:pPr lvl="1">
              <a:lnSpc>
                <a:spcPct val="80000"/>
              </a:lnSpc>
              <a:defRPr/>
            </a:pPr>
            <a:r>
              <a:rPr lang="is-IS" sz="2000" dirty="0" err="1"/>
              <a:t>phone</a:t>
            </a:r>
            <a:endParaRPr lang="is-IS" sz="2000" dirty="0"/>
          </a:p>
          <a:p>
            <a:pPr lvl="1">
              <a:lnSpc>
                <a:spcPct val="80000"/>
              </a:lnSpc>
              <a:defRPr/>
            </a:pPr>
            <a:r>
              <a:rPr lang="is-IS" sz="2000" dirty="0" err="1"/>
              <a:t>email</a:t>
            </a:r>
            <a:endParaRPr lang="is-IS" sz="2000" dirty="0"/>
          </a:p>
          <a:p>
            <a:pPr marL="0" indent="0">
              <a:lnSpc>
                <a:spcPct val="80000"/>
              </a:lnSpc>
              <a:buNone/>
              <a:defRPr/>
            </a:pPr>
            <a:endParaRPr lang="is-IS" sz="2400" dirty="0" smtClean="0">
              <a:latin typeface="+mj-lt"/>
            </a:endParaRPr>
          </a:p>
          <a:p>
            <a:pPr>
              <a:lnSpc>
                <a:spcPct val="80000"/>
              </a:lnSpc>
              <a:defRPr/>
            </a:pPr>
            <a:r>
              <a:rPr lang="is-IS" sz="2400" dirty="0" smtClean="0">
                <a:latin typeface="+mj-lt"/>
              </a:rPr>
              <a:t>2014: 400 </a:t>
            </a:r>
            <a:r>
              <a:rPr lang="is-IS" sz="1800" dirty="0" smtClean="0">
                <a:latin typeface="+mj-lt"/>
              </a:rPr>
              <a:t>(+/-)</a:t>
            </a:r>
            <a:r>
              <a:rPr lang="is-IS" sz="2400" dirty="0" smtClean="0">
                <a:latin typeface="+mj-lt"/>
              </a:rPr>
              <a:t> </a:t>
            </a:r>
            <a:r>
              <a:rPr lang="is-IS" sz="2400" dirty="0" err="1" smtClean="0">
                <a:latin typeface="+mj-lt"/>
              </a:rPr>
              <a:t>interviews</a:t>
            </a:r>
            <a:endParaRPr lang="is-IS" sz="2400" dirty="0">
              <a:latin typeface="+mj-lt"/>
            </a:endParaRPr>
          </a:p>
          <a:p>
            <a:pPr eaLnBrk="1" hangingPunct="1">
              <a:lnSpc>
                <a:spcPct val="80000"/>
              </a:lnSpc>
              <a:buFontTx/>
              <a:buNone/>
              <a:defRPr/>
            </a:pPr>
            <a:endParaRPr lang="en-US" sz="2400" b="1" dirty="0" smtClean="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912" y="3501008"/>
            <a:ext cx="2401285" cy="1800000"/>
          </a:xfrm>
          <a:prstGeom prst="rect">
            <a:avLst/>
          </a:prstGeom>
          <a:ln>
            <a:noFill/>
          </a:ln>
          <a:effectLst>
            <a:outerShdw blurRad="190500" algn="tl" rotWithShape="0">
              <a:srgbClr val="000000">
                <a:alpha val="70000"/>
              </a:srgbClr>
            </a:outerShdw>
          </a:effectLst>
        </p:spPr>
      </p:pic>
      <p:pic>
        <p:nvPicPr>
          <p:cNvPr id="8" name="Picture 7"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14808" y="0"/>
            <a:ext cx="9129192" cy="1137600"/>
          </a:xfrm>
          <a:blipFill dpi="0" rotWithShape="1">
            <a:blip r:embed="rId6">
              <a:alphaModFix amt="40000"/>
            </a:blip>
            <a:srcRect/>
            <a:stretch>
              <a:fillRect/>
            </a:stretch>
          </a:blipFill>
        </p:spPr>
        <p:txBody>
          <a:bodyPr>
            <a:normAutofit fontScale="90000"/>
          </a:bodyPr>
          <a:lstStyle/>
          <a:p>
            <a:r>
              <a:rPr lang="is-IS" b="1" dirty="0" err="1" smtClean="0"/>
              <a:t>Legal</a:t>
            </a:r>
            <a:r>
              <a:rPr lang="is-IS" b="1" dirty="0" smtClean="0"/>
              <a:t> </a:t>
            </a:r>
            <a:r>
              <a:rPr lang="is-IS" b="1" dirty="0" err="1"/>
              <a:t>c</a:t>
            </a:r>
            <a:r>
              <a:rPr lang="is-IS" b="1" dirty="0" err="1" smtClean="0"/>
              <a:t>ounselling</a:t>
            </a:r>
            <a:r>
              <a:rPr lang="is-IS" b="1" dirty="0" smtClean="0"/>
              <a:t> </a:t>
            </a:r>
            <a:r>
              <a:rPr lang="is-IS" b="1" dirty="0"/>
              <a:t>for </a:t>
            </a:r>
            <a:r>
              <a:rPr lang="is-IS" b="1" dirty="0" err="1"/>
              <a:t>immigrants</a:t>
            </a:r>
            <a:r>
              <a:rPr lang="is-IS" b="1" dirty="0"/>
              <a:t> - </a:t>
            </a:r>
            <a:r>
              <a:rPr lang="is-IS" b="1" dirty="0" err="1"/>
              <a:t>background</a:t>
            </a:r>
            <a:endParaRPr lang="is-IS" dirty="0"/>
          </a:p>
        </p:txBody>
      </p:sp>
    </p:spTree>
    <p:extLst>
      <p:ext uri="{BB962C8B-B14F-4D97-AF65-F5344CB8AC3E}">
        <p14:creationId xmlns:p14="http://schemas.microsoft.com/office/powerpoint/2010/main" val="16356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412776"/>
            <a:ext cx="8218487" cy="4536504"/>
          </a:xfrm>
        </p:spPr>
        <p:txBody>
          <a:bodyPr>
            <a:normAutofit fontScale="62500" lnSpcReduction="20000"/>
          </a:bodyPr>
          <a:lstStyle/>
          <a:p>
            <a:pPr marL="457200" indent="-457200">
              <a:lnSpc>
                <a:spcPct val="80000"/>
              </a:lnSpc>
              <a:buFont typeface="+mj-lt"/>
              <a:buAutoNum type="arabicPeriod"/>
              <a:defRPr/>
            </a:pPr>
            <a:r>
              <a:rPr lang="is-IS" sz="3100" dirty="0" err="1" smtClean="0">
                <a:latin typeface="+mj-lt"/>
              </a:rPr>
              <a:t>Divorce</a:t>
            </a:r>
            <a:r>
              <a:rPr lang="is-IS" sz="3100" dirty="0" smtClean="0">
                <a:latin typeface="+mj-lt"/>
              </a:rPr>
              <a:t>, </a:t>
            </a:r>
            <a:r>
              <a:rPr lang="is-IS" sz="3100" dirty="0" err="1" smtClean="0">
                <a:latin typeface="+mj-lt"/>
              </a:rPr>
              <a:t>custody</a:t>
            </a:r>
            <a:r>
              <a:rPr lang="is-IS" sz="3100" dirty="0" smtClean="0">
                <a:latin typeface="+mj-lt"/>
              </a:rPr>
              <a:t>, </a:t>
            </a:r>
            <a:r>
              <a:rPr lang="is-IS" sz="3100" dirty="0" err="1" smtClean="0">
                <a:latin typeface="+mj-lt"/>
              </a:rPr>
              <a:t>right</a:t>
            </a:r>
            <a:r>
              <a:rPr lang="is-IS" sz="3100" dirty="0" smtClean="0">
                <a:latin typeface="+mj-lt"/>
              </a:rPr>
              <a:t> of </a:t>
            </a:r>
            <a:r>
              <a:rPr lang="is-IS" sz="3100" dirty="0" err="1" smtClean="0">
                <a:latin typeface="+mj-lt"/>
              </a:rPr>
              <a:t>access</a:t>
            </a:r>
            <a:r>
              <a:rPr lang="is-IS" sz="3100" dirty="0" smtClean="0">
                <a:latin typeface="+mj-lt"/>
              </a:rPr>
              <a:t> (101)</a:t>
            </a:r>
          </a:p>
          <a:p>
            <a:pPr lvl="1">
              <a:lnSpc>
                <a:spcPct val="80000"/>
              </a:lnSpc>
              <a:defRPr/>
            </a:pPr>
            <a:r>
              <a:rPr lang="is-IS" sz="3100" dirty="0" err="1" smtClean="0">
                <a:latin typeface="+mj-lt"/>
              </a:rPr>
              <a:t>Violence</a:t>
            </a:r>
            <a:r>
              <a:rPr lang="is-IS" sz="3100" dirty="0" smtClean="0">
                <a:latin typeface="+mj-lt"/>
              </a:rPr>
              <a:t> (30)</a:t>
            </a:r>
          </a:p>
          <a:p>
            <a:pPr marL="457200" indent="-457200">
              <a:lnSpc>
                <a:spcPct val="80000"/>
              </a:lnSpc>
              <a:buFont typeface="+mj-lt"/>
              <a:buAutoNum type="arabicPeriod"/>
              <a:defRPr/>
            </a:pPr>
            <a:r>
              <a:rPr lang="is-IS" sz="3100" dirty="0" err="1" smtClean="0">
                <a:latin typeface="+mj-lt"/>
              </a:rPr>
              <a:t>Residence</a:t>
            </a:r>
            <a:r>
              <a:rPr lang="is-IS" sz="3100" dirty="0" smtClean="0">
                <a:latin typeface="+mj-lt"/>
              </a:rPr>
              <a:t> </a:t>
            </a:r>
            <a:r>
              <a:rPr lang="is-IS" sz="3100" dirty="0" err="1" smtClean="0">
                <a:latin typeface="+mj-lt"/>
              </a:rPr>
              <a:t>permits</a:t>
            </a:r>
            <a:r>
              <a:rPr lang="is-IS" sz="3100" dirty="0" smtClean="0">
                <a:latin typeface="+mj-lt"/>
              </a:rPr>
              <a:t>, </a:t>
            </a:r>
            <a:r>
              <a:rPr lang="is-IS" sz="3100" dirty="0" err="1" smtClean="0">
                <a:latin typeface="+mj-lt"/>
              </a:rPr>
              <a:t>work</a:t>
            </a:r>
            <a:r>
              <a:rPr lang="is-IS" sz="3100" dirty="0" smtClean="0">
                <a:latin typeface="+mj-lt"/>
              </a:rPr>
              <a:t> </a:t>
            </a:r>
            <a:r>
              <a:rPr lang="is-IS" sz="3100" dirty="0" err="1" smtClean="0">
                <a:latin typeface="+mj-lt"/>
              </a:rPr>
              <a:t>permits</a:t>
            </a:r>
            <a:endParaRPr lang="is-IS" sz="3100" dirty="0">
              <a:latin typeface="+mj-lt"/>
            </a:endParaRPr>
          </a:p>
          <a:p>
            <a:pPr marL="457200" indent="-457200">
              <a:lnSpc>
                <a:spcPct val="80000"/>
              </a:lnSpc>
              <a:buFont typeface="+mj-lt"/>
              <a:buAutoNum type="arabicPeriod"/>
              <a:defRPr/>
            </a:pPr>
            <a:r>
              <a:rPr lang="is-IS" sz="3100" dirty="0" err="1" smtClean="0">
                <a:latin typeface="+mj-lt"/>
              </a:rPr>
              <a:t>Citizenship</a:t>
            </a:r>
            <a:endParaRPr lang="is-IS" sz="3100" dirty="0" smtClean="0">
              <a:latin typeface="+mj-lt"/>
            </a:endParaRPr>
          </a:p>
          <a:p>
            <a:pPr marL="0" indent="0">
              <a:lnSpc>
                <a:spcPct val="80000"/>
              </a:lnSpc>
              <a:buNone/>
              <a:defRPr/>
            </a:pPr>
            <a:r>
              <a:rPr lang="is-IS" sz="2400" dirty="0" smtClean="0">
                <a:latin typeface="+mj-lt"/>
              </a:rPr>
              <a:t> </a:t>
            </a:r>
            <a:endParaRPr lang="is-IS" sz="2900" dirty="0" smtClean="0">
              <a:latin typeface="+mj-lt"/>
            </a:endParaRPr>
          </a:p>
          <a:p>
            <a:pPr marL="285750" indent="-285750">
              <a:lnSpc>
                <a:spcPct val="80000"/>
              </a:lnSpc>
              <a:defRPr/>
            </a:pPr>
            <a:r>
              <a:rPr lang="is-IS" sz="2900" dirty="0" err="1" smtClean="0"/>
              <a:t>Financial</a:t>
            </a:r>
            <a:r>
              <a:rPr lang="is-IS" sz="2900" dirty="0" smtClean="0"/>
              <a:t> </a:t>
            </a:r>
            <a:r>
              <a:rPr lang="is-IS" sz="2900" dirty="0" err="1"/>
              <a:t>concerns</a:t>
            </a:r>
            <a:endParaRPr lang="is-IS" sz="2900" dirty="0"/>
          </a:p>
          <a:p>
            <a:pPr marL="285750" indent="-285750">
              <a:lnSpc>
                <a:spcPct val="80000"/>
              </a:lnSpc>
              <a:defRPr/>
            </a:pPr>
            <a:r>
              <a:rPr lang="is-IS" sz="2900" dirty="0" err="1"/>
              <a:t>Tax</a:t>
            </a:r>
            <a:r>
              <a:rPr lang="is-IS" sz="2900" dirty="0"/>
              <a:t> </a:t>
            </a:r>
            <a:r>
              <a:rPr lang="is-IS" sz="2900" dirty="0" err="1"/>
              <a:t>matters</a:t>
            </a:r>
            <a:endParaRPr lang="is-IS" sz="2900" dirty="0"/>
          </a:p>
          <a:p>
            <a:pPr marL="285750" indent="-285750">
              <a:lnSpc>
                <a:spcPct val="80000"/>
              </a:lnSpc>
              <a:defRPr/>
            </a:pPr>
            <a:r>
              <a:rPr lang="is-IS" sz="2900" dirty="0" err="1"/>
              <a:t>Pension</a:t>
            </a:r>
            <a:r>
              <a:rPr lang="is-IS" sz="2900" dirty="0"/>
              <a:t>, </a:t>
            </a:r>
            <a:r>
              <a:rPr lang="is-IS" sz="2900" dirty="0" err="1"/>
              <a:t>social</a:t>
            </a:r>
            <a:r>
              <a:rPr lang="is-IS" sz="2900" dirty="0"/>
              <a:t> </a:t>
            </a:r>
            <a:r>
              <a:rPr lang="is-IS" sz="2900" dirty="0" err="1"/>
              <a:t>welfare</a:t>
            </a:r>
            <a:r>
              <a:rPr lang="is-IS" sz="2900" dirty="0"/>
              <a:t>, </a:t>
            </a:r>
            <a:r>
              <a:rPr lang="is-IS" sz="2900" dirty="0" err="1"/>
              <a:t>disability</a:t>
            </a:r>
            <a:r>
              <a:rPr lang="is-IS" sz="2900" dirty="0"/>
              <a:t> </a:t>
            </a:r>
            <a:r>
              <a:rPr lang="is-IS" sz="2900" dirty="0" err="1"/>
              <a:t>benefits</a:t>
            </a:r>
            <a:endParaRPr lang="is-IS" sz="2900" dirty="0"/>
          </a:p>
          <a:p>
            <a:pPr marL="285750" indent="-285750">
              <a:lnSpc>
                <a:spcPct val="80000"/>
              </a:lnSpc>
              <a:defRPr/>
            </a:pPr>
            <a:r>
              <a:rPr lang="is-IS" sz="2900" dirty="0" err="1"/>
              <a:t>Accidents</a:t>
            </a:r>
            <a:r>
              <a:rPr lang="is-IS" sz="2900" dirty="0"/>
              <a:t> / </a:t>
            </a:r>
            <a:r>
              <a:rPr lang="is-IS" sz="2900" dirty="0" err="1"/>
              <a:t>physical</a:t>
            </a:r>
            <a:r>
              <a:rPr lang="is-IS" sz="2900" dirty="0"/>
              <a:t> </a:t>
            </a:r>
            <a:r>
              <a:rPr lang="is-IS" sz="2900" dirty="0" err="1"/>
              <a:t>assault</a:t>
            </a:r>
            <a:r>
              <a:rPr lang="is-IS" sz="2900" dirty="0"/>
              <a:t> </a:t>
            </a:r>
            <a:r>
              <a:rPr lang="is-IS" sz="2900" dirty="0" err="1"/>
              <a:t>claims</a:t>
            </a:r>
            <a:endParaRPr lang="is-IS" sz="2900" dirty="0"/>
          </a:p>
          <a:p>
            <a:pPr marL="285750" indent="-285750">
              <a:lnSpc>
                <a:spcPct val="80000"/>
              </a:lnSpc>
              <a:defRPr/>
            </a:pPr>
            <a:r>
              <a:rPr lang="is-IS" sz="2900" dirty="0" err="1"/>
              <a:t>Employment</a:t>
            </a:r>
            <a:r>
              <a:rPr lang="is-IS" sz="2900" dirty="0"/>
              <a:t> </a:t>
            </a:r>
            <a:r>
              <a:rPr lang="is-IS" sz="2900" dirty="0" err="1"/>
              <a:t>related</a:t>
            </a:r>
            <a:endParaRPr lang="is-IS" sz="2900" dirty="0"/>
          </a:p>
          <a:p>
            <a:pPr marL="285750" indent="-285750">
              <a:lnSpc>
                <a:spcPct val="80000"/>
              </a:lnSpc>
              <a:defRPr/>
            </a:pPr>
            <a:r>
              <a:rPr lang="is-IS" sz="2900" dirty="0" err="1"/>
              <a:t>Human</a:t>
            </a:r>
            <a:r>
              <a:rPr lang="is-IS" sz="2900" dirty="0"/>
              <a:t> </a:t>
            </a:r>
            <a:r>
              <a:rPr lang="is-IS" sz="2900" dirty="0" err="1"/>
              <a:t>traficking</a:t>
            </a:r>
            <a:r>
              <a:rPr lang="is-IS" sz="2900" dirty="0"/>
              <a:t> </a:t>
            </a:r>
            <a:r>
              <a:rPr lang="is-IS" sz="2900" dirty="0" err="1"/>
              <a:t>victims</a:t>
            </a:r>
            <a:r>
              <a:rPr lang="is-IS" sz="2900" dirty="0"/>
              <a:t> (</a:t>
            </a:r>
            <a:r>
              <a:rPr lang="is-IS" sz="2900" dirty="0" err="1"/>
              <a:t>suspected</a:t>
            </a:r>
            <a:r>
              <a:rPr lang="is-IS" sz="2900" dirty="0"/>
              <a:t>)</a:t>
            </a:r>
          </a:p>
          <a:p>
            <a:pPr marL="285750" indent="-285750">
              <a:lnSpc>
                <a:spcPct val="80000"/>
              </a:lnSpc>
              <a:defRPr/>
            </a:pPr>
            <a:r>
              <a:rPr lang="is-IS" sz="2900" dirty="0" err="1"/>
              <a:t>Asylum</a:t>
            </a:r>
            <a:r>
              <a:rPr lang="is-IS" sz="2900" dirty="0"/>
              <a:t> </a:t>
            </a:r>
            <a:r>
              <a:rPr lang="is-IS" sz="2900" dirty="0" err="1"/>
              <a:t>seekers</a:t>
            </a:r>
            <a:endParaRPr lang="is-IS" sz="2900" dirty="0"/>
          </a:p>
          <a:p>
            <a:pPr marL="285750" indent="-285750">
              <a:lnSpc>
                <a:spcPct val="80000"/>
              </a:lnSpc>
              <a:defRPr/>
            </a:pPr>
            <a:r>
              <a:rPr lang="is-IS" sz="2900" dirty="0" err="1"/>
              <a:t>Criminal</a:t>
            </a:r>
            <a:r>
              <a:rPr lang="is-IS" sz="2900" dirty="0"/>
              <a:t> </a:t>
            </a:r>
            <a:r>
              <a:rPr lang="is-IS" sz="2900" dirty="0" err="1"/>
              <a:t>cases</a:t>
            </a:r>
            <a:endParaRPr lang="is-IS" sz="2900" dirty="0"/>
          </a:p>
          <a:p>
            <a:pPr marL="285750" indent="-285750">
              <a:lnSpc>
                <a:spcPct val="80000"/>
              </a:lnSpc>
              <a:defRPr/>
            </a:pPr>
            <a:r>
              <a:rPr lang="is-IS" sz="2900" dirty="0" err="1" smtClean="0"/>
              <a:t>Inheritance</a:t>
            </a:r>
            <a:endParaRPr lang="is-IS" sz="2900" dirty="0"/>
          </a:p>
          <a:p>
            <a:pPr marL="285750" indent="-285750">
              <a:lnSpc>
                <a:spcPct val="80000"/>
              </a:lnSpc>
              <a:defRPr/>
            </a:pPr>
            <a:r>
              <a:rPr lang="is-IS" sz="2900" dirty="0" err="1"/>
              <a:t>Registers</a:t>
            </a:r>
            <a:r>
              <a:rPr lang="is-IS" sz="2900" dirty="0"/>
              <a:t> </a:t>
            </a:r>
            <a:r>
              <a:rPr lang="is-IS" sz="2900" dirty="0" err="1"/>
              <a:t>Iceland</a:t>
            </a:r>
            <a:r>
              <a:rPr lang="is-IS" sz="2900" dirty="0"/>
              <a:t> </a:t>
            </a:r>
            <a:r>
              <a:rPr lang="is-IS" sz="2900" dirty="0" err="1"/>
              <a:t>registration</a:t>
            </a:r>
            <a:endParaRPr lang="is-IS" sz="2900" dirty="0"/>
          </a:p>
          <a:p>
            <a:pPr marL="285750" indent="-285750">
              <a:lnSpc>
                <a:spcPct val="80000"/>
              </a:lnSpc>
              <a:defRPr/>
            </a:pPr>
            <a:r>
              <a:rPr lang="is-IS" sz="2900" dirty="0" err="1"/>
              <a:t>Business</a:t>
            </a:r>
            <a:r>
              <a:rPr lang="is-IS" sz="2900" dirty="0"/>
              <a:t> </a:t>
            </a:r>
            <a:r>
              <a:rPr lang="is-IS" sz="2900" dirty="0" err="1"/>
              <a:t>advice</a:t>
            </a:r>
            <a:r>
              <a:rPr lang="is-IS" sz="2900" dirty="0"/>
              <a:t>, </a:t>
            </a:r>
            <a:r>
              <a:rPr lang="is-IS" sz="2900" dirty="0" err="1"/>
              <a:t>legal</a:t>
            </a:r>
            <a:r>
              <a:rPr lang="is-IS" sz="2900" dirty="0"/>
              <a:t> </a:t>
            </a:r>
            <a:r>
              <a:rPr lang="is-IS" sz="2900" dirty="0" err="1"/>
              <a:t>aspect</a:t>
            </a:r>
            <a:endParaRPr lang="is-IS" sz="2900" dirty="0"/>
          </a:p>
          <a:p>
            <a:pPr marL="285750" indent="-285750">
              <a:lnSpc>
                <a:spcPct val="80000"/>
              </a:lnSpc>
              <a:defRPr/>
            </a:pPr>
            <a:endParaRPr lang="is-IS" sz="2900" dirty="0"/>
          </a:p>
          <a:p>
            <a:pPr marL="285750" indent="-285750">
              <a:lnSpc>
                <a:spcPct val="80000"/>
              </a:lnSpc>
              <a:defRPr/>
            </a:pPr>
            <a:r>
              <a:rPr lang="is-IS" sz="2900" dirty="0" err="1"/>
              <a:t>House</a:t>
            </a:r>
            <a:r>
              <a:rPr lang="is-IS" sz="2900" dirty="0"/>
              <a:t> </a:t>
            </a:r>
            <a:r>
              <a:rPr lang="is-IS" sz="2900" dirty="0" err="1"/>
              <a:t>rental</a:t>
            </a:r>
            <a:r>
              <a:rPr lang="is-IS" sz="2900" dirty="0"/>
              <a:t> </a:t>
            </a:r>
            <a:r>
              <a:rPr lang="is-IS" sz="2900" dirty="0" err="1"/>
              <a:t>concerns</a:t>
            </a:r>
            <a:r>
              <a:rPr lang="is-IS" sz="2900" dirty="0"/>
              <a:t>, </a:t>
            </a:r>
            <a:r>
              <a:rPr lang="is-IS" sz="2900" dirty="0" err="1"/>
              <a:t>house</a:t>
            </a:r>
            <a:r>
              <a:rPr lang="is-IS" sz="2900" dirty="0"/>
              <a:t> </a:t>
            </a:r>
            <a:r>
              <a:rPr lang="is-IS" sz="2900" dirty="0" err="1"/>
              <a:t>purchases</a:t>
            </a:r>
            <a:r>
              <a:rPr lang="is-IS" sz="2900" dirty="0"/>
              <a:t>, </a:t>
            </a:r>
            <a:r>
              <a:rPr lang="is-IS" sz="2900" dirty="0" err="1"/>
              <a:t>health</a:t>
            </a:r>
            <a:r>
              <a:rPr lang="is-IS" sz="2900" dirty="0"/>
              <a:t> </a:t>
            </a:r>
            <a:r>
              <a:rPr lang="is-IS" sz="2900" dirty="0" err="1"/>
              <a:t>concerns</a:t>
            </a:r>
            <a:r>
              <a:rPr lang="is-IS" sz="2900" dirty="0"/>
              <a:t>, </a:t>
            </a:r>
            <a:r>
              <a:rPr lang="is-IS" sz="2900" dirty="0" err="1"/>
              <a:t>acknowledgement</a:t>
            </a:r>
            <a:r>
              <a:rPr lang="is-IS" sz="2900" dirty="0"/>
              <a:t> of </a:t>
            </a:r>
            <a:r>
              <a:rPr lang="is-IS" sz="2900" dirty="0" err="1"/>
              <a:t>certificates</a:t>
            </a:r>
            <a:r>
              <a:rPr lang="is-IS" sz="2900" dirty="0"/>
              <a:t> (</a:t>
            </a:r>
            <a:r>
              <a:rPr lang="is-IS" sz="2900" dirty="0" err="1"/>
              <a:t>education</a:t>
            </a:r>
            <a:r>
              <a:rPr lang="is-IS" sz="2900" dirty="0"/>
              <a:t>), </a:t>
            </a:r>
            <a:r>
              <a:rPr lang="is-IS" sz="2900" dirty="0" err="1"/>
              <a:t>racism</a:t>
            </a:r>
            <a:r>
              <a:rPr lang="is-IS" sz="2900" dirty="0"/>
              <a:t>, </a:t>
            </a:r>
            <a:r>
              <a:rPr lang="is-IS" sz="2900" dirty="0" err="1"/>
              <a:t>etc</a:t>
            </a:r>
            <a:r>
              <a:rPr lang="is-IS" sz="2900" dirty="0" smtClean="0"/>
              <a:t>.</a:t>
            </a:r>
            <a:endParaRPr lang="is-IS" sz="2400" dirty="0">
              <a:latin typeface="+mj-lt"/>
            </a:endParaRPr>
          </a:p>
          <a:p>
            <a:pPr marL="457200" indent="-457200">
              <a:lnSpc>
                <a:spcPct val="80000"/>
              </a:lnSpc>
              <a:buFont typeface="+mj-lt"/>
              <a:buAutoNum type="arabicPeriod"/>
              <a:defRPr/>
            </a:pPr>
            <a:endParaRPr lang="is-IS" sz="2400" dirty="0" smtClean="0">
              <a:latin typeface="+mj-lt"/>
            </a:endParaRPr>
          </a:p>
          <a:p>
            <a:pPr marL="457200" indent="-457200">
              <a:lnSpc>
                <a:spcPct val="80000"/>
              </a:lnSpc>
              <a:buFont typeface="+mj-lt"/>
              <a:buAutoNum type="arabicPeriod"/>
              <a:defRPr/>
            </a:pPr>
            <a:endParaRPr lang="is-IS" sz="2400" dirty="0" smtClean="0">
              <a:latin typeface="+mj-lt"/>
            </a:endParaRPr>
          </a:p>
          <a:p>
            <a:pPr eaLnBrk="1" hangingPunct="1">
              <a:lnSpc>
                <a:spcPct val="80000"/>
              </a:lnSpc>
              <a:buFontTx/>
              <a:buNone/>
              <a:defRPr/>
            </a:pPr>
            <a:endParaRPr lang="en-US" sz="2400" b="1" dirty="0" smtClean="0">
              <a:latin typeface="+mj-lt"/>
            </a:endParaRPr>
          </a:p>
        </p:txBody>
      </p:sp>
      <p:pic>
        <p:nvPicPr>
          <p:cNvPr id="7" name="Picture 6" descr="Vefsvæði humanrights.is">
            <a:hlinkClick r:id="rId3" tooltip="Vefsvæði humanrights.i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14808" y="0"/>
            <a:ext cx="9129192" cy="1137600"/>
          </a:xfrm>
          <a:blipFill dpi="0" rotWithShape="1">
            <a:blip r:embed="rId5">
              <a:alphaModFix amt="40000"/>
            </a:blip>
            <a:srcRect/>
            <a:stretch>
              <a:fillRect/>
            </a:stretch>
          </a:blipFill>
        </p:spPr>
        <p:txBody>
          <a:bodyPr>
            <a:normAutofit fontScale="90000"/>
          </a:bodyPr>
          <a:lstStyle/>
          <a:p>
            <a:r>
              <a:rPr lang="is-IS" b="1" dirty="0" smtClean="0"/>
              <a:t/>
            </a:r>
            <a:br>
              <a:rPr lang="is-IS" b="1" dirty="0" smtClean="0"/>
            </a:br>
            <a:r>
              <a:rPr lang="is-IS" b="1" dirty="0" err="1" smtClean="0"/>
              <a:t>Legal</a:t>
            </a:r>
            <a:r>
              <a:rPr lang="is-IS" b="1" dirty="0" smtClean="0"/>
              <a:t> </a:t>
            </a:r>
            <a:r>
              <a:rPr lang="is-IS" b="1" dirty="0" err="1" smtClean="0"/>
              <a:t>counselling</a:t>
            </a:r>
            <a:r>
              <a:rPr lang="is-IS" b="1" dirty="0" smtClean="0"/>
              <a:t> </a:t>
            </a:r>
            <a:r>
              <a:rPr lang="is-IS" b="1" dirty="0"/>
              <a:t>for </a:t>
            </a:r>
            <a:r>
              <a:rPr lang="is-IS" b="1" dirty="0" err="1"/>
              <a:t>immigrants</a:t>
            </a:r>
            <a:r>
              <a:rPr lang="is-IS" b="1" dirty="0"/>
              <a:t> </a:t>
            </a:r>
            <a:r>
              <a:rPr lang="is-IS" b="1" dirty="0" smtClean="0"/>
              <a:t>- </a:t>
            </a:r>
            <a:br>
              <a:rPr lang="is-IS" b="1" dirty="0" smtClean="0"/>
            </a:br>
            <a:r>
              <a:rPr lang="is-IS" b="1" dirty="0" err="1"/>
              <a:t>i</a:t>
            </a:r>
            <a:r>
              <a:rPr lang="is-IS" b="1" dirty="0" err="1" smtClean="0"/>
              <a:t>ssues</a:t>
            </a:r>
            <a:r>
              <a:rPr lang="is-IS" dirty="0"/>
              <a:t/>
            </a:r>
            <a:br>
              <a:rPr lang="is-IS" dirty="0"/>
            </a:br>
            <a:endParaRPr lang="is-IS" dirty="0"/>
          </a:p>
        </p:txBody>
      </p:sp>
    </p:spTree>
    <p:extLst>
      <p:ext uri="{BB962C8B-B14F-4D97-AF65-F5344CB8AC3E}">
        <p14:creationId xmlns:p14="http://schemas.microsoft.com/office/powerpoint/2010/main" val="37345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500"/>
                                        <p:tgtEl>
                                          <p:spTgt spid="51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animEffect transition="in" filter="fade">
                                      <p:cBhvr>
                                        <p:cTn id="11" dur="500"/>
                                        <p:tgtEl>
                                          <p:spTgt spid="512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Effect transition="in" filter="fade">
                                      <p:cBhvr>
                                        <p:cTn id="15" dur="500"/>
                                        <p:tgtEl>
                                          <p:spTgt spid="512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Effect transition="in" filter="fade">
                                      <p:cBhvr>
                                        <p:cTn id="19" dur="500"/>
                                        <p:tgtEl>
                                          <p:spTgt spid="512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xEl>
                                              <p:pRg st="5" end="5"/>
                                            </p:txEl>
                                          </p:spTgt>
                                        </p:tgtEl>
                                        <p:attrNameLst>
                                          <p:attrName>style.visibility</p:attrName>
                                        </p:attrNameLst>
                                      </p:cBhvr>
                                      <p:to>
                                        <p:strVal val="visible"/>
                                      </p:to>
                                    </p:set>
                                    <p:animEffect transition="in" filter="fade">
                                      <p:cBhvr>
                                        <p:cTn id="24" dur="500"/>
                                        <p:tgtEl>
                                          <p:spTgt spid="5122">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122">
                                            <p:txEl>
                                              <p:pRg st="6" end="6"/>
                                            </p:txEl>
                                          </p:spTgt>
                                        </p:tgtEl>
                                        <p:attrNameLst>
                                          <p:attrName>style.visibility</p:attrName>
                                        </p:attrNameLst>
                                      </p:cBhvr>
                                      <p:to>
                                        <p:strVal val="visible"/>
                                      </p:to>
                                    </p:set>
                                    <p:animEffect transition="in" filter="fade">
                                      <p:cBhvr>
                                        <p:cTn id="28" dur="500"/>
                                        <p:tgtEl>
                                          <p:spTgt spid="5122">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122">
                                            <p:txEl>
                                              <p:pRg st="7" end="7"/>
                                            </p:txEl>
                                          </p:spTgt>
                                        </p:tgtEl>
                                        <p:attrNameLst>
                                          <p:attrName>style.visibility</p:attrName>
                                        </p:attrNameLst>
                                      </p:cBhvr>
                                      <p:to>
                                        <p:strVal val="visible"/>
                                      </p:to>
                                    </p:set>
                                    <p:animEffect transition="in" filter="fade">
                                      <p:cBhvr>
                                        <p:cTn id="32" dur="500"/>
                                        <p:tgtEl>
                                          <p:spTgt spid="5122">
                                            <p:txEl>
                                              <p:pRg st="7" end="7"/>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122">
                                            <p:txEl>
                                              <p:pRg st="8" end="8"/>
                                            </p:txEl>
                                          </p:spTgt>
                                        </p:tgtEl>
                                        <p:attrNameLst>
                                          <p:attrName>style.visibility</p:attrName>
                                        </p:attrNameLst>
                                      </p:cBhvr>
                                      <p:to>
                                        <p:strVal val="visible"/>
                                      </p:to>
                                    </p:set>
                                    <p:animEffect transition="in" filter="fade">
                                      <p:cBhvr>
                                        <p:cTn id="36" dur="500"/>
                                        <p:tgtEl>
                                          <p:spTgt spid="5122">
                                            <p:txEl>
                                              <p:pRg st="8" end="8"/>
                                            </p:txEl>
                                          </p:spTgt>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5122">
                                            <p:txEl>
                                              <p:pRg st="9" end="9"/>
                                            </p:txEl>
                                          </p:spTgt>
                                        </p:tgtEl>
                                        <p:attrNameLst>
                                          <p:attrName>style.visibility</p:attrName>
                                        </p:attrNameLst>
                                      </p:cBhvr>
                                      <p:to>
                                        <p:strVal val="visible"/>
                                      </p:to>
                                    </p:set>
                                    <p:animEffect transition="in" filter="fade">
                                      <p:cBhvr>
                                        <p:cTn id="40" dur="500"/>
                                        <p:tgtEl>
                                          <p:spTgt spid="5122">
                                            <p:txEl>
                                              <p:pRg st="9" end="9"/>
                                            </p:txEl>
                                          </p:spTgt>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5122">
                                            <p:txEl>
                                              <p:pRg st="10" end="10"/>
                                            </p:txEl>
                                          </p:spTgt>
                                        </p:tgtEl>
                                        <p:attrNameLst>
                                          <p:attrName>style.visibility</p:attrName>
                                        </p:attrNameLst>
                                      </p:cBhvr>
                                      <p:to>
                                        <p:strVal val="visible"/>
                                      </p:to>
                                    </p:set>
                                    <p:animEffect transition="in" filter="fade">
                                      <p:cBhvr>
                                        <p:cTn id="44" dur="500"/>
                                        <p:tgtEl>
                                          <p:spTgt spid="5122">
                                            <p:txEl>
                                              <p:pRg st="10" end="10"/>
                                            </p:txEl>
                                          </p:spTgt>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122">
                                            <p:txEl>
                                              <p:pRg st="11" end="11"/>
                                            </p:txEl>
                                          </p:spTgt>
                                        </p:tgtEl>
                                        <p:attrNameLst>
                                          <p:attrName>style.visibility</p:attrName>
                                        </p:attrNameLst>
                                      </p:cBhvr>
                                      <p:to>
                                        <p:strVal val="visible"/>
                                      </p:to>
                                    </p:set>
                                    <p:animEffect transition="in" filter="fade">
                                      <p:cBhvr>
                                        <p:cTn id="48" dur="500"/>
                                        <p:tgtEl>
                                          <p:spTgt spid="5122">
                                            <p:txEl>
                                              <p:pRg st="11" end="11"/>
                                            </p:txEl>
                                          </p:spTgt>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5122">
                                            <p:txEl>
                                              <p:pRg st="12" end="12"/>
                                            </p:txEl>
                                          </p:spTgt>
                                        </p:tgtEl>
                                        <p:attrNameLst>
                                          <p:attrName>style.visibility</p:attrName>
                                        </p:attrNameLst>
                                      </p:cBhvr>
                                      <p:to>
                                        <p:strVal val="visible"/>
                                      </p:to>
                                    </p:set>
                                    <p:animEffect transition="in" filter="fade">
                                      <p:cBhvr>
                                        <p:cTn id="52" dur="500"/>
                                        <p:tgtEl>
                                          <p:spTgt spid="5122">
                                            <p:txEl>
                                              <p:pRg st="12" end="12"/>
                                            </p:txEl>
                                          </p:spTgt>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5122">
                                            <p:txEl>
                                              <p:pRg st="13" end="13"/>
                                            </p:txEl>
                                          </p:spTgt>
                                        </p:tgtEl>
                                        <p:attrNameLst>
                                          <p:attrName>style.visibility</p:attrName>
                                        </p:attrNameLst>
                                      </p:cBhvr>
                                      <p:to>
                                        <p:strVal val="visible"/>
                                      </p:to>
                                    </p:set>
                                    <p:animEffect transition="in" filter="fade">
                                      <p:cBhvr>
                                        <p:cTn id="56" dur="500"/>
                                        <p:tgtEl>
                                          <p:spTgt spid="5122">
                                            <p:txEl>
                                              <p:pRg st="13" end="13"/>
                                            </p:txEl>
                                          </p:spTgt>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5122">
                                            <p:txEl>
                                              <p:pRg st="14" end="14"/>
                                            </p:txEl>
                                          </p:spTgt>
                                        </p:tgtEl>
                                        <p:attrNameLst>
                                          <p:attrName>style.visibility</p:attrName>
                                        </p:attrNameLst>
                                      </p:cBhvr>
                                      <p:to>
                                        <p:strVal val="visible"/>
                                      </p:to>
                                    </p:set>
                                    <p:animEffect transition="in" filter="fade">
                                      <p:cBhvr>
                                        <p:cTn id="60" dur="500"/>
                                        <p:tgtEl>
                                          <p:spTgt spid="5122">
                                            <p:txEl>
                                              <p:pRg st="14" end="14"/>
                                            </p:txEl>
                                          </p:spTgt>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5122">
                                            <p:txEl>
                                              <p:pRg st="15" end="15"/>
                                            </p:txEl>
                                          </p:spTgt>
                                        </p:tgtEl>
                                        <p:attrNameLst>
                                          <p:attrName>style.visibility</p:attrName>
                                        </p:attrNameLst>
                                      </p:cBhvr>
                                      <p:to>
                                        <p:strVal val="visible"/>
                                      </p:to>
                                    </p:set>
                                    <p:animEffect transition="in" filter="fade">
                                      <p:cBhvr>
                                        <p:cTn id="64" dur="500"/>
                                        <p:tgtEl>
                                          <p:spTgt spid="5122">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122">
                                            <p:txEl>
                                              <p:pRg st="17" end="17"/>
                                            </p:txEl>
                                          </p:spTgt>
                                        </p:tgtEl>
                                        <p:attrNameLst>
                                          <p:attrName>style.visibility</p:attrName>
                                        </p:attrNameLst>
                                      </p:cBhvr>
                                      <p:to>
                                        <p:strVal val="visible"/>
                                      </p:to>
                                    </p:set>
                                    <p:animEffect transition="in" filter="fade">
                                      <p:cBhvr>
                                        <p:cTn id="69" dur="500"/>
                                        <p:tgtEl>
                                          <p:spTgt spid="512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fsvæði humanrights.is">
            <a:hlinkClick r:id="rId3" tooltip="Vefsvæði humanrights.i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14808" y="0"/>
            <a:ext cx="9129192" cy="1137600"/>
          </a:xfrm>
          <a:blipFill dpi="0" rotWithShape="1">
            <a:blip r:embed="rId5">
              <a:alphaModFix amt="40000"/>
            </a:blip>
            <a:srcRect/>
            <a:stretch>
              <a:fillRect/>
            </a:stretch>
          </a:blipFill>
        </p:spPr>
        <p:txBody>
          <a:bodyPr>
            <a:normAutofit/>
          </a:bodyPr>
          <a:lstStyle/>
          <a:p>
            <a:r>
              <a:rPr lang="is-IS" b="1" dirty="0" err="1" smtClean="0"/>
              <a:t>Your</a:t>
            </a:r>
            <a:r>
              <a:rPr lang="is-IS" b="1" dirty="0" smtClean="0"/>
              <a:t> </a:t>
            </a:r>
            <a:r>
              <a:rPr lang="is-IS" b="1" dirty="0" err="1" smtClean="0"/>
              <a:t>rights</a:t>
            </a:r>
            <a:r>
              <a:rPr lang="is-IS" b="1" dirty="0" smtClean="0"/>
              <a:t> - </a:t>
            </a:r>
            <a:r>
              <a:rPr lang="is-IS" b="1" dirty="0" err="1" smtClean="0"/>
              <a:t>booklet</a:t>
            </a:r>
            <a:endParaRPr lang="is-IS" dirty="0"/>
          </a:p>
        </p:txBody>
      </p:sp>
      <p:pic>
        <p:nvPicPr>
          <p:cNvPr id="6" name="Picture 2"/>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39265" t="11045" r="40389" b="37669"/>
          <a:stretch/>
        </p:blipFill>
        <p:spPr bwMode="auto">
          <a:xfrm rot="20849315">
            <a:off x="627511" y="2686171"/>
            <a:ext cx="1637882" cy="232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8793" t="11468" r="40437" b="37086"/>
          <a:stretch/>
        </p:blipFill>
        <p:spPr bwMode="auto">
          <a:xfrm>
            <a:off x="1907704" y="2214092"/>
            <a:ext cx="1667393" cy="23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42236" t="10778" r="43798" b="54611"/>
          <a:stretch/>
        </p:blipFill>
        <p:spPr bwMode="auto">
          <a:xfrm rot="314114">
            <a:off x="3306653" y="2132040"/>
            <a:ext cx="1666598" cy="23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39360" t="10441" r="40215" b="37084"/>
          <a:stretch/>
        </p:blipFill>
        <p:spPr bwMode="auto">
          <a:xfrm rot="1164133">
            <a:off x="4479987" y="2778131"/>
            <a:ext cx="1607538" cy="23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38911" t="10776" r="40218" b="38490"/>
          <a:stretch/>
        </p:blipFill>
        <p:spPr bwMode="auto">
          <a:xfrm rot="21427395">
            <a:off x="5709318" y="2145948"/>
            <a:ext cx="1699016" cy="23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l="42702" t="11645" r="43956" b="54624"/>
          <a:stretch/>
        </p:blipFill>
        <p:spPr bwMode="auto">
          <a:xfrm rot="460636">
            <a:off x="6952030" y="2808501"/>
            <a:ext cx="1633393" cy="232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1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500"/>
                                        <p:tgtEl>
                                          <p:spTgt spid="30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500"/>
                                        <p:tgtEl>
                                          <p:spTgt spid="30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500"/>
                                        <p:tgtEl>
                                          <p:spTgt spid="307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fade">
                                      <p:cBhvr>
                                        <p:cTn id="2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556792"/>
            <a:ext cx="8218487" cy="4032448"/>
          </a:xfrm>
        </p:spPr>
        <p:txBody>
          <a:bodyPr>
            <a:normAutofit/>
          </a:bodyPr>
          <a:lstStyle/>
          <a:p>
            <a:pPr>
              <a:lnSpc>
                <a:spcPct val="80000"/>
              </a:lnSpc>
              <a:defRPr/>
            </a:pPr>
            <a:endParaRPr lang="is-IS" sz="2400" dirty="0" smtClean="0">
              <a:latin typeface="+mj-lt"/>
            </a:endParaRPr>
          </a:p>
          <a:p>
            <a:pPr>
              <a:lnSpc>
                <a:spcPct val="80000"/>
              </a:lnSpc>
              <a:defRPr/>
            </a:pPr>
            <a:endParaRPr lang="is-IS" sz="2400" dirty="0">
              <a:latin typeface="+mj-lt"/>
            </a:endParaRPr>
          </a:p>
          <a:p>
            <a:pPr marL="0" indent="0" algn="ctr">
              <a:lnSpc>
                <a:spcPct val="80000"/>
              </a:lnSpc>
              <a:buNone/>
              <a:defRPr/>
            </a:pPr>
            <a:r>
              <a:rPr lang="is-IS" sz="4000" b="1" dirty="0" err="1" smtClean="0">
                <a:latin typeface="+mj-lt"/>
              </a:rPr>
              <a:t>Questions</a:t>
            </a:r>
            <a:r>
              <a:rPr lang="is-IS" sz="4000" b="1" dirty="0">
                <a:latin typeface="+mj-lt"/>
              </a:rPr>
              <a:t>?</a:t>
            </a:r>
            <a:endParaRPr lang="is-IS" sz="4000" b="1" dirty="0" smtClean="0">
              <a:latin typeface="+mj-lt"/>
            </a:endParaRPr>
          </a:p>
          <a:p>
            <a:pPr marL="0" indent="0">
              <a:lnSpc>
                <a:spcPct val="80000"/>
              </a:lnSpc>
              <a:buNone/>
              <a:defRPr/>
            </a:pPr>
            <a:endParaRPr lang="is-IS" sz="2400" dirty="0">
              <a:latin typeface="+mj-lt"/>
            </a:endParaRPr>
          </a:p>
          <a:p>
            <a:pPr marL="0" indent="0">
              <a:lnSpc>
                <a:spcPct val="80000"/>
              </a:lnSpc>
              <a:buNone/>
              <a:defRPr/>
            </a:pPr>
            <a:endParaRPr lang="is-IS" sz="2400" dirty="0" smtClean="0">
              <a:latin typeface="+mj-lt"/>
            </a:endParaRPr>
          </a:p>
          <a:p>
            <a:pPr marL="0" indent="0">
              <a:lnSpc>
                <a:spcPct val="80000"/>
              </a:lnSpc>
              <a:buNone/>
              <a:defRPr/>
            </a:pPr>
            <a:endParaRPr lang="is-IS" sz="2400" dirty="0" smtClean="0">
              <a:latin typeface="+mj-lt"/>
            </a:endParaRPr>
          </a:p>
          <a:p>
            <a:pPr marL="0" indent="0">
              <a:lnSpc>
                <a:spcPct val="80000"/>
              </a:lnSpc>
              <a:buNone/>
              <a:defRPr/>
            </a:pPr>
            <a:endParaRPr lang="is-IS" sz="2400" dirty="0" smtClean="0">
              <a:latin typeface="+mj-lt"/>
            </a:endParaRPr>
          </a:p>
          <a:p>
            <a:pPr marL="0" indent="0">
              <a:lnSpc>
                <a:spcPct val="80000"/>
              </a:lnSpc>
              <a:buNone/>
              <a:defRPr/>
            </a:pPr>
            <a:r>
              <a:rPr lang="is-IS" sz="2400" dirty="0" err="1" smtClean="0">
                <a:latin typeface="+mj-lt"/>
              </a:rPr>
              <a:t>Contact</a:t>
            </a:r>
            <a:r>
              <a:rPr lang="is-IS" sz="2400" dirty="0" smtClean="0">
                <a:latin typeface="+mj-lt"/>
              </a:rPr>
              <a:t>:</a:t>
            </a:r>
          </a:p>
          <a:p>
            <a:pPr eaLnBrk="1" hangingPunct="1">
              <a:lnSpc>
                <a:spcPct val="80000"/>
              </a:lnSpc>
              <a:buFontTx/>
              <a:buNone/>
              <a:defRPr/>
            </a:pPr>
            <a:r>
              <a:rPr lang="en-US" sz="2400" b="1" dirty="0" err="1" smtClean="0">
                <a:latin typeface="+mj-lt"/>
              </a:rPr>
              <a:t>Steinunn</a:t>
            </a:r>
            <a:r>
              <a:rPr lang="en-US" sz="2400" b="1" dirty="0" smtClean="0">
                <a:latin typeface="+mj-lt"/>
              </a:rPr>
              <a:t> Pieper, Project Manager</a:t>
            </a:r>
          </a:p>
          <a:p>
            <a:pPr eaLnBrk="1" hangingPunct="1">
              <a:lnSpc>
                <a:spcPct val="80000"/>
              </a:lnSpc>
              <a:buFontTx/>
              <a:buNone/>
              <a:defRPr/>
            </a:pPr>
            <a:r>
              <a:rPr lang="en-US" sz="2400" b="1" dirty="0" smtClean="0">
                <a:latin typeface="+mj-lt"/>
                <a:hlinkClick r:id="rId3"/>
              </a:rPr>
              <a:t>steinunn@humanrights.is</a:t>
            </a:r>
            <a:endParaRPr lang="en-US" sz="2400" b="1" dirty="0" smtClean="0">
              <a:latin typeface="+mj-lt"/>
            </a:endParaRPr>
          </a:p>
          <a:p>
            <a:pPr eaLnBrk="1" hangingPunct="1">
              <a:lnSpc>
                <a:spcPct val="80000"/>
              </a:lnSpc>
              <a:buFontTx/>
              <a:buNone/>
              <a:defRPr/>
            </a:pPr>
            <a:endParaRPr lang="en-US" sz="2400" b="1" dirty="0">
              <a:latin typeface="+mj-lt"/>
            </a:endParaRPr>
          </a:p>
          <a:p>
            <a:pPr eaLnBrk="1" hangingPunct="1">
              <a:lnSpc>
                <a:spcPct val="80000"/>
              </a:lnSpc>
              <a:buFontTx/>
              <a:buNone/>
              <a:defRPr/>
            </a:pPr>
            <a:endParaRPr lang="en-US" sz="2400" b="1" dirty="0" smtClean="0">
              <a:latin typeface="+mj-lt"/>
            </a:endParaRPr>
          </a:p>
          <a:p>
            <a:pPr eaLnBrk="1" hangingPunct="1">
              <a:lnSpc>
                <a:spcPct val="80000"/>
              </a:lnSpc>
              <a:buFontTx/>
              <a:buNone/>
              <a:defRPr/>
            </a:pPr>
            <a:endParaRPr lang="en-US" sz="2400" b="1" dirty="0" smtClean="0">
              <a:latin typeface="+mj-lt"/>
            </a:endParaRPr>
          </a:p>
        </p:txBody>
      </p:sp>
      <p:pic>
        <p:nvPicPr>
          <p:cNvPr id="7" name="Picture 6"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763" y="6093296"/>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14808" y="0"/>
            <a:ext cx="9129192" cy="1137600"/>
          </a:xfrm>
          <a:blipFill dpi="0" rotWithShape="1">
            <a:blip r:embed="rId6">
              <a:alphaModFix amt="40000"/>
            </a:blip>
            <a:srcRect/>
            <a:stretch>
              <a:fillRect/>
            </a:stretch>
          </a:blipFill>
        </p:spPr>
        <p:txBody>
          <a:bodyPr>
            <a:normAutofit fontScale="90000"/>
          </a:bodyPr>
          <a:lstStyle/>
          <a:p>
            <a:r>
              <a:rPr lang="is-IS" b="1" dirty="0" smtClean="0"/>
              <a:t/>
            </a:r>
            <a:br>
              <a:rPr lang="is-IS" b="1" dirty="0" smtClean="0"/>
            </a:br>
            <a:r>
              <a:rPr lang="is-IS" b="1" dirty="0" err="1" smtClean="0"/>
              <a:t>Thank</a:t>
            </a:r>
            <a:r>
              <a:rPr lang="is-IS" b="1" dirty="0" smtClean="0"/>
              <a:t> </a:t>
            </a:r>
            <a:r>
              <a:rPr lang="is-IS" b="1" dirty="0" err="1" smtClean="0"/>
              <a:t>you</a:t>
            </a:r>
            <a:r>
              <a:rPr lang="is-IS" b="1" dirty="0" smtClean="0"/>
              <a:t>!</a:t>
            </a:r>
            <a:r>
              <a:rPr lang="is-IS" dirty="0"/>
              <a:t/>
            </a:r>
            <a:br>
              <a:rPr lang="is-IS" dirty="0"/>
            </a:br>
            <a:endParaRPr lang="is-IS" dirty="0"/>
          </a:p>
        </p:txBody>
      </p:sp>
    </p:spTree>
    <p:extLst>
      <p:ext uri="{BB962C8B-B14F-4D97-AF65-F5344CB8AC3E}">
        <p14:creationId xmlns:p14="http://schemas.microsoft.com/office/powerpoint/2010/main" val="373457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9" name="Picture 3" descr="bannerAboutUs"/>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7271" y="5888184"/>
            <a:ext cx="9146294" cy="99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a:xfrm>
            <a:off x="323528" y="1340768"/>
            <a:ext cx="8534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endParaRPr lang="is-IS" sz="2800" dirty="0" smtClean="0"/>
          </a:p>
        </p:txBody>
      </p:sp>
      <p:sp>
        <p:nvSpPr>
          <p:cNvPr id="2" name="Rectangle 1"/>
          <p:cNvSpPr/>
          <p:nvPr/>
        </p:nvSpPr>
        <p:spPr>
          <a:xfrm>
            <a:off x="2286000" y="2413338"/>
            <a:ext cx="4572000" cy="2031325"/>
          </a:xfrm>
          <a:prstGeom prst="rect">
            <a:avLst/>
          </a:prstGeom>
        </p:spPr>
        <p:txBody>
          <a:bodyPr>
            <a:spAutoFit/>
          </a:bodyPr>
          <a:lstStyle/>
          <a:p>
            <a:r>
              <a:rPr lang="is-IS" dirty="0" err="1">
                <a:solidFill>
                  <a:schemeClr val="accent1">
                    <a:lumMod val="75000"/>
                  </a:schemeClr>
                </a:solidFill>
              </a:rPr>
              <a:t>Promote</a:t>
            </a:r>
            <a:r>
              <a:rPr lang="is-IS" dirty="0">
                <a:solidFill>
                  <a:schemeClr val="accent1">
                    <a:lumMod val="75000"/>
                  </a:schemeClr>
                </a:solidFill>
              </a:rPr>
              <a:t> </a:t>
            </a:r>
            <a:r>
              <a:rPr lang="is-IS" dirty="0" err="1">
                <a:solidFill>
                  <a:schemeClr val="accent1">
                    <a:lumMod val="75000"/>
                  </a:schemeClr>
                </a:solidFill>
              </a:rPr>
              <a:t>human</a:t>
            </a:r>
            <a:r>
              <a:rPr lang="is-IS" dirty="0">
                <a:solidFill>
                  <a:schemeClr val="accent1">
                    <a:lumMod val="75000"/>
                  </a:schemeClr>
                </a:solidFill>
              </a:rPr>
              <a:t> </a:t>
            </a:r>
            <a:r>
              <a:rPr lang="is-IS" dirty="0" err="1">
                <a:solidFill>
                  <a:schemeClr val="accent1">
                    <a:lumMod val="75000"/>
                  </a:schemeClr>
                </a:solidFill>
              </a:rPr>
              <a:t>rights</a:t>
            </a:r>
            <a:endParaRPr lang="is-IS" dirty="0">
              <a:solidFill>
                <a:schemeClr val="accent1">
                  <a:lumMod val="75000"/>
                </a:schemeClr>
              </a:solidFill>
            </a:endParaRPr>
          </a:p>
          <a:p>
            <a:pPr lvl="1"/>
            <a:r>
              <a:rPr lang="is-IS" dirty="0" err="1">
                <a:solidFill>
                  <a:schemeClr val="accent1">
                    <a:lumMod val="75000"/>
                  </a:schemeClr>
                </a:solidFill>
              </a:rPr>
              <a:t>Collecting</a:t>
            </a:r>
            <a:r>
              <a:rPr lang="is-IS" dirty="0">
                <a:solidFill>
                  <a:schemeClr val="accent1">
                    <a:lumMod val="75000"/>
                  </a:schemeClr>
                </a:solidFill>
              </a:rPr>
              <a:t> </a:t>
            </a:r>
            <a:r>
              <a:rPr lang="is-IS" dirty="0" err="1">
                <a:solidFill>
                  <a:schemeClr val="accent1">
                    <a:lumMod val="75000"/>
                  </a:schemeClr>
                </a:solidFill>
              </a:rPr>
              <a:t>information</a:t>
            </a:r>
            <a:endParaRPr lang="is-IS" dirty="0">
              <a:solidFill>
                <a:schemeClr val="accent1">
                  <a:lumMod val="75000"/>
                </a:schemeClr>
              </a:solidFill>
            </a:endParaRPr>
          </a:p>
          <a:p>
            <a:pPr lvl="1"/>
            <a:r>
              <a:rPr lang="is-IS" dirty="0" err="1">
                <a:solidFill>
                  <a:schemeClr val="accent1">
                    <a:lumMod val="75000"/>
                  </a:schemeClr>
                </a:solidFill>
              </a:rPr>
              <a:t>Raising</a:t>
            </a:r>
            <a:r>
              <a:rPr lang="is-IS" dirty="0">
                <a:solidFill>
                  <a:schemeClr val="accent1">
                    <a:lumMod val="75000"/>
                  </a:schemeClr>
                </a:solidFill>
              </a:rPr>
              <a:t> </a:t>
            </a:r>
            <a:r>
              <a:rPr lang="is-IS" dirty="0" err="1">
                <a:solidFill>
                  <a:schemeClr val="accent1">
                    <a:lumMod val="75000"/>
                  </a:schemeClr>
                </a:solidFill>
              </a:rPr>
              <a:t>awareness</a:t>
            </a:r>
            <a:r>
              <a:rPr lang="is-IS" dirty="0">
                <a:solidFill>
                  <a:schemeClr val="accent1">
                    <a:lumMod val="75000"/>
                  </a:schemeClr>
                </a:solidFill>
              </a:rPr>
              <a:t> </a:t>
            </a:r>
          </a:p>
          <a:p>
            <a:pPr lvl="1"/>
            <a:r>
              <a:rPr lang="is-IS" dirty="0" err="1">
                <a:solidFill>
                  <a:schemeClr val="accent1">
                    <a:lumMod val="75000"/>
                  </a:schemeClr>
                </a:solidFill>
              </a:rPr>
              <a:t>Legal</a:t>
            </a:r>
            <a:r>
              <a:rPr lang="is-IS" dirty="0">
                <a:solidFill>
                  <a:schemeClr val="accent1">
                    <a:lumMod val="75000"/>
                  </a:schemeClr>
                </a:solidFill>
              </a:rPr>
              <a:t> reform</a:t>
            </a:r>
          </a:p>
          <a:p>
            <a:pPr lvl="1"/>
            <a:r>
              <a:rPr lang="is-IS" dirty="0" err="1">
                <a:solidFill>
                  <a:schemeClr val="accent1">
                    <a:lumMod val="75000"/>
                  </a:schemeClr>
                </a:solidFill>
              </a:rPr>
              <a:t>Resarch</a:t>
            </a:r>
            <a:endParaRPr lang="is-IS" dirty="0">
              <a:solidFill>
                <a:schemeClr val="accent1">
                  <a:lumMod val="75000"/>
                </a:schemeClr>
              </a:solidFill>
            </a:endParaRPr>
          </a:p>
          <a:p>
            <a:r>
              <a:rPr lang="is-IS" dirty="0" err="1">
                <a:solidFill>
                  <a:schemeClr val="accent1">
                    <a:lumMod val="75000"/>
                  </a:schemeClr>
                </a:solidFill>
              </a:rPr>
              <a:t>Accessible</a:t>
            </a:r>
            <a:r>
              <a:rPr lang="is-IS" dirty="0">
                <a:solidFill>
                  <a:schemeClr val="accent1">
                    <a:lumMod val="75000"/>
                  </a:schemeClr>
                </a:solidFill>
              </a:rPr>
              <a:t> </a:t>
            </a:r>
            <a:r>
              <a:rPr lang="is-IS" dirty="0" err="1">
                <a:solidFill>
                  <a:schemeClr val="accent1">
                    <a:lumMod val="75000"/>
                  </a:schemeClr>
                </a:solidFill>
              </a:rPr>
              <a:t>human</a:t>
            </a:r>
            <a:r>
              <a:rPr lang="is-IS" dirty="0">
                <a:solidFill>
                  <a:schemeClr val="accent1">
                    <a:lumMod val="75000"/>
                  </a:schemeClr>
                </a:solidFill>
              </a:rPr>
              <a:t> </a:t>
            </a:r>
            <a:r>
              <a:rPr lang="is-IS" dirty="0" err="1">
                <a:solidFill>
                  <a:schemeClr val="accent1">
                    <a:lumMod val="75000"/>
                  </a:schemeClr>
                </a:solidFill>
              </a:rPr>
              <a:t>rights</a:t>
            </a:r>
            <a:r>
              <a:rPr lang="is-IS" dirty="0">
                <a:solidFill>
                  <a:schemeClr val="accent1">
                    <a:lumMod val="75000"/>
                  </a:schemeClr>
                </a:solidFill>
              </a:rPr>
              <a:t> </a:t>
            </a:r>
            <a:r>
              <a:rPr lang="is-IS" dirty="0" err="1">
                <a:solidFill>
                  <a:schemeClr val="accent1">
                    <a:lumMod val="75000"/>
                  </a:schemeClr>
                </a:solidFill>
              </a:rPr>
              <a:t>information</a:t>
            </a:r>
            <a:endParaRPr lang="is-IS" dirty="0">
              <a:solidFill>
                <a:schemeClr val="accent1">
                  <a:lumMod val="75000"/>
                </a:schemeClr>
              </a:solidFill>
            </a:endParaRPr>
          </a:p>
          <a:p>
            <a:pPr lvl="1"/>
            <a:r>
              <a:rPr lang="is-IS" dirty="0" err="1">
                <a:solidFill>
                  <a:schemeClr val="accent1">
                    <a:lumMod val="75000"/>
                  </a:schemeClr>
                </a:solidFill>
              </a:rPr>
              <a:t>Conferences</a:t>
            </a:r>
            <a:r>
              <a:rPr lang="is-IS" dirty="0">
                <a:solidFill>
                  <a:schemeClr val="accent1">
                    <a:lumMod val="75000"/>
                  </a:schemeClr>
                </a:solidFill>
              </a:rPr>
              <a:t>, </a:t>
            </a:r>
            <a:r>
              <a:rPr lang="is-IS" dirty="0" err="1">
                <a:solidFill>
                  <a:schemeClr val="accent1">
                    <a:lumMod val="75000"/>
                  </a:schemeClr>
                </a:solidFill>
              </a:rPr>
              <a:t>seminars</a:t>
            </a:r>
            <a:r>
              <a:rPr lang="is-IS" dirty="0">
                <a:solidFill>
                  <a:schemeClr val="accent1">
                    <a:lumMod val="75000"/>
                  </a:schemeClr>
                </a:solidFill>
              </a:rPr>
              <a:t>, </a:t>
            </a:r>
            <a:r>
              <a:rPr lang="is-IS" dirty="0" err="1">
                <a:solidFill>
                  <a:schemeClr val="accent1">
                    <a:lumMod val="75000"/>
                  </a:schemeClr>
                </a:solidFill>
              </a:rPr>
              <a:t>education</a:t>
            </a:r>
            <a:endParaRPr lang="is-IS" dirty="0">
              <a:solidFill>
                <a:schemeClr val="accent1">
                  <a:lumMod val="75000"/>
                </a:schemeClr>
              </a:solidFill>
            </a:endParaRPr>
          </a:p>
        </p:txBody>
      </p:sp>
      <p:pic>
        <p:nvPicPr>
          <p:cNvPr id="7" name="Picture 5" descr="Vefsvæði humanrights.is">
            <a:hlinkClick r:id="rId4" tooltip="Vefsvæði humanrights.is"/>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8021" y="44624"/>
            <a:ext cx="3038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1331</Words>
  <Application>Microsoft Office PowerPoint</Application>
  <PresentationFormat>Skjermfremvisning (4:3)</PresentationFormat>
  <Paragraphs>186</Paragraphs>
  <Slides>12</Slides>
  <Notes>12</Notes>
  <HiddenSlides>4</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Office Theme</vt:lpstr>
      <vt:lpstr>Legal Counselling for  Immigrants, Migrants, Refugees and Asylum Seekers:  the Importance of Knowing your Rights and Obligations</vt:lpstr>
      <vt:lpstr>Background</vt:lpstr>
      <vt:lpstr>Main Activities</vt:lpstr>
      <vt:lpstr>PowerPoint-presentasjon</vt:lpstr>
      <vt:lpstr>Legal counselling for immigrants - background</vt:lpstr>
      <vt:lpstr> Legal counselling for immigrants -  issues </vt:lpstr>
      <vt:lpstr>Your rights - booklet</vt:lpstr>
      <vt:lpstr> Thank you! </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Starf Mannréttindaskrifstofu Íslands</dc:title>
  <dc:creator>Notandi</dc:creator>
  <cp:lastModifiedBy>Csilla Czimbalmos</cp:lastModifiedBy>
  <cp:revision>103</cp:revision>
  <cp:lastPrinted>2015-05-11T12:55:45Z</cp:lastPrinted>
  <dcterms:created xsi:type="dcterms:W3CDTF">2012-03-07T13:31:21Z</dcterms:created>
  <dcterms:modified xsi:type="dcterms:W3CDTF">2015-05-21T08:14:36Z</dcterms:modified>
</cp:coreProperties>
</file>