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5" r:id="rId4"/>
    <p:sldId id="261" r:id="rId5"/>
    <p:sldId id="260" r:id="rId6"/>
    <p:sldId id="259" r:id="rId7"/>
    <p:sldId id="264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44793" autoAdjust="0"/>
  </p:normalViewPr>
  <p:slideViewPr>
    <p:cSldViewPr>
      <p:cViewPr>
        <p:scale>
          <a:sx n="34" d="100"/>
          <a:sy n="34" d="100"/>
        </p:scale>
        <p:origin x="-2731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WORK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FAMILY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234567901234598E-2"/>
                  <c:y val="-1.6836195965366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ASYLUM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EDUCATION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OTHER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Work</c:v>
                </c:pt>
                <c:pt idx="1">
                  <c:v>Family</c:v>
                </c:pt>
                <c:pt idx="2">
                  <c:v>Asylum</c:v>
                </c:pt>
                <c:pt idx="3">
                  <c:v>Education</c:v>
                </c:pt>
                <c:pt idx="4">
                  <c:v>Other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23517</c:v>
                </c:pt>
                <c:pt idx="1">
                  <c:v>17400</c:v>
                </c:pt>
                <c:pt idx="2">
                  <c:v>7236</c:v>
                </c:pt>
                <c:pt idx="3">
                  <c:v>5852</c:v>
                </c:pt>
                <c:pt idx="4">
                  <c:v>299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0C5D-3B90-43CA-BD77-0A33D93D6F9C}" type="datetimeFigureOut">
              <a:rPr lang="nn-NO" smtClean="0"/>
              <a:t>21.05.2015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7D2FC-47CA-4B8D-9C43-A5BF6FA8D29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34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: </a:t>
            </a:r>
          </a:p>
          <a:p>
            <a:r>
              <a:rPr lang="nb-NO" baseline="0" dirty="0" err="1" smtClean="0"/>
              <a:t>Good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afternoon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thank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so </a:t>
            </a:r>
            <a:r>
              <a:rPr lang="nb-NO" baseline="0" dirty="0" err="1" smtClean="0"/>
              <a:t>much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inviting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allowing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</a:t>
            </a:r>
            <a:r>
              <a:rPr lang="nb-NO" baseline="0" dirty="0" smtClean="0"/>
              <a:t> to hold an </a:t>
            </a:r>
            <a:r>
              <a:rPr lang="nb-NO" baseline="0" dirty="0" err="1" smtClean="0"/>
              <a:t>introduction</a:t>
            </a:r>
            <a:r>
              <a:rPr lang="nb-NO" baseline="0" dirty="0" smtClean="0"/>
              <a:t> during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important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conference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My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is Mari Aarbakke, and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is my </a:t>
            </a:r>
            <a:r>
              <a:rPr lang="nb-NO" baseline="0" dirty="0" err="1" smtClean="0"/>
              <a:t>colleague</a:t>
            </a:r>
            <a:r>
              <a:rPr lang="nb-NO" baseline="0" dirty="0" smtClean="0"/>
              <a:t> Marte Taylor Bye.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come</a:t>
            </a:r>
            <a:r>
              <a:rPr lang="nb-NO" baseline="0" dirty="0" smtClean="0"/>
              <a:t> from KUN Centre for </a:t>
            </a:r>
            <a:r>
              <a:rPr lang="nb-NO" baseline="0" dirty="0" err="1" smtClean="0"/>
              <a:t>Gender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Equality</a:t>
            </a:r>
            <a:r>
              <a:rPr lang="nb-NO" baseline="0" dirty="0" smtClean="0"/>
              <a:t> in Norway. I have a Master in </a:t>
            </a:r>
            <a:r>
              <a:rPr lang="nb-NO" baseline="0" dirty="0" err="1" smtClean="0"/>
              <a:t>Linguistics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Communication</a:t>
            </a:r>
            <a:r>
              <a:rPr lang="nb-NO" baseline="0" dirty="0" smtClean="0"/>
              <a:t>, and have </a:t>
            </a:r>
            <a:r>
              <a:rPr lang="nb-NO" baseline="0" dirty="0" err="1" smtClean="0"/>
              <a:t>worked</a:t>
            </a:r>
            <a:r>
              <a:rPr lang="nb-NO" baseline="0" dirty="0" smtClean="0"/>
              <a:t> a lot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recruitment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men and </a:t>
            </a:r>
            <a:r>
              <a:rPr lang="nb-NO" baseline="0" dirty="0" err="1" smtClean="0"/>
              <a:t>ethnic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minorities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health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sector</a:t>
            </a:r>
            <a:r>
              <a:rPr lang="nb-NO" baseline="0" dirty="0" smtClean="0"/>
              <a:t>. I have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coordinated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successful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mentoring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network</a:t>
            </a:r>
            <a:r>
              <a:rPr lang="nb-NO" baseline="0" dirty="0" smtClean="0"/>
              <a:t> for immigrants. Marte has a Masters </a:t>
            </a:r>
            <a:r>
              <a:rPr lang="nb-NO" baseline="0" dirty="0" err="1" smtClean="0"/>
              <a:t>degree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social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psychology</a:t>
            </a:r>
            <a:r>
              <a:rPr lang="nb-NO" baseline="0" dirty="0" smtClean="0"/>
              <a:t>, and has </a:t>
            </a:r>
            <a:r>
              <a:rPr lang="nb-NO" baseline="0" dirty="0" err="1" smtClean="0"/>
              <a:t>worked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empowering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youth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adapt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public</a:t>
            </a:r>
            <a:r>
              <a:rPr lang="nb-NO" baseline="0" dirty="0" smtClean="0"/>
              <a:t> services to </a:t>
            </a:r>
            <a:r>
              <a:rPr lang="nb-NO" baseline="0" dirty="0" err="1" smtClean="0"/>
              <a:t>ethnic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minorities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The </a:t>
            </a:r>
            <a:r>
              <a:rPr lang="nb-NO" baseline="0" dirty="0" err="1" smtClean="0"/>
              <a:t>immigration</a:t>
            </a:r>
            <a:r>
              <a:rPr lang="nb-NO" baseline="0" dirty="0" smtClean="0"/>
              <a:t> to Norway is not </a:t>
            </a:r>
            <a:r>
              <a:rPr lang="nb-NO" baseline="0" dirty="0" err="1" smtClean="0"/>
              <a:t>easily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comparable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facing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 in Bulgaria.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live far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heavily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strained</a:t>
            </a:r>
            <a:r>
              <a:rPr lang="nb-NO" baseline="0" dirty="0" smtClean="0"/>
              <a:t> borders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south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Europe, and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a </a:t>
            </a:r>
            <a:r>
              <a:rPr lang="nb-NO" baseline="0" dirty="0" err="1" smtClean="0"/>
              <a:t>restrictive</a:t>
            </a:r>
            <a:r>
              <a:rPr lang="nb-NO" baseline="0" dirty="0" smtClean="0"/>
              <a:t> immigrant policy. Our </a:t>
            </a:r>
            <a:r>
              <a:rPr lang="nb-NO" baseline="0" dirty="0" err="1" smtClean="0"/>
              <a:t>small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population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spread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across</a:t>
            </a:r>
            <a:r>
              <a:rPr lang="nb-NO" baseline="0" dirty="0" smtClean="0"/>
              <a:t> Norway, and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district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immigration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keep</a:t>
            </a:r>
            <a:r>
              <a:rPr lang="nb-NO" baseline="0" dirty="0" smtClean="0"/>
              <a:t> up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population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to import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types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labour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perform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important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tasks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society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Yet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a right-</a:t>
            </a:r>
            <a:r>
              <a:rPr lang="nb-NO" baseline="0" dirty="0" err="1" smtClean="0"/>
              <a:t>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government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growing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suspicion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against</a:t>
            </a:r>
            <a:r>
              <a:rPr lang="nb-NO" baseline="0" dirty="0" smtClean="0"/>
              <a:t> immigrants.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probably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challenge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public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authorities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aware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resources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immigrants </a:t>
            </a:r>
            <a:r>
              <a:rPr lang="nb-NO" baseline="0" dirty="0" err="1" smtClean="0"/>
              <a:t>represent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to do to </a:t>
            </a:r>
            <a:r>
              <a:rPr lang="nb-NO" baseline="0" dirty="0" err="1" smtClean="0"/>
              <a:t>integrate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society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Therefore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spend a lot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time </a:t>
            </a:r>
            <a:r>
              <a:rPr lang="nb-NO" baseline="0" dirty="0" err="1" smtClean="0"/>
              <a:t>repeating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«</a:t>
            </a:r>
            <a:r>
              <a:rPr lang="nb-NO" baseline="0" dirty="0" err="1" smtClean="0"/>
              <a:t>integration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off</a:t>
            </a:r>
            <a:r>
              <a:rPr lang="nb-NO" baseline="0" dirty="0" smtClean="0"/>
              <a:t>».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say</a:t>
            </a:r>
            <a:r>
              <a:rPr lang="nb-NO" baseline="0" dirty="0" smtClean="0"/>
              <a:t> it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authorities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municipalities</a:t>
            </a:r>
            <a:r>
              <a:rPr lang="nb-NO" baseline="0" dirty="0" smtClean="0"/>
              <a:t>, and to </a:t>
            </a:r>
            <a:r>
              <a:rPr lang="nb-NO" baseline="0" dirty="0" err="1" smtClean="0"/>
              <a:t>civil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organisations</a:t>
            </a:r>
            <a:r>
              <a:rPr lang="nb-NO" baseline="0" dirty="0" smtClean="0"/>
              <a:t> – and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point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it </a:t>
            </a:r>
            <a:r>
              <a:rPr lang="nb-NO" baseline="0" dirty="0" err="1" smtClean="0"/>
              <a:t>pays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both</a:t>
            </a:r>
            <a:r>
              <a:rPr lang="nb-NO" baseline="0" dirty="0" smtClean="0"/>
              <a:t> in terms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money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welfare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happyness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diversity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humanity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pPr algn="r"/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757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a Non-</a:t>
            </a:r>
            <a:r>
              <a:rPr lang="nb-NO" dirty="0" err="1" smtClean="0"/>
              <a:t>profit</a:t>
            </a:r>
            <a:r>
              <a:rPr lang="nb-NO" dirty="0" smtClean="0"/>
              <a:t> </a:t>
            </a:r>
            <a:r>
              <a:rPr lang="nb-NO" dirty="0" err="1" smtClean="0"/>
              <a:t>foundation</a:t>
            </a:r>
            <a:r>
              <a:rPr lang="nb-NO" dirty="0" smtClean="0"/>
              <a:t> </a:t>
            </a:r>
            <a:r>
              <a:rPr lang="nb-NO" dirty="0" err="1" smtClean="0"/>
              <a:t>since</a:t>
            </a:r>
            <a:r>
              <a:rPr lang="nb-NO" dirty="0" smtClean="0"/>
              <a:t> 1991 </a:t>
            </a:r>
          </a:p>
          <a:p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all </a:t>
            </a:r>
            <a:r>
              <a:rPr lang="nb-NO" dirty="0" err="1" smtClean="0"/>
              <a:t>grounds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protected</a:t>
            </a:r>
            <a:r>
              <a:rPr lang="nb-NO" baseline="0" dirty="0" smtClean="0"/>
              <a:t> by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law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gender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ethnicity</a:t>
            </a:r>
            <a:r>
              <a:rPr lang="nb-NO" baseline="0" dirty="0" smtClean="0"/>
              <a:t>, age, </a:t>
            </a:r>
            <a:r>
              <a:rPr lang="nb-NO" baseline="0" dirty="0" err="1" smtClean="0"/>
              <a:t>sexuality</a:t>
            </a:r>
            <a:r>
              <a:rPr lang="nb-NO" baseline="0" dirty="0" smtClean="0"/>
              <a:t> etc. Our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ethnicity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becoming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activities</a:t>
            </a:r>
            <a:r>
              <a:rPr lang="nb-NO" baseline="0" dirty="0" smtClean="0"/>
              <a:t>. 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system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offer </a:t>
            </a:r>
            <a:r>
              <a:rPr lang="nb-NO" dirty="0" smtClean="0"/>
              <a:t>Equal </a:t>
            </a:r>
            <a:r>
              <a:rPr lang="nb-NO" dirty="0" err="1" smtClean="0"/>
              <a:t>public</a:t>
            </a:r>
            <a:r>
              <a:rPr lang="nb-NO" dirty="0" smtClean="0"/>
              <a:t> services to immigrants, and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individual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qualify</a:t>
            </a:r>
            <a:r>
              <a:rPr lang="nb-NO" baseline="0" dirty="0" smtClean="0"/>
              <a:t> for </a:t>
            </a:r>
            <a:r>
              <a:rPr lang="nb-NO" dirty="0" err="1" smtClean="0"/>
              <a:t>work</a:t>
            </a:r>
            <a:r>
              <a:rPr lang="nb-NO" dirty="0" smtClean="0"/>
              <a:t>/</a:t>
            </a:r>
            <a:r>
              <a:rPr lang="nb-NO" dirty="0" err="1" smtClean="0"/>
              <a:t>education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Goals: </a:t>
            </a:r>
          </a:p>
          <a:p>
            <a:r>
              <a:rPr lang="nb-NO" dirty="0" err="1" smtClean="0"/>
              <a:t>Participation</a:t>
            </a:r>
            <a:r>
              <a:rPr lang="nb-NO" dirty="0" smtClean="0"/>
              <a:t> and </a:t>
            </a:r>
            <a:r>
              <a:rPr lang="nb-NO" dirty="0" err="1" smtClean="0"/>
              <a:t>empowerment</a:t>
            </a:r>
            <a:endParaRPr lang="nb-NO" dirty="0" smtClean="0"/>
          </a:p>
          <a:p>
            <a:r>
              <a:rPr lang="nb-NO" dirty="0" err="1" smtClean="0"/>
              <a:t>Safeguarding</a:t>
            </a:r>
            <a:r>
              <a:rPr lang="nb-NO" dirty="0" smtClean="0"/>
              <a:t> </a:t>
            </a:r>
            <a:r>
              <a:rPr lang="nb-NO" dirty="0" err="1" smtClean="0"/>
              <a:t>rights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4996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Statistics</a:t>
            </a:r>
            <a:r>
              <a:rPr lang="nb-NO" baseline="0" dirty="0" smtClean="0"/>
              <a:t> Norway-</a:t>
            </a:r>
            <a:endParaRPr lang="nb-NO" dirty="0" smtClean="0"/>
          </a:p>
          <a:p>
            <a:r>
              <a:rPr lang="nb-NO" dirty="0" err="1" smtClean="0"/>
              <a:t>Biggest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baseline="0" dirty="0" smtClean="0"/>
              <a:t> in Norway </a:t>
            </a:r>
            <a:r>
              <a:rPr lang="nb-NO" baseline="0" dirty="0" err="1" smtClean="0"/>
              <a:t>now</a:t>
            </a:r>
            <a:r>
              <a:rPr lang="nb-NO" baseline="0" dirty="0" smtClean="0"/>
              <a:t> is </a:t>
            </a:r>
          </a:p>
          <a:p>
            <a:r>
              <a:rPr lang="nb-NO" baseline="0" dirty="0" err="1" smtClean="0"/>
              <a:t>Work</a:t>
            </a:r>
            <a:r>
              <a:rPr lang="nb-NO" baseline="0" dirty="0" smtClean="0"/>
              <a:t> (Europe, Asia, </a:t>
            </a:r>
            <a:r>
              <a:rPr lang="nb-NO" baseline="0" dirty="0" err="1" smtClean="0"/>
              <a:t>Africa</a:t>
            </a:r>
            <a:r>
              <a:rPr lang="nb-NO" baseline="0" dirty="0" smtClean="0"/>
              <a:t>)</a:t>
            </a:r>
          </a:p>
          <a:p>
            <a:r>
              <a:rPr lang="nb-NO" baseline="0" dirty="0" err="1" smtClean="0"/>
              <a:t>followed</a:t>
            </a:r>
            <a:r>
              <a:rPr lang="nb-NO" baseline="0" dirty="0" smtClean="0"/>
              <a:t> by </a:t>
            </a:r>
            <a:r>
              <a:rPr lang="nb-NO" baseline="0" dirty="0" err="1" smtClean="0"/>
              <a:t>family</a:t>
            </a:r>
            <a:r>
              <a:rPr lang="nb-NO" baseline="0" dirty="0" smtClean="0"/>
              <a:t> (Europe, Asia) </a:t>
            </a:r>
          </a:p>
          <a:p>
            <a:r>
              <a:rPr lang="nb-NO" baseline="0" dirty="0" smtClean="0"/>
              <a:t>and </a:t>
            </a:r>
            <a:r>
              <a:rPr lang="nb-NO" baseline="0" dirty="0" err="1" smtClean="0"/>
              <a:t>asylum</a:t>
            </a:r>
            <a:r>
              <a:rPr lang="nb-NO" baseline="0" dirty="0" smtClean="0"/>
              <a:t> (123 000) (</a:t>
            </a:r>
            <a:r>
              <a:rPr lang="nb-NO" baseline="0" dirty="0" err="1" smtClean="0"/>
              <a:t>Africa</a:t>
            </a:r>
            <a:r>
              <a:rPr lang="nb-NO" baseline="0" dirty="0" smtClean="0"/>
              <a:t>, Asia)</a:t>
            </a:r>
          </a:p>
          <a:p>
            <a:endParaRPr lang="nb-NO" dirty="0" smtClean="0"/>
          </a:p>
          <a:p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 have different </a:t>
            </a:r>
            <a:r>
              <a:rPr lang="nb-NO" dirty="0" err="1" smtClean="0"/>
              <a:t>rights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</a:t>
            </a:r>
            <a:r>
              <a:rPr lang="nb-NO" baseline="0" dirty="0" err="1" smtClean="0"/>
              <a:t>needs</a:t>
            </a:r>
            <a:r>
              <a:rPr lang="nb-NO" baseline="0" dirty="0" smtClean="0"/>
              <a:t>.</a:t>
            </a:r>
            <a:r>
              <a:rPr lang="nb-NO" dirty="0" smtClean="0"/>
              <a:t> </a:t>
            </a:r>
            <a:r>
              <a:rPr lang="nb-NO" dirty="0" err="1" smtClean="0"/>
              <a:t>Whereas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asylum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seekers</a:t>
            </a:r>
            <a:r>
              <a:rPr lang="nb-NO" baseline="0" dirty="0" smtClean="0"/>
              <a:t> and immigrants </a:t>
            </a:r>
            <a:r>
              <a:rPr lang="nb-NO" baseline="0" dirty="0" err="1" smtClean="0"/>
              <a:t>entering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family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reunion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right and </a:t>
            </a:r>
            <a:r>
              <a:rPr lang="nb-NO" baseline="0" dirty="0" err="1" smtClean="0"/>
              <a:t>obligation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attend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language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school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introduction</a:t>
            </a:r>
            <a:r>
              <a:rPr lang="nb-NO" baseline="0" dirty="0" smtClean="0"/>
              <a:t> program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Norwegian </a:t>
            </a:r>
            <a:r>
              <a:rPr lang="nb-NO" baseline="0" dirty="0" err="1" smtClean="0"/>
              <a:t>society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is not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case for </a:t>
            </a:r>
            <a:r>
              <a:rPr lang="nb-NO" baseline="0" dirty="0" err="1" smtClean="0"/>
              <a:t>family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establishing</a:t>
            </a:r>
            <a:r>
              <a:rPr lang="nb-NO" baseline="0" dirty="0" smtClean="0"/>
              <a:t> ,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education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still </a:t>
            </a:r>
            <a:r>
              <a:rPr lang="nb-NO" baseline="0" dirty="0" err="1" smtClean="0"/>
              <a:t>see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help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necessarily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covered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through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partners or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place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basic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needs</a:t>
            </a:r>
            <a:r>
              <a:rPr lang="nb-NO" baseline="0" dirty="0" smtClean="0"/>
              <a:t> met, still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targeted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methods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better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integration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National </a:t>
            </a:r>
            <a:r>
              <a:rPr lang="nb-NO" baseline="0" dirty="0" err="1" smtClean="0"/>
              <a:t>numbers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rights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different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 is a basis for </a:t>
            </a:r>
            <a:r>
              <a:rPr lang="nb-NO" baseline="0" dirty="0" err="1" smtClean="0"/>
              <a:t>working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negative </a:t>
            </a:r>
            <a:r>
              <a:rPr lang="nb-NO" baseline="0" dirty="0" err="1" smtClean="0"/>
              <a:t>attitudes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towards</a:t>
            </a:r>
            <a:r>
              <a:rPr lang="nb-NO" baseline="0" dirty="0" smtClean="0"/>
              <a:t> immigrants,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population</a:t>
            </a:r>
            <a:r>
              <a:rPr lang="nb-NO" baseline="0" dirty="0" smtClean="0"/>
              <a:t> in general and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provide</a:t>
            </a:r>
            <a:r>
              <a:rPr lang="nb-NO" baseline="0" dirty="0" smtClean="0"/>
              <a:t> services to immigrants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Explicit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knowledge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key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effective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integration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>
                <a:solidFill>
                  <a:prstClr val="black"/>
                </a:solidFill>
              </a:rPr>
              <a:pPr/>
              <a:t>3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6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While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statisticts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different </a:t>
            </a:r>
            <a:r>
              <a:rPr lang="nb-NO" baseline="0" dirty="0" err="1" smtClean="0"/>
              <a:t>levels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translating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numbers</a:t>
            </a:r>
            <a:r>
              <a:rPr lang="nb-NO" baseline="0" dirty="0" smtClean="0"/>
              <a:t> to a service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brings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valuable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additional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knowledge</a:t>
            </a:r>
            <a:r>
              <a:rPr lang="nb-NO" baseline="0" dirty="0" smtClean="0"/>
              <a:t>.  In </a:t>
            </a:r>
            <a:r>
              <a:rPr lang="nb-NO" dirty="0" smtClean="0"/>
              <a:t>Ulstein </a:t>
            </a:r>
            <a:r>
              <a:rPr lang="nb-NO" dirty="0" err="1" smtClean="0"/>
              <a:t>municipality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aseline="0" dirty="0" err="1" smtClean="0"/>
              <a:t>health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started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count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births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region, and </a:t>
            </a:r>
            <a:r>
              <a:rPr lang="nb-NO" baseline="0" dirty="0" err="1" smtClean="0"/>
              <a:t>found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50 per cent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babies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born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area </a:t>
            </a:r>
            <a:r>
              <a:rPr lang="nb-NO" baseline="0" dirty="0" err="1" smtClean="0"/>
              <a:t>had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or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parents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an immigrant </a:t>
            </a:r>
            <a:r>
              <a:rPr lang="nb-NO" baseline="0" dirty="0" err="1" smtClean="0"/>
              <a:t>background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Whereas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and service </a:t>
            </a:r>
            <a:r>
              <a:rPr lang="nb-NO" baseline="0" dirty="0" err="1" smtClean="0"/>
              <a:t>providers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associate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immigration</a:t>
            </a:r>
            <a:r>
              <a:rPr lang="nb-NO" baseline="0" dirty="0" smtClean="0"/>
              <a:t> first and </a:t>
            </a:r>
            <a:r>
              <a:rPr lang="nb-NO" baseline="0" dirty="0" err="1" smtClean="0"/>
              <a:t>foremost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asylum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seekers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showed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immigrants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include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immigration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grounds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en-US" baseline="0" dirty="0" smtClean="0"/>
              <a:t>Although the staff at the health station had an idea about the population development, this simple count became an e</a:t>
            </a:r>
            <a:r>
              <a:rPr lang="nb-NO" baseline="0" dirty="0" err="1" smtClean="0"/>
              <a:t>ye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opener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municipality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Following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discovery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discussions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involving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planning </a:t>
            </a:r>
            <a:r>
              <a:rPr lang="nb-NO" baseline="0" dirty="0" err="1" smtClean="0"/>
              <a:t>department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kindergartens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schools</a:t>
            </a:r>
            <a:r>
              <a:rPr lang="nb-NO" baseline="0" dirty="0" smtClean="0"/>
              <a:t>- </a:t>
            </a:r>
            <a:r>
              <a:rPr lang="nb-NO" baseline="0" dirty="0" err="1" smtClean="0"/>
              <a:t>resulted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plans and </a:t>
            </a:r>
            <a:r>
              <a:rPr lang="nb-NO" baseline="0" dirty="0" err="1" smtClean="0"/>
              <a:t>targeted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measures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health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station</a:t>
            </a:r>
            <a:r>
              <a:rPr lang="nb-NO" baseline="0" dirty="0" smtClean="0"/>
              <a:t>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err="1" smtClean="0"/>
              <a:t>translation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central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information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languages</a:t>
            </a:r>
            <a:r>
              <a:rPr lang="nb-NO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Training for </a:t>
            </a:r>
            <a:r>
              <a:rPr lang="nb-NO" baseline="0" dirty="0" err="1" smtClean="0"/>
              <a:t>health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personnel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intercultural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methods</a:t>
            </a:r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036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r>
              <a:rPr lang="nb-NO" baseline="0" dirty="0" err="1" smtClean="0"/>
              <a:t>Unemployment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higher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immigrants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Norwegians,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unemployment</a:t>
            </a:r>
            <a:r>
              <a:rPr lang="nb-NO" baseline="0" dirty="0" smtClean="0"/>
              <a:t> rate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3,0 in total and 7,5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immigrants (</a:t>
            </a:r>
            <a:r>
              <a:rPr lang="nb-NO" baseline="0" dirty="0" err="1" smtClean="0"/>
              <a:t>numbers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Statistics</a:t>
            </a:r>
            <a:r>
              <a:rPr lang="nb-NO" baseline="0" dirty="0" smtClean="0"/>
              <a:t> Norway). More men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an immigrant </a:t>
            </a:r>
            <a:r>
              <a:rPr lang="nb-NO" baseline="0" dirty="0" err="1" smtClean="0"/>
              <a:t>background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employed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Barriers to </a:t>
            </a:r>
            <a:r>
              <a:rPr lang="nb-NO" baseline="0" dirty="0" err="1" smtClean="0"/>
              <a:t>recruiting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international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forces</a:t>
            </a:r>
            <a:r>
              <a:rPr lang="nb-NO" baseline="0" dirty="0" smtClean="0"/>
              <a:t>: A </a:t>
            </a:r>
            <a:r>
              <a:rPr lang="nb-NO" baseline="0" dirty="0" err="1" smtClean="0"/>
              <a:t>foreign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sounding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reduces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one’s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called</a:t>
            </a:r>
            <a:r>
              <a:rPr lang="nb-NO" baseline="0" dirty="0" smtClean="0"/>
              <a:t> to a </a:t>
            </a:r>
            <a:r>
              <a:rPr lang="nb-NO" baseline="0" dirty="0" err="1" smtClean="0"/>
              <a:t>job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interview</a:t>
            </a:r>
            <a:r>
              <a:rPr lang="nb-NO" baseline="0" dirty="0" smtClean="0"/>
              <a:t> by 25 %. </a:t>
            </a:r>
          </a:p>
          <a:p>
            <a:endParaRPr lang="nb-NO" baseline="0" dirty="0" smtClean="0"/>
          </a:p>
          <a:p>
            <a:r>
              <a:rPr lang="nb-NO" dirty="0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method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employ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life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participation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m</a:t>
            </a:r>
            <a:r>
              <a:rPr lang="nb-NO" dirty="0" err="1" smtClean="0"/>
              <a:t>entoring</a:t>
            </a:r>
            <a:r>
              <a:rPr lang="nb-NO" dirty="0" smtClean="0"/>
              <a:t> programs.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programs </a:t>
            </a:r>
            <a:r>
              <a:rPr lang="nb-NO" baseline="0" dirty="0" err="1" smtClean="0"/>
              <a:t>take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account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jobs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frequently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distributed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through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netwoks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public</a:t>
            </a:r>
            <a:r>
              <a:rPr lang="nb-NO" baseline="0" dirty="0" smtClean="0"/>
              <a:t> services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do not have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time to </a:t>
            </a:r>
            <a:r>
              <a:rPr lang="nb-NO" baseline="0" dirty="0" err="1" smtClean="0"/>
              <a:t>answer</a:t>
            </a:r>
            <a:r>
              <a:rPr lang="nb-NO" baseline="0" dirty="0" smtClean="0"/>
              <a:t> all questions and </a:t>
            </a:r>
            <a:r>
              <a:rPr lang="nb-NO" baseline="0" dirty="0" err="1" smtClean="0"/>
              <a:t>requests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users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familiar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system.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The </a:t>
            </a:r>
            <a:r>
              <a:rPr lang="nb-NO" baseline="0" dirty="0" err="1" smtClean="0"/>
              <a:t>key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mentoring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programmes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individual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guidance</a:t>
            </a:r>
            <a:r>
              <a:rPr lang="nb-NO" baseline="0" dirty="0" smtClean="0"/>
              <a:t> and personal </a:t>
            </a:r>
            <a:r>
              <a:rPr lang="nb-NO" baseline="0" dirty="0" err="1" smtClean="0"/>
              <a:t>investment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migrant is </a:t>
            </a:r>
            <a:r>
              <a:rPr lang="nb-NO" baseline="0" dirty="0" err="1" smtClean="0"/>
              <a:t>paired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a mentor.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regurlarly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discuss</a:t>
            </a:r>
            <a:r>
              <a:rPr lang="nb-NO" baseline="0" dirty="0" smtClean="0"/>
              <a:t> matters like formal </a:t>
            </a:r>
            <a:r>
              <a:rPr lang="nb-NO" baseline="0" dirty="0" err="1" smtClean="0"/>
              <a:t>approval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education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further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education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qualification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further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in Norway. 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742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pictures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seen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last </a:t>
            </a:r>
            <a:r>
              <a:rPr lang="nb-NO" baseline="0" dirty="0" err="1" smtClean="0"/>
              <a:t>three</a:t>
            </a:r>
            <a:r>
              <a:rPr lang="nb-NO" baseline="0" dirty="0" smtClean="0"/>
              <a:t> slides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from an art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immigrant </a:t>
            </a:r>
            <a:r>
              <a:rPr lang="nb-NO" baseline="0" dirty="0" err="1" smtClean="0"/>
              <a:t>backgrounds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participated</a:t>
            </a:r>
            <a:r>
              <a:rPr lang="nb-NO" baseline="0" dirty="0" smtClean="0"/>
              <a:t> in art </a:t>
            </a:r>
            <a:r>
              <a:rPr lang="nb-NO" baseline="0" dirty="0" err="1" smtClean="0"/>
              <a:t>productions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Norwegian </a:t>
            </a:r>
            <a:r>
              <a:rPr lang="nb-NO" baseline="0" dirty="0" err="1" smtClean="0"/>
              <a:t>municipalities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Through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collaborative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processes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resulting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photo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exhibitions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participants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became</a:t>
            </a:r>
            <a:r>
              <a:rPr lang="nb-NO" baseline="0" dirty="0" smtClean="0"/>
              <a:t> more visible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society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around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art </a:t>
            </a:r>
            <a:r>
              <a:rPr lang="nb-NO" baseline="0" dirty="0" err="1" smtClean="0"/>
              <a:t>created</a:t>
            </a:r>
            <a:r>
              <a:rPr lang="nb-NO" baseline="0" dirty="0" smtClean="0"/>
              <a:t> arenas for </a:t>
            </a:r>
            <a:r>
              <a:rPr lang="nb-NO" baseline="0" dirty="0" err="1" smtClean="0"/>
              <a:t>building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friendship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networks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The </a:t>
            </a:r>
            <a:r>
              <a:rPr lang="nb-NO" baseline="0" dirty="0" err="1" smtClean="0"/>
              <a:t>mayor</a:t>
            </a:r>
            <a:r>
              <a:rPr lang="nb-NO" baseline="0" dirty="0" smtClean="0"/>
              <a:t> in Verran,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participating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municipalities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appeared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television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stating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through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municipality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become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aware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resources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competencies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participant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helping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combat</a:t>
            </a:r>
            <a:r>
              <a:rPr lang="nb-NO" baseline="0" dirty="0" smtClean="0"/>
              <a:t> p</a:t>
            </a:r>
            <a:r>
              <a:rPr lang="en-US" baseline="0" dirty="0" err="1" smtClean="0"/>
              <a:t>rejudice</a:t>
            </a:r>
            <a:r>
              <a:rPr lang="en-US" baseline="0" dirty="0" smtClean="0"/>
              <a:t> about female migrants not being qualified nor motivated for work.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4616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7D2FC-47CA-4B8D-9C43-A5BF6FA8D296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7561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BF0A3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www.kun.nl.no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146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0840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4433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825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102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7423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292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513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1595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93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453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 smtClean="0"/>
              <a:t>www.kun.nl.no</a:t>
            </a:r>
            <a:endParaRPr lang="nn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5889273"/>
            <a:ext cx="1008112" cy="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F0A3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.nl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.Aarbakke@kun.nl.no" TargetMode="External"/><Relationship Id="rId4" Type="http://schemas.openxmlformats.org/officeDocument/2006/relationships/hyperlink" Target="mailto:mtb@kun.nl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Integration </a:t>
            </a:r>
            <a:r>
              <a:rPr lang="nb-NO" dirty="0" err="1" smtClean="0"/>
              <a:t>pays</a:t>
            </a:r>
            <a:r>
              <a:rPr lang="nb-NO" dirty="0" smtClean="0"/>
              <a:t> </a:t>
            </a:r>
            <a:r>
              <a:rPr lang="nb-NO" dirty="0" err="1" smtClean="0"/>
              <a:t>off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87624" y="3497634"/>
            <a:ext cx="6368752" cy="836662"/>
          </a:xfrm>
        </p:spPr>
        <p:txBody>
          <a:bodyPr/>
          <a:lstStyle/>
          <a:p>
            <a:r>
              <a:rPr lang="nb-NO" dirty="0" smtClean="0"/>
              <a:t>Empowerment and </a:t>
            </a:r>
            <a:r>
              <a:rPr lang="nb-NO" dirty="0" err="1" smtClean="0"/>
              <a:t>visibility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129201" y="590713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Marte Taylor Bye and Mari Helenedatter Aarbakke</a:t>
            </a:r>
          </a:p>
          <a:p>
            <a:pPr algn="r"/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KUN Centre for </a:t>
            </a:r>
            <a:r>
              <a:rPr lang="nb-NO" dirty="0" err="1" smtClean="0">
                <a:solidFill>
                  <a:schemeClr val="bg1">
                    <a:lumMod val="50000"/>
                  </a:schemeClr>
                </a:solidFill>
              </a:rPr>
              <a:t>Gender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bg1">
                    <a:lumMod val="50000"/>
                  </a:schemeClr>
                </a:solidFill>
              </a:rPr>
              <a:t>Equality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Sofia, 15.05.15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882"/>
            <a:ext cx="10297144" cy="686476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187624" y="53942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>
                <a:solidFill>
                  <a:srgbClr val="BF0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 Centre for </a:t>
            </a:r>
            <a:r>
              <a:rPr lang="nb-NO" sz="3600" dirty="0" err="1">
                <a:solidFill>
                  <a:srgbClr val="BF0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Gender</a:t>
            </a:r>
            <a:r>
              <a:rPr lang="nb-NO" sz="3600" dirty="0">
                <a:solidFill>
                  <a:srgbClr val="BF0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3600" dirty="0" err="1">
                <a:solidFill>
                  <a:srgbClr val="BF0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Equality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13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C00000"/>
                </a:solidFill>
              </a:rPr>
              <a:t>Immigration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grounds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516216" y="6500003"/>
            <a:ext cx="2903376" cy="357997"/>
          </a:xfrm>
        </p:spPr>
        <p:txBody>
          <a:bodyPr/>
          <a:lstStyle/>
          <a:p>
            <a:r>
              <a:rPr lang="nn-NO" sz="1600" dirty="0" smtClean="0">
                <a:solidFill>
                  <a:prstClr val="black">
                    <a:tint val="75000"/>
                  </a:prstClr>
                </a:solidFill>
              </a:rPr>
              <a:t>Source: </a:t>
            </a:r>
            <a:r>
              <a:rPr lang="nn-NO" sz="1600" dirty="0" err="1" smtClean="0">
                <a:solidFill>
                  <a:prstClr val="black">
                    <a:tint val="75000"/>
                  </a:prstClr>
                </a:solidFill>
              </a:rPr>
              <a:t>Statistics</a:t>
            </a:r>
            <a:r>
              <a:rPr lang="nn-NO" sz="16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n-NO" sz="1600" dirty="0" err="1" smtClean="0">
                <a:solidFill>
                  <a:prstClr val="black">
                    <a:tint val="75000"/>
                  </a:prstClr>
                </a:solidFill>
              </a:rPr>
              <a:t>Norway</a:t>
            </a:r>
            <a:endParaRPr lang="nn-NO" sz="16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36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Bilde 1" descr="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8809"/>
            <a:ext cx="6241504" cy="624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kstSylinder 2"/>
          <p:cNvSpPr txBox="1">
            <a:spLocks noChangeArrowheads="1"/>
          </p:cNvSpPr>
          <p:nvPr/>
        </p:nvSpPr>
        <p:spPr bwMode="auto">
          <a:xfrm>
            <a:off x="3635896" y="6457890"/>
            <a:ext cx="6804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000" dirty="0" err="1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Miniature</a:t>
            </a:r>
            <a:r>
              <a:rPr lang="nn-NO" altLang="nb-NO" sz="1000" dirty="0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</a:t>
            </a:r>
            <a:r>
              <a:rPr lang="nn-NO" altLang="nb-NO" sz="1000" dirty="0" err="1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portraits</a:t>
            </a:r>
            <a:r>
              <a:rPr lang="nn-NO" altLang="nb-NO" sz="1000" dirty="0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: 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«Three </a:t>
            </a:r>
            <a:r>
              <a:rPr lang="nn-NO" altLang="nb-NO" sz="1000" dirty="0" err="1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ways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of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Framing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– </a:t>
            </a:r>
            <a:r>
              <a:rPr lang="nn-NO" altLang="nb-NO" sz="1000" dirty="0" err="1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Women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with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and </a:t>
            </a:r>
            <a:r>
              <a:rPr lang="nn-NO" altLang="nb-NO" sz="1000" dirty="0" err="1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without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 immigrant </a:t>
            </a:r>
            <a:r>
              <a:rPr lang="nn-NO" altLang="nb-NO" sz="1000" dirty="0" err="1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background</a:t>
            </a:r>
            <a:r>
              <a:rPr lang="nn-NO" altLang="nb-NO" sz="1000" dirty="0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000" dirty="0" smtClean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Photo</a:t>
            </a:r>
            <a:r>
              <a:rPr lang="nn-NO" altLang="nb-NO" sz="1000" dirty="0">
                <a:solidFill>
                  <a:schemeClr val="bg1">
                    <a:lumMod val="50000"/>
                  </a:schemeClr>
                </a:solidFill>
                <a:latin typeface="DIN-Regular" charset="0"/>
              </a:rPr>
              <a:t>: Brynhild Bye-Tiller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05644" y="1663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Gathering</a:t>
            </a:r>
            <a:r>
              <a:rPr lang="nb-NO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36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facts</a:t>
            </a:r>
            <a:r>
              <a:rPr lang="nb-NO" sz="3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nb-NO" sz="36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</a:t>
            </a:r>
            <a:endParaRPr lang="nb-NO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e 1" descr="9L4B2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541354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kstSylinder 2"/>
          <p:cNvSpPr txBox="1">
            <a:spLocks noChangeArrowheads="1"/>
          </p:cNvSpPr>
          <p:nvPr/>
        </p:nvSpPr>
        <p:spPr bwMode="auto">
          <a:xfrm>
            <a:off x="971600" y="6448966"/>
            <a:ext cx="8812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Excursion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to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the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mine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Vestgruven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31.10.2013, as part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of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the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project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«Three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ways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of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Framing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–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Women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with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and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without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immigrant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background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Photo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: Brynhild Bye-Tiller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547664" y="237119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nb-NO" sz="4000" dirty="0" err="1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ork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4000" dirty="0" err="1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</a:t>
            </a:r>
            <a:endParaRPr lang="nb-NO" sz="40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de 6" descr="9L4B29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2843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kstSylinder 7"/>
          <p:cNvSpPr txBox="1">
            <a:spLocks noChangeArrowheads="1"/>
          </p:cNvSpPr>
          <p:nvPr/>
        </p:nvSpPr>
        <p:spPr bwMode="auto">
          <a:xfrm>
            <a:off x="279604" y="6611937"/>
            <a:ext cx="9067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Vernissage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02.11. 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2013.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Participants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in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the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art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project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«Three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ways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of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Framing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–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Women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with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and </a:t>
            </a:r>
            <a:r>
              <a:rPr lang="nn-NO" altLang="nb-NO" sz="1000" dirty="0" err="1">
                <a:solidFill>
                  <a:schemeClr val="bg1"/>
                </a:solidFill>
                <a:latin typeface="DIN-Regular" charset="0"/>
              </a:rPr>
              <a:t>without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 immigrant </a:t>
            </a:r>
            <a:r>
              <a:rPr lang="nn-NO" altLang="nb-NO" sz="1000" dirty="0" err="1" smtClean="0">
                <a:solidFill>
                  <a:schemeClr val="bg1"/>
                </a:solidFill>
                <a:latin typeface="DIN-Regular" charset="0"/>
              </a:rPr>
              <a:t>background</a:t>
            </a:r>
            <a:r>
              <a:rPr lang="nn-NO" altLang="nb-NO" sz="1000" dirty="0" smtClean="0">
                <a:solidFill>
                  <a:schemeClr val="bg1"/>
                </a:solidFill>
                <a:latin typeface="DIN-Regular" charset="0"/>
              </a:rPr>
              <a:t>» Photo</a:t>
            </a:r>
            <a:r>
              <a:rPr lang="nn-NO" altLang="nb-NO" sz="1000" dirty="0">
                <a:solidFill>
                  <a:schemeClr val="bg1"/>
                </a:solidFill>
                <a:latin typeface="DIN-Regular" charset="0"/>
              </a:rPr>
              <a:t>: Mads Nordtvedt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835696" y="537321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nb-NO" sz="40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nb-NO" sz="4000" dirty="0" err="1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</a:t>
            </a:r>
            <a:endParaRPr lang="nb-NO" sz="40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812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smtClean="0">
                <a:hlinkClick r:id="rId3"/>
              </a:rPr>
              <a:t>www.kun.nl.no</a:t>
            </a:r>
            <a:endParaRPr lang="nb-NO" sz="4000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Marte Taylor Bye</a:t>
            </a:r>
          </a:p>
          <a:p>
            <a:pPr marL="0" indent="0">
              <a:buNone/>
            </a:pPr>
            <a:r>
              <a:rPr lang="nb-NO" dirty="0" smtClean="0">
                <a:hlinkClick r:id="rId4"/>
              </a:rPr>
              <a:t>mtb@kun.nl.no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Mari Helenedatter Aarbakke</a:t>
            </a:r>
          </a:p>
          <a:p>
            <a:pPr marL="0" indent="0">
              <a:buNone/>
            </a:pPr>
            <a:r>
              <a:rPr lang="nb-NO" dirty="0" smtClean="0">
                <a:hlinkClick r:id="rId5"/>
              </a:rPr>
              <a:t>Mari.Aarbakke@kun.nl.no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www.kun.nl.no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98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 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 lysbildemal</Template>
  <TotalTime>2263</TotalTime>
  <Words>1116</Words>
  <Application>Microsoft Office PowerPoint</Application>
  <PresentationFormat>Skjermfremvisning (4:3)</PresentationFormat>
  <Paragraphs>82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Presentasjon test</vt:lpstr>
      <vt:lpstr>Integration pays off!</vt:lpstr>
      <vt:lpstr>PowerPoint-presentasjon</vt:lpstr>
      <vt:lpstr>Immigration grounds</vt:lpstr>
      <vt:lpstr>PowerPoint-presentasjon</vt:lpstr>
      <vt:lpstr>PowerPoint-presentasjon</vt:lpstr>
      <vt:lpstr>PowerPoint-presentasjon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Pays off</dc:title>
  <dc:creator>Marte Taylor Bye</dc:creator>
  <cp:lastModifiedBy>Csilla Czimbalmos</cp:lastModifiedBy>
  <cp:revision>38</cp:revision>
  <dcterms:created xsi:type="dcterms:W3CDTF">2015-04-30T09:17:31Z</dcterms:created>
  <dcterms:modified xsi:type="dcterms:W3CDTF">2015-05-21T08:14:07Z</dcterms:modified>
</cp:coreProperties>
</file>