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9" r:id="rId2"/>
    <p:sldId id="266" r:id="rId3"/>
    <p:sldId id="283" r:id="rId4"/>
    <p:sldId id="284" r:id="rId5"/>
    <p:sldId id="285" r:id="rId6"/>
    <p:sldId id="275" r:id="rId7"/>
    <p:sldId id="276" r:id="rId8"/>
    <p:sldId id="278" r:id="rId9"/>
    <p:sldId id="279" r:id="rId10"/>
    <p:sldId id="281" r:id="rId11"/>
    <p:sldId id="280" r:id="rId12"/>
    <p:sldId id="282" r:id="rId13"/>
  </p:sldIdLst>
  <p:sldSz cx="9144000" cy="6858000" type="screen4x3"/>
  <p:notesSz cx="6858000" cy="9144000"/>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0" autoAdjust="0"/>
    <p:restoredTop sz="89914" autoAdjust="0"/>
  </p:normalViewPr>
  <p:slideViewPr>
    <p:cSldViewPr>
      <p:cViewPr>
        <p:scale>
          <a:sx n="73" d="100"/>
          <a:sy n="73" d="100"/>
        </p:scale>
        <p:origin x="-1570" y="-206"/>
      </p:cViewPr>
      <p:guideLst>
        <p:guide orient="horz" pos="2160"/>
        <p:guide pos="2880"/>
      </p:guideLst>
    </p:cSldViewPr>
  </p:slideViewPr>
  <p:outlineViewPr>
    <p:cViewPr>
      <p:scale>
        <a:sx n="33" d="100"/>
        <a:sy n="33" d="100"/>
      </p:scale>
      <p:origin x="234" y="1731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E4C7D9-538F-4A5D-A60C-D920A52DAA5C}" type="datetimeFigureOut">
              <a:rPr lang="is-IS" smtClean="0"/>
              <a:t>21.5.2015</a:t>
            </a:fld>
            <a:endParaRPr lang="is-I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s-I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s-I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82A66D-FA20-47AF-AEDF-ABFC9BC3CE82}" type="slidenum">
              <a:rPr lang="is-IS" smtClean="0"/>
              <a:t>‹#›</a:t>
            </a:fld>
            <a:endParaRPr lang="is-IS"/>
          </a:p>
        </p:txBody>
      </p:sp>
    </p:spTree>
    <p:extLst>
      <p:ext uri="{BB962C8B-B14F-4D97-AF65-F5344CB8AC3E}">
        <p14:creationId xmlns:p14="http://schemas.microsoft.com/office/powerpoint/2010/main" val="835569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B582A66D-FA20-47AF-AEDF-ABFC9BC3CE82}" type="slidenum">
              <a:rPr lang="is-IS" smtClean="0"/>
              <a:t>1</a:t>
            </a:fld>
            <a:endParaRPr lang="is-IS"/>
          </a:p>
        </p:txBody>
      </p:sp>
    </p:spTree>
    <p:extLst>
      <p:ext uri="{BB962C8B-B14F-4D97-AF65-F5344CB8AC3E}">
        <p14:creationId xmlns:p14="http://schemas.microsoft.com/office/powerpoint/2010/main" val="2831957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B582A66D-FA20-47AF-AEDF-ABFC9BC3CE82}" type="slidenum">
              <a:rPr lang="is-IS" smtClean="0"/>
              <a:t>10</a:t>
            </a:fld>
            <a:endParaRPr lang="is-IS"/>
          </a:p>
        </p:txBody>
      </p:sp>
    </p:spTree>
    <p:extLst>
      <p:ext uri="{BB962C8B-B14F-4D97-AF65-F5344CB8AC3E}">
        <p14:creationId xmlns:p14="http://schemas.microsoft.com/office/powerpoint/2010/main" val="1920027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B582A66D-FA20-47AF-AEDF-ABFC9BC3CE82}" type="slidenum">
              <a:rPr lang="is-IS" smtClean="0"/>
              <a:t>11</a:t>
            </a:fld>
            <a:endParaRPr lang="is-IS"/>
          </a:p>
        </p:txBody>
      </p:sp>
    </p:spTree>
    <p:extLst>
      <p:ext uri="{BB962C8B-B14F-4D97-AF65-F5344CB8AC3E}">
        <p14:creationId xmlns:p14="http://schemas.microsoft.com/office/powerpoint/2010/main" val="233776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Það</a:t>
            </a:r>
            <a:r>
              <a:rPr lang="is-IS" baseline="0" dirty="0" smtClean="0"/>
              <a:t> er margt sem getur farið úrskeiðis svo þú þarft að vera tilbúinn til að vera sveigjanlegur, vinna á öllum tímum sólahrings í upphafi o.s.frv.</a:t>
            </a:r>
          </a:p>
          <a:p>
            <a:r>
              <a:rPr lang="is-IS" baseline="0" dirty="0" smtClean="0"/>
              <a:t>Samstarfið er lykilinn. Ef þeir sem standa að móttökunni vinna ekki saman þá fer þetta ekki vel – það verður að vera skýr verkefnastjórnun</a:t>
            </a:r>
          </a:p>
          <a:p>
            <a:r>
              <a:rPr lang="is-IS" baseline="0" dirty="0" smtClean="0"/>
              <a:t>Okkar hlutverk að hugsa vel um sjálfboðaliðana svo að þeir veiti góðan stuðning</a:t>
            </a:r>
          </a:p>
          <a:p>
            <a:r>
              <a:rPr lang="is-IS" baseline="0" dirty="0" smtClean="0"/>
              <a:t>Misskilningur verður á alla vegu – fara aðeins yfir það og hversu mikilvægt það er að játa mistök, leiðrétta misskilning og geta haft smá húmor fyrir sjálfum sér. Þetta er samvinnuverkefni allra sem koma að því, okkar, flóttafólksins og sjálfboðaliðanna. </a:t>
            </a:r>
            <a:r>
              <a:rPr lang="is-IS" baseline="0" smtClean="0"/>
              <a:t>Öll munum við standa ríkari upp frá verkefninu og auka á víðsýni okkar.</a:t>
            </a:r>
            <a:endParaRPr lang="is-IS" dirty="0"/>
          </a:p>
        </p:txBody>
      </p:sp>
      <p:sp>
        <p:nvSpPr>
          <p:cNvPr id="4" name="Slide Number Placeholder 3"/>
          <p:cNvSpPr>
            <a:spLocks noGrp="1"/>
          </p:cNvSpPr>
          <p:nvPr>
            <p:ph type="sldNum" sz="quarter" idx="10"/>
          </p:nvPr>
        </p:nvSpPr>
        <p:spPr/>
        <p:txBody>
          <a:bodyPr/>
          <a:lstStyle/>
          <a:p>
            <a:fld id="{B582A66D-FA20-47AF-AEDF-ABFC9BC3CE82}" type="slidenum">
              <a:rPr lang="is-IS" smtClean="0"/>
              <a:t>12</a:t>
            </a:fld>
            <a:endParaRPr lang="is-IS"/>
          </a:p>
        </p:txBody>
      </p:sp>
    </p:spTree>
    <p:extLst>
      <p:ext uri="{BB962C8B-B14F-4D97-AF65-F5344CB8AC3E}">
        <p14:creationId xmlns:p14="http://schemas.microsoft.com/office/powerpoint/2010/main" val="3511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err="1" smtClean="0"/>
              <a:t>Key</a:t>
            </a:r>
            <a:r>
              <a:rPr lang="is-IS" dirty="0" smtClean="0"/>
              <a:t> </a:t>
            </a:r>
            <a:r>
              <a:rPr lang="is-IS" dirty="0" err="1" smtClean="0"/>
              <a:t>words</a:t>
            </a:r>
            <a:r>
              <a:rPr lang="is-IS" dirty="0" smtClean="0"/>
              <a:t> for </a:t>
            </a:r>
            <a:r>
              <a:rPr lang="is-IS" dirty="0" err="1" smtClean="0"/>
              <a:t>translators</a:t>
            </a:r>
            <a:r>
              <a:rPr lang="is-IS" baseline="0" dirty="0" smtClean="0"/>
              <a:t> (not </a:t>
            </a:r>
            <a:r>
              <a:rPr lang="is-IS" baseline="0" dirty="0" err="1" smtClean="0"/>
              <a:t>on</a:t>
            </a:r>
            <a:r>
              <a:rPr lang="is-IS" baseline="0" dirty="0" smtClean="0"/>
              <a:t> </a:t>
            </a:r>
            <a:r>
              <a:rPr lang="is-IS" baseline="0" dirty="0" err="1" smtClean="0"/>
              <a:t>slides</a:t>
            </a:r>
            <a:r>
              <a:rPr lang="is-IS" baseline="0" dirty="0" smtClean="0"/>
              <a:t>):</a:t>
            </a:r>
          </a:p>
          <a:p>
            <a:r>
              <a:rPr lang="is-IS" baseline="0" dirty="0" err="1" smtClean="0"/>
              <a:t>Private</a:t>
            </a:r>
            <a:r>
              <a:rPr lang="is-IS" baseline="0" dirty="0" smtClean="0"/>
              <a:t> </a:t>
            </a:r>
            <a:r>
              <a:rPr lang="is-IS" baseline="0" dirty="0" err="1" smtClean="0"/>
              <a:t>lawyers</a:t>
            </a:r>
            <a:endParaRPr lang="is-IS" baseline="0" dirty="0" smtClean="0"/>
          </a:p>
          <a:p>
            <a:r>
              <a:rPr lang="is-IS" baseline="0" dirty="0" err="1" smtClean="0"/>
              <a:t>Legislation</a:t>
            </a:r>
            <a:endParaRPr lang="is-IS" baseline="0" dirty="0" smtClean="0"/>
          </a:p>
          <a:p>
            <a:r>
              <a:rPr lang="is-IS" baseline="0" dirty="0" err="1" smtClean="0"/>
              <a:t>Ministry</a:t>
            </a:r>
            <a:r>
              <a:rPr lang="is-IS" baseline="0" dirty="0" smtClean="0"/>
              <a:t> of </a:t>
            </a:r>
            <a:r>
              <a:rPr lang="is-IS" baseline="0" dirty="0" err="1" smtClean="0"/>
              <a:t>Interior</a:t>
            </a:r>
            <a:r>
              <a:rPr lang="is-IS" baseline="0" smtClean="0"/>
              <a:t> </a:t>
            </a:r>
            <a:endParaRPr lang="is-IS" baseline="0" dirty="0" smtClean="0"/>
          </a:p>
          <a:p>
            <a:endParaRPr lang="is-IS" dirty="0" smtClean="0"/>
          </a:p>
        </p:txBody>
      </p:sp>
      <p:sp>
        <p:nvSpPr>
          <p:cNvPr id="4" name="Slide Number Placeholder 3"/>
          <p:cNvSpPr>
            <a:spLocks noGrp="1"/>
          </p:cNvSpPr>
          <p:nvPr>
            <p:ph type="sldNum" sz="quarter" idx="10"/>
          </p:nvPr>
        </p:nvSpPr>
        <p:spPr/>
        <p:txBody>
          <a:bodyPr/>
          <a:lstStyle/>
          <a:p>
            <a:fld id="{B582A66D-FA20-47AF-AEDF-ABFC9BC3CE82}" type="slidenum">
              <a:rPr lang="is-IS" smtClean="0"/>
              <a:t>2</a:t>
            </a:fld>
            <a:endParaRPr lang="is-IS"/>
          </a:p>
        </p:txBody>
      </p:sp>
    </p:spTree>
    <p:extLst>
      <p:ext uri="{BB962C8B-B14F-4D97-AF65-F5344CB8AC3E}">
        <p14:creationId xmlns:p14="http://schemas.microsoft.com/office/powerpoint/2010/main" val="594812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Key words for translators</a:t>
            </a:r>
            <a:r>
              <a:rPr lang="en-US" baseline="0" noProof="0" dirty="0" smtClean="0"/>
              <a:t> (not on slides):</a:t>
            </a:r>
          </a:p>
          <a:p>
            <a:r>
              <a:rPr lang="en-US" noProof="0" dirty="0" smtClean="0"/>
              <a:t>Schengen area / </a:t>
            </a:r>
            <a:r>
              <a:rPr lang="en-US" noProof="0" dirty="0" err="1" smtClean="0"/>
              <a:t>Shengen</a:t>
            </a:r>
            <a:r>
              <a:rPr lang="en-US" noProof="0" dirty="0" smtClean="0"/>
              <a:t> outpost / </a:t>
            </a:r>
            <a:r>
              <a:rPr lang="en-US" noProof="0" dirty="0" err="1" smtClean="0"/>
              <a:t>Shanegen</a:t>
            </a:r>
            <a:r>
              <a:rPr lang="en-US" noProof="0" dirty="0" smtClean="0"/>
              <a:t> border control</a:t>
            </a:r>
            <a:endParaRPr lang="en-US" noProof="0" dirty="0"/>
          </a:p>
        </p:txBody>
      </p:sp>
      <p:sp>
        <p:nvSpPr>
          <p:cNvPr id="4" name="Slide Number Placeholder 3"/>
          <p:cNvSpPr>
            <a:spLocks noGrp="1"/>
          </p:cNvSpPr>
          <p:nvPr>
            <p:ph type="sldNum" sz="quarter" idx="10"/>
          </p:nvPr>
        </p:nvSpPr>
        <p:spPr/>
        <p:txBody>
          <a:bodyPr/>
          <a:lstStyle/>
          <a:p>
            <a:fld id="{B582A66D-FA20-47AF-AEDF-ABFC9BC3CE82}" type="slidenum">
              <a:rPr lang="is-IS" smtClean="0"/>
              <a:t>3</a:t>
            </a:fld>
            <a:endParaRPr lang="is-IS"/>
          </a:p>
        </p:txBody>
      </p:sp>
    </p:spTree>
    <p:extLst>
      <p:ext uri="{BB962C8B-B14F-4D97-AF65-F5344CB8AC3E}">
        <p14:creationId xmlns:p14="http://schemas.microsoft.com/office/powerpoint/2010/main" val="3731129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B582A66D-FA20-47AF-AEDF-ABFC9BC3CE82}" type="slidenum">
              <a:rPr lang="is-IS" smtClean="0"/>
              <a:t>4</a:t>
            </a:fld>
            <a:endParaRPr lang="is-IS"/>
          </a:p>
        </p:txBody>
      </p:sp>
    </p:spTree>
    <p:extLst>
      <p:ext uri="{BB962C8B-B14F-4D97-AF65-F5344CB8AC3E}">
        <p14:creationId xmlns:p14="http://schemas.microsoft.com/office/powerpoint/2010/main" val="1611557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err="1" smtClean="0"/>
              <a:t>Key</a:t>
            </a:r>
            <a:r>
              <a:rPr lang="is-IS" dirty="0" smtClean="0"/>
              <a:t> </a:t>
            </a:r>
            <a:r>
              <a:rPr lang="is-IS" dirty="0" err="1" smtClean="0"/>
              <a:t>words</a:t>
            </a:r>
            <a:r>
              <a:rPr lang="is-IS" dirty="0" smtClean="0"/>
              <a:t> for </a:t>
            </a:r>
            <a:r>
              <a:rPr lang="is-IS" dirty="0" err="1" smtClean="0"/>
              <a:t>interpreters</a:t>
            </a:r>
            <a:endParaRPr lang="is-I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ea typeface="Times New Roman" panose="02020603050405020304" pitchFamily="18" charset="0"/>
              </a:rPr>
              <a:t>The volunteer support for refugees started in late 1970´s</a:t>
            </a:r>
          </a:p>
          <a:p>
            <a:r>
              <a:rPr lang="is-IS" dirty="0" smtClean="0"/>
              <a:t>The </a:t>
            </a:r>
            <a:r>
              <a:rPr lang="is-IS" dirty="0" err="1" smtClean="0"/>
              <a:t>seven</a:t>
            </a:r>
            <a:r>
              <a:rPr lang="is-IS" dirty="0" smtClean="0"/>
              <a:t> </a:t>
            </a:r>
            <a:r>
              <a:rPr lang="is-IS" dirty="0" err="1" smtClean="0"/>
              <a:t>fudamental</a:t>
            </a:r>
            <a:r>
              <a:rPr lang="is-IS" dirty="0" smtClean="0"/>
              <a:t> </a:t>
            </a:r>
            <a:r>
              <a:rPr lang="is-IS" dirty="0" err="1" smtClean="0"/>
              <a:t>principles</a:t>
            </a:r>
            <a:endParaRPr lang="is-IS" dirty="0" smtClean="0"/>
          </a:p>
          <a:p>
            <a:r>
              <a:rPr lang="is-IS" dirty="0" err="1" smtClean="0"/>
              <a:t>Advocacy</a:t>
            </a:r>
            <a:r>
              <a:rPr lang="is-IS" dirty="0" smtClean="0"/>
              <a:t> for </a:t>
            </a:r>
            <a:r>
              <a:rPr lang="is-IS" dirty="0" err="1" smtClean="0"/>
              <a:t>asylum</a:t>
            </a:r>
            <a:r>
              <a:rPr lang="is-IS" dirty="0" smtClean="0"/>
              <a:t> </a:t>
            </a:r>
            <a:r>
              <a:rPr lang="is-IS" dirty="0" err="1" smtClean="0"/>
              <a:t>seekers</a:t>
            </a:r>
            <a:r>
              <a:rPr lang="is-IS" dirty="0" smtClean="0"/>
              <a:t> </a:t>
            </a:r>
            <a:r>
              <a:rPr lang="is-IS" dirty="0" err="1" smtClean="0"/>
              <a:t>and</a:t>
            </a:r>
            <a:r>
              <a:rPr lang="is-IS" dirty="0" smtClean="0"/>
              <a:t> </a:t>
            </a:r>
            <a:r>
              <a:rPr lang="is-IS" dirty="0" err="1" smtClean="0"/>
              <a:t>refugees</a:t>
            </a:r>
            <a:r>
              <a:rPr lang="is-IS" dirty="0" smtClean="0"/>
              <a:t> </a:t>
            </a:r>
            <a:r>
              <a:rPr lang="is-IS" dirty="0" err="1" smtClean="0"/>
              <a:t>in</a:t>
            </a:r>
            <a:r>
              <a:rPr lang="is-IS" dirty="0" smtClean="0"/>
              <a:t> </a:t>
            </a:r>
            <a:r>
              <a:rPr lang="is-IS" dirty="0" err="1" smtClean="0"/>
              <a:t>Iceland</a:t>
            </a:r>
            <a:endParaRPr lang="is-IS" dirty="0" smtClean="0"/>
          </a:p>
          <a:p>
            <a:r>
              <a:rPr lang="is-IS" dirty="0" err="1" smtClean="0"/>
              <a:t>Human</a:t>
            </a:r>
            <a:r>
              <a:rPr lang="is-IS" dirty="0" smtClean="0"/>
              <a:t> </a:t>
            </a:r>
            <a:r>
              <a:rPr lang="is-IS" dirty="0" err="1" smtClean="0"/>
              <a:t>Rights</a:t>
            </a:r>
            <a:r>
              <a:rPr lang="is-IS" dirty="0" smtClean="0"/>
              <a:t> </a:t>
            </a:r>
            <a:r>
              <a:rPr lang="is-IS" dirty="0" err="1" smtClean="0"/>
              <a:t>issues</a:t>
            </a:r>
            <a:endParaRPr lang="is-IS" dirty="0" smtClean="0"/>
          </a:p>
        </p:txBody>
      </p:sp>
      <p:sp>
        <p:nvSpPr>
          <p:cNvPr id="4" name="Slide Number Placeholder 3"/>
          <p:cNvSpPr>
            <a:spLocks noGrp="1"/>
          </p:cNvSpPr>
          <p:nvPr>
            <p:ph type="sldNum" sz="quarter" idx="10"/>
          </p:nvPr>
        </p:nvSpPr>
        <p:spPr/>
        <p:txBody>
          <a:bodyPr/>
          <a:lstStyle/>
          <a:p>
            <a:fld id="{B582A66D-FA20-47AF-AEDF-ABFC9BC3CE82}" type="slidenum">
              <a:rPr lang="is-IS" smtClean="0"/>
              <a:t>5</a:t>
            </a:fld>
            <a:endParaRPr lang="is-IS"/>
          </a:p>
        </p:txBody>
      </p:sp>
    </p:spTree>
    <p:extLst>
      <p:ext uri="{BB962C8B-B14F-4D97-AF65-F5344CB8AC3E}">
        <p14:creationId xmlns:p14="http://schemas.microsoft.com/office/powerpoint/2010/main" val="2790343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baseline="0" dirty="0" smtClean="0"/>
          </a:p>
        </p:txBody>
      </p:sp>
      <p:sp>
        <p:nvSpPr>
          <p:cNvPr id="4" name="Slide Number Placeholder 3"/>
          <p:cNvSpPr>
            <a:spLocks noGrp="1"/>
          </p:cNvSpPr>
          <p:nvPr>
            <p:ph type="sldNum" sz="quarter" idx="10"/>
          </p:nvPr>
        </p:nvSpPr>
        <p:spPr/>
        <p:txBody>
          <a:bodyPr/>
          <a:lstStyle/>
          <a:p>
            <a:fld id="{B582A66D-FA20-47AF-AEDF-ABFC9BC3CE82}" type="slidenum">
              <a:rPr lang="is-IS" smtClean="0"/>
              <a:t>6</a:t>
            </a:fld>
            <a:endParaRPr lang="is-IS"/>
          </a:p>
        </p:txBody>
      </p:sp>
    </p:spTree>
    <p:extLst>
      <p:ext uri="{BB962C8B-B14F-4D97-AF65-F5344CB8AC3E}">
        <p14:creationId xmlns:p14="http://schemas.microsoft.com/office/powerpoint/2010/main" val="2037411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B582A66D-FA20-47AF-AEDF-ABFC9BC3CE82}" type="slidenum">
              <a:rPr lang="is-IS" smtClean="0"/>
              <a:t>7</a:t>
            </a:fld>
            <a:endParaRPr lang="is-IS"/>
          </a:p>
        </p:txBody>
      </p:sp>
    </p:spTree>
    <p:extLst>
      <p:ext uri="{BB962C8B-B14F-4D97-AF65-F5344CB8AC3E}">
        <p14:creationId xmlns:p14="http://schemas.microsoft.com/office/powerpoint/2010/main" val="4161339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B582A66D-FA20-47AF-AEDF-ABFC9BC3CE82}" type="slidenum">
              <a:rPr lang="is-IS" smtClean="0"/>
              <a:t>8</a:t>
            </a:fld>
            <a:endParaRPr lang="is-IS"/>
          </a:p>
        </p:txBody>
      </p:sp>
    </p:spTree>
    <p:extLst>
      <p:ext uri="{BB962C8B-B14F-4D97-AF65-F5344CB8AC3E}">
        <p14:creationId xmlns:p14="http://schemas.microsoft.com/office/powerpoint/2010/main" val="1064211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B582A66D-FA20-47AF-AEDF-ABFC9BC3CE82}" type="slidenum">
              <a:rPr lang="is-IS" smtClean="0"/>
              <a:t>9</a:t>
            </a:fld>
            <a:endParaRPr lang="is-IS"/>
          </a:p>
        </p:txBody>
      </p:sp>
    </p:spTree>
    <p:extLst>
      <p:ext uri="{BB962C8B-B14F-4D97-AF65-F5344CB8AC3E}">
        <p14:creationId xmlns:p14="http://schemas.microsoft.com/office/powerpoint/2010/main" val="102873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s-I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s-IS"/>
          </a:p>
        </p:txBody>
      </p:sp>
      <p:sp>
        <p:nvSpPr>
          <p:cNvPr id="4" name="Date Placeholder 3"/>
          <p:cNvSpPr>
            <a:spLocks noGrp="1"/>
          </p:cNvSpPr>
          <p:nvPr>
            <p:ph type="dt" sz="half" idx="10"/>
          </p:nvPr>
        </p:nvSpPr>
        <p:spPr/>
        <p:txBody>
          <a:bodyPr/>
          <a:lstStyle/>
          <a:p>
            <a:fld id="{99B89E76-7E2A-44D5-9794-C488A302E298}" type="datetimeFigureOut">
              <a:rPr lang="is-IS" smtClean="0"/>
              <a:pPr/>
              <a:t>21.5.2015</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BE04B5A8-0EF2-4905-B890-9AA9F08C07CF}" type="slidenum">
              <a:rPr lang="is-IS" smtClean="0"/>
              <a:pPr/>
              <a:t>‹#›</a:t>
            </a:fld>
            <a:endParaRPr lang="is-I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99B89E76-7E2A-44D5-9794-C488A302E298}" type="datetimeFigureOut">
              <a:rPr lang="is-IS" smtClean="0"/>
              <a:pPr/>
              <a:t>21.5.2015</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BE04B5A8-0EF2-4905-B890-9AA9F08C07CF}" type="slidenum">
              <a:rPr lang="is-IS" smtClean="0"/>
              <a:pPr/>
              <a:t>‹#›</a:t>
            </a:fld>
            <a:endParaRPr lang="is-I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s-I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99B89E76-7E2A-44D5-9794-C488A302E298}" type="datetimeFigureOut">
              <a:rPr lang="is-IS" smtClean="0"/>
              <a:pPr/>
              <a:t>21.5.2015</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BE04B5A8-0EF2-4905-B890-9AA9F08C07CF}" type="slidenum">
              <a:rPr lang="is-IS" smtClean="0"/>
              <a:pPr/>
              <a:t>‹#›</a:t>
            </a:fld>
            <a:endParaRPr lang="is-I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99B89E76-7E2A-44D5-9794-C488A302E298}" type="datetimeFigureOut">
              <a:rPr lang="is-IS" smtClean="0"/>
              <a:pPr/>
              <a:t>21.5.2015</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BE04B5A8-0EF2-4905-B890-9AA9F08C07CF}" type="slidenum">
              <a:rPr lang="is-IS" smtClean="0"/>
              <a:pPr/>
              <a:t>‹#›</a:t>
            </a:fld>
            <a:endParaRPr lang="is-I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s-I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B89E76-7E2A-44D5-9794-C488A302E298}" type="datetimeFigureOut">
              <a:rPr lang="is-IS" smtClean="0"/>
              <a:pPr/>
              <a:t>21.5.2015</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BE04B5A8-0EF2-4905-B890-9AA9F08C07CF}" type="slidenum">
              <a:rPr lang="is-IS" smtClean="0"/>
              <a:pPr/>
              <a:t>‹#›</a:t>
            </a:fld>
            <a:endParaRPr lang="is-I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Date Placeholder 4"/>
          <p:cNvSpPr>
            <a:spLocks noGrp="1"/>
          </p:cNvSpPr>
          <p:nvPr>
            <p:ph type="dt" sz="half" idx="10"/>
          </p:nvPr>
        </p:nvSpPr>
        <p:spPr/>
        <p:txBody>
          <a:bodyPr/>
          <a:lstStyle/>
          <a:p>
            <a:fld id="{99B89E76-7E2A-44D5-9794-C488A302E298}" type="datetimeFigureOut">
              <a:rPr lang="is-IS" smtClean="0"/>
              <a:pPr/>
              <a:t>21.5.2015</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BE04B5A8-0EF2-4905-B890-9AA9F08C07CF}" type="slidenum">
              <a:rPr lang="is-IS" smtClean="0"/>
              <a:pPr/>
              <a:t>‹#›</a:t>
            </a:fld>
            <a:endParaRPr lang="is-I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s-I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7" name="Date Placeholder 6"/>
          <p:cNvSpPr>
            <a:spLocks noGrp="1"/>
          </p:cNvSpPr>
          <p:nvPr>
            <p:ph type="dt" sz="half" idx="10"/>
          </p:nvPr>
        </p:nvSpPr>
        <p:spPr/>
        <p:txBody>
          <a:bodyPr/>
          <a:lstStyle/>
          <a:p>
            <a:fld id="{99B89E76-7E2A-44D5-9794-C488A302E298}" type="datetimeFigureOut">
              <a:rPr lang="is-IS" smtClean="0"/>
              <a:pPr/>
              <a:t>21.5.2015</a:t>
            </a:fld>
            <a:endParaRPr lang="is-IS"/>
          </a:p>
        </p:txBody>
      </p:sp>
      <p:sp>
        <p:nvSpPr>
          <p:cNvPr id="8" name="Footer Placeholder 7"/>
          <p:cNvSpPr>
            <a:spLocks noGrp="1"/>
          </p:cNvSpPr>
          <p:nvPr>
            <p:ph type="ftr" sz="quarter" idx="11"/>
          </p:nvPr>
        </p:nvSpPr>
        <p:spPr/>
        <p:txBody>
          <a:bodyPr/>
          <a:lstStyle/>
          <a:p>
            <a:endParaRPr lang="is-IS"/>
          </a:p>
        </p:txBody>
      </p:sp>
      <p:sp>
        <p:nvSpPr>
          <p:cNvPr id="9" name="Slide Number Placeholder 8"/>
          <p:cNvSpPr>
            <a:spLocks noGrp="1"/>
          </p:cNvSpPr>
          <p:nvPr>
            <p:ph type="sldNum" sz="quarter" idx="12"/>
          </p:nvPr>
        </p:nvSpPr>
        <p:spPr/>
        <p:txBody>
          <a:bodyPr/>
          <a:lstStyle/>
          <a:p>
            <a:fld id="{BE04B5A8-0EF2-4905-B890-9AA9F08C07CF}" type="slidenum">
              <a:rPr lang="is-IS" smtClean="0"/>
              <a:pPr/>
              <a:t>‹#›</a:t>
            </a:fld>
            <a:endParaRPr lang="is-I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Date Placeholder 2"/>
          <p:cNvSpPr>
            <a:spLocks noGrp="1"/>
          </p:cNvSpPr>
          <p:nvPr>
            <p:ph type="dt" sz="half" idx="10"/>
          </p:nvPr>
        </p:nvSpPr>
        <p:spPr/>
        <p:txBody>
          <a:bodyPr/>
          <a:lstStyle/>
          <a:p>
            <a:fld id="{99B89E76-7E2A-44D5-9794-C488A302E298}" type="datetimeFigureOut">
              <a:rPr lang="is-IS" smtClean="0"/>
              <a:pPr/>
              <a:t>21.5.2015</a:t>
            </a:fld>
            <a:endParaRPr lang="is-IS"/>
          </a:p>
        </p:txBody>
      </p:sp>
      <p:sp>
        <p:nvSpPr>
          <p:cNvPr id="4" name="Footer Placeholder 3"/>
          <p:cNvSpPr>
            <a:spLocks noGrp="1"/>
          </p:cNvSpPr>
          <p:nvPr>
            <p:ph type="ftr" sz="quarter" idx="11"/>
          </p:nvPr>
        </p:nvSpPr>
        <p:spPr/>
        <p:txBody>
          <a:bodyPr/>
          <a:lstStyle/>
          <a:p>
            <a:endParaRPr lang="is-IS"/>
          </a:p>
        </p:txBody>
      </p:sp>
      <p:sp>
        <p:nvSpPr>
          <p:cNvPr id="5" name="Slide Number Placeholder 4"/>
          <p:cNvSpPr>
            <a:spLocks noGrp="1"/>
          </p:cNvSpPr>
          <p:nvPr>
            <p:ph type="sldNum" sz="quarter" idx="12"/>
          </p:nvPr>
        </p:nvSpPr>
        <p:spPr/>
        <p:txBody>
          <a:bodyPr/>
          <a:lstStyle/>
          <a:p>
            <a:fld id="{BE04B5A8-0EF2-4905-B890-9AA9F08C07CF}" type="slidenum">
              <a:rPr lang="is-IS" smtClean="0"/>
              <a:pPr/>
              <a:t>‹#›</a:t>
            </a:fld>
            <a:endParaRPr lang="is-I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B89E76-7E2A-44D5-9794-C488A302E298}" type="datetimeFigureOut">
              <a:rPr lang="is-IS" smtClean="0"/>
              <a:pPr/>
              <a:t>21.5.2015</a:t>
            </a:fld>
            <a:endParaRPr lang="is-IS"/>
          </a:p>
        </p:txBody>
      </p:sp>
      <p:sp>
        <p:nvSpPr>
          <p:cNvPr id="3" name="Footer Placeholder 2"/>
          <p:cNvSpPr>
            <a:spLocks noGrp="1"/>
          </p:cNvSpPr>
          <p:nvPr>
            <p:ph type="ftr" sz="quarter" idx="11"/>
          </p:nvPr>
        </p:nvSpPr>
        <p:spPr/>
        <p:txBody>
          <a:bodyPr/>
          <a:lstStyle/>
          <a:p>
            <a:endParaRPr lang="is-IS"/>
          </a:p>
        </p:txBody>
      </p:sp>
      <p:sp>
        <p:nvSpPr>
          <p:cNvPr id="4" name="Slide Number Placeholder 3"/>
          <p:cNvSpPr>
            <a:spLocks noGrp="1"/>
          </p:cNvSpPr>
          <p:nvPr>
            <p:ph type="sldNum" sz="quarter" idx="12"/>
          </p:nvPr>
        </p:nvSpPr>
        <p:spPr/>
        <p:txBody>
          <a:bodyPr/>
          <a:lstStyle/>
          <a:p>
            <a:fld id="{BE04B5A8-0EF2-4905-B890-9AA9F08C07CF}" type="slidenum">
              <a:rPr lang="is-IS" smtClean="0"/>
              <a:pPr/>
              <a:t>‹#›</a:t>
            </a:fld>
            <a:endParaRPr lang="is-I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s-I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B89E76-7E2A-44D5-9794-C488A302E298}" type="datetimeFigureOut">
              <a:rPr lang="is-IS" smtClean="0"/>
              <a:pPr/>
              <a:t>21.5.2015</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BE04B5A8-0EF2-4905-B890-9AA9F08C07CF}" type="slidenum">
              <a:rPr lang="is-IS" smtClean="0"/>
              <a:pPr/>
              <a:t>‹#›</a:t>
            </a:fld>
            <a:endParaRPr lang="is-I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s-I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B89E76-7E2A-44D5-9794-C488A302E298}" type="datetimeFigureOut">
              <a:rPr lang="is-IS" smtClean="0"/>
              <a:pPr/>
              <a:t>21.5.2015</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BE04B5A8-0EF2-4905-B890-9AA9F08C07CF}" type="slidenum">
              <a:rPr lang="is-IS" smtClean="0"/>
              <a:pPr/>
              <a:t>‹#›</a:t>
            </a:fld>
            <a:endParaRPr lang="is-I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s-I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B89E76-7E2A-44D5-9794-C488A302E298}" type="datetimeFigureOut">
              <a:rPr lang="is-IS" smtClean="0"/>
              <a:pPr/>
              <a:t>21.5.2015</a:t>
            </a:fld>
            <a:endParaRPr lang="is-I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04B5A8-0EF2-4905-B890-9AA9F08C07CF}" type="slidenum">
              <a:rPr lang="is-IS" smtClean="0"/>
              <a:pPr/>
              <a:t>‹#›</a:t>
            </a:fld>
            <a:endParaRPr lang="is-I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47864" y="2276872"/>
            <a:ext cx="5328592" cy="720079"/>
          </a:xfrm>
        </p:spPr>
        <p:txBody>
          <a:bodyPr>
            <a:normAutofit/>
          </a:bodyPr>
          <a:lstStyle/>
          <a:p>
            <a:r>
              <a:rPr lang="is-IS" sz="2400" dirty="0" smtClean="0"/>
              <a:t>Áshildur Linnet  -  Icelandic Red Cross</a:t>
            </a:r>
            <a:endParaRPr lang="is-IS" sz="2400" dirty="0"/>
          </a:p>
        </p:txBody>
      </p:sp>
      <p:sp>
        <p:nvSpPr>
          <p:cNvPr id="6" name="Minus 5"/>
          <p:cNvSpPr/>
          <p:nvPr/>
        </p:nvSpPr>
        <p:spPr>
          <a:xfrm>
            <a:off x="2555776" y="2780928"/>
            <a:ext cx="7920880" cy="45719"/>
          </a:xfrm>
          <a:prstGeom prst="mathMinus">
            <a:avLst/>
          </a:prstGeom>
          <a:solidFill>
            <a:srgbClr val="000000">
              <a:alpha val="60000"/>
            </a:srgbClr>
          </a:solidFill>
          <a:ln>
            <a:solidFill>
              <a:srgbClr val="00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1026" name="Picture 2" descr="10417354 (800×2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04665"/>
            <a:ext cx="2592288" cy="68371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539552" y="1484784"/>
            <a:ext cx="7772400" cy="93610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600" b="1" dirty="0" smtClean="0">
                <a:solidFill>
                  <a:schemeClr val="bg1">
                    <a:lumMod val="50000"/>
                  </a:schemeClr>
                </a:solidFill>
              </a:rPr>
              <a:t>Legal assistance to asylum seekers and social integration of refugees</a:t>
            </a:r>
            <a:endParaRPr lang="en-GB" sz="3600" b="1" dirty="0">
              <a:solidFill>
                <a:schemeClr val="bg1">
                  <a:lumMod val="50000"/>
                </a:schemeClr>
              </a:solidFill>
            </a:endParaRPr>
          </a:p>
        </p:txBody>
      </p:sp>
      <p:sp>
        <p:nvSpPr>
          <p:cNvPr id="4" name="AutoShape 6" descr="data:image/jpeg;base64,/9j/4AAQSkZJRgABAQAAAQABAAD/2wCEAAkGBxQTEhQUExQUFhUXGRgaGBgYGBcfHBocHBwaFxwaHBgcHiggGBwlHBcYITEhJSkrLi4uGB8zODMsNygtLisBCgoKDg0OGhAQGiwmICQtLTAsLCwuLCwsLCwsLCwtLCwrLCwsLCwvLCwsLywsLCwsLCwvLCwsLCwsLCwsLCwsLP/AABEIAMIBAwMBIgACEQEDEQH/xAAbAAABBQEBAAAAAAAAAAAAAAAEAQIDBQYAB//EAEAQAAEDAgQDBQYEAgoCAwAAAAEAAhEDIQQSMUEFUWEGEyJxgTKRobHB8BRC0eEjcgcVUmKCkqLC0vEzskNEVP/EABoBAAIDAQEAAAAAAAAAAAAAAAABAgMEBQb/xAAvEQACAgEEAAMGBgMBAAAAAAAAAQIRAwQSITFBUWEFEyJxgfCRobHB0fEyQuEU/9oADAMBAAIRAxEAPwD13hwyMlx0kecWRCqq7j3rwdLEeok/GVZU3WB6D9E7sSVEiVNBTkxipQkSgpAST4klNvPmYUB9v0Yfi5v1CLSAZUtl8/pCc7ZNr6erfmFBxTFGnTJHtGzfPn6IfCBFfjMVmrNaDZsj1IIP6KuxQ8U8wD7wClwpcXtJ5jQAb9E3Fk5hpED4W+ignaLKpjCVzAkDlK1qYCZLJ9KkAnBimFLqmIYx8IujiChnUDrKfRaZTEWmHryig9VlBhO8KdtEj8xQILD0hgqGOUlMa83m/kgRN3kNJ2VVjMa151Ij4p2OxZDQ3IRzB157KrOIAnw6oGiTEPEHRd3k5Cfry5XQGIrOAmCB10U7Kssb/hjT7+CQycx4xp+49FG6+R33ceikaSHX3Hlp7uajNmyJBB2HI8wOXVAzmj2x6j18p3SucYaff6+XVOq2cDrIjUHr16qKm4w5pGmk+/ePkgDmgy4Ogbi36xv8057paHctfkVwfo4Ajn9wN+qaYLnNNwR+x5/ZQIHqNuYP371ykZXAEO1Fjc/Vy5IC5rMJgg080AEEmLciJ5qfDF2WHZZBPskkR6gdVG16kDlNQp2RbJwU4FRNcngqQiRLKaEkpAJWPiB/uuP+Utd+qNQNYTl6kj3td9YRdJ0tB5gFRGOe2RCzHHKwq1I/KywuddzZXHGsb3dMwfE6w6cz6D6LMU3hVzfgTivElo0Wggy/UH23/KUVjG3Hr/7OQpqKfHVL/wCJ3yaf9ycegfYlNqkcEI2vGqk/EhMA2mErpUFDEIXDVK/eOL3NyGSGgXaJIbfcEeeqG6Got9FmGmLp8RAtJ0G/uUQdZZzF9oMPnzEyWPAlvtEWMtOuXUHnB53G6J4sM8t7UbGm080+ShcHiGvAc12Zp0IOqFqcbaMQKGR8kGHWykhubKLzMX0hOypxd1RcNJT2mUCMVeMsInvTysmIH4zSJbmbqFng+pmEx9FqO7L2OHuVDjMMQNreaBguJJynNp0/RPwh/g7/AJvgT1+ihElnsklOwbyWu8945DoeaQBRfdunLrz2AXBpBcDob7fWeSgDvC0+XPyNySPgpnO8YvqDoeXlHNIBhJLASNDc7WsTcxCV1nAi8jY8vJRTd7fCJ521HUE6yke8mm1xkxE+0Rax1sd0AIGSHNuL6ed9+qVz4a1/LX2vI6iP+lxq5XNLTZwi3S4s0+aRlQS5pAM3Egb6+1eZ+aYDqjGkz4f9H/JKhKeKgQSZFtXHS2whKkFmgDlK1yFDlKHK8rCWlOBUDXJ4ckBPmXSog5ODkDHvdbycw/6gD8CUXhD4B0kf5Tl+iBrew/nld7wJHyUPFMbkpEN1c4x5Hxk/6o9VXJ0NclVxnGd5UJBsLD9fVAsqhRkpLquiYRnHNE1nNiSJu0/5mD/iq8g8kUwSD/LT+Gdqklwwb5CWV6e7fPRQuDSZbZuwSGiOsqajTAMBCQ2yo7T4w0qENMOqOawHz1++qx+M4m5tMM715ptksAgQ8czrlvI5StX2+xeSg2kB/wCUkG+gA263Cw3EMSa9Qd4BLg1oidRN/Wb/ALKqa5PQezWlhSaXLbvx9DfM4ka3DHVTZ3duDj1EtJ9dfVY/DcVYMI6mWTUeQc5AsPCbGJ2NrarfYnDZsA6m2BNN0aADV0dF5/xSplwVJjA19RxHgaGktIBDzIvci58lK2nx5GXDlxpS4db748PL+jYdhcR3fDX1XXyOqOjyAt7/AJrPN7QVzUdWc5s5g9sNs1sARHK2/Mq4ZhXUOCVQ6MzpcYuPbaLc7N+KA4RgooVC/wALhDgC72QW2NRo00Fjz0Vc9zaSJ4vdP3mRrc93C9Ptm34PxEYiiyqBGcadQSDHSxVs2Y5BUfZDBOpYZjHiHS+w0gvJBBvIIgiOa0FTrCvjdKzkZlFZJKPVsdgw7nb5oLjDdYA6+f2UfR9lBcYqN0kXGkibfYTKkUDS4CLxz6JuBIc54kgWP5rzb8vkhquKIMRA99+aZw6p/Ef1AO558vNMYc4+BwEWn+yNzzv7099Wchjfm46iPzW3UOGqmXASb8mxccnXUbn/AMI8xt4tR8Dp5KIBdRhD7iJHlp/LPNRUJOdsAgHcTY9SR12TKj/YdBAkXgDW2rTO4Su9sGQZEaF2l99N0wIahJp3IJad3cjuI+qR9YNLXCRsTAFj1k7wka5zXPabbi+X4X5fFRUzLC3KLSJDWny8U+V0ASVmBxJkX/vD/ikTKWJJA8cdC/T4JUBZjaXbfFDVzD5sH0hF0u3uIBuKLh/K4f7lju/p8z6tTm12c/gf0U7ZGjbU/wCkGvvRpHyLh9Siqf8ASI/fDt9Kh/4rDMrs/tBT03t/tN94RbCjd0/6RBvh3ejwfm0Imn/SFS3o1vTIf9wWLoYVh9qowdMzZ/ZWOGwjAQG5SdrglRcx7DfcJ7UUqpHgqtbu57QGiSG3ObmUNise2o45bNFm+QgD1gBV2NpCk0UQQXTNQjns0dB81O3DgMnwyYLcusdbmdeQVbk2WKHkKXdV3eKBzV1GJ3TIkr3mdbeSlp1hOtiw+8Pb+pVfVrBrYmTzO5VMHPc+7zlva0X167KUWJmpbjRPPlEI+jiQT5c1nsPhidCDF4kSAdDCtcK3wzGv/SQyLjeEZWqU87Q4MY8wSRqWtm1zafevNKxjEBoghr4HWHQPOVo+JVsVVq1TTL8tMubLSBAFiOp3jy6LMGiXENblaWwMzrReBmdyBi/VVXb4PRYIe5xXJrhfh4npP9IGLy4VrWGDVqNp20Au8i38sLzHijatB0vZSbmBIezW0CCQ6xEjUeS9E7b0w+lSbEv7wOY0NzEkA7eqynaOv+LqNaW90RDYcNzAvuALRyTk+WZNJiySxxkuk2/qvP0PW+GtY/D0xlBY6mzwkAiC0WINl5zjaff4jEhpGYvcWtOgGaSc2jRO/XqvS8I0MY1uzWge4R9F5vw6n3GJdUquyCoKwbIsYeWmeVwfcOac1dEPZs9ssji+a4/G/wBjbdlA9uFpteMrmDKQI1HXedVdE2uqDs5j2PpuDJ8DoJixJ8Utn705q5ZWtdWI5+dSWR7lz/JNRfvCHqYRoJdLiSCCC4kXva8TbzgxonUX7LuJOIZb1QVGTxTYeYv6SB0Q2CBNQyYsRqW7g7IurXh2gg9FE50OYRIknQDkeaACKFKHHR0gaeLnudElN7hnAIAk2Li3W+mm65wh4km4/OQBtpC573B5yQZAnLB580gEY0mnoJAtDCbjk4dRqn4qo0sa62oPtyOtt7SoMOH+MF2W+hcRrvAso6WbI5usSLNkeh3smBPWqZXNI3keFhHXV1tlC+RUM6Ebibj+VRVX56XUDd51HQ9VHUPhDhtBkNcDG9/VADKtJ8nK4gcg0/pzXIkVCdz/AJ0iAs8o7tTUsE523qVZ0cMBtfmp2tT3BtIMNwhv5jJ5DRGf1ZRP5B7ylpMKIYNyo2x0BngNI6Ej3IrCcApAgmXdJj5aqf8AENAA+V0jKrtPZE+qOQ4LDE1Ya5+4BNzrugncZf3TacgFpzB+Yg7mNY3PyU2GY0uAd4sxgzyNlR12RbcQI5R9lUZbTPQex1GcJJrlOzU8FxJrUg4m95j75Kxw+KpUntzvAnQT052yidyQqzgLgKDAIEW84MSeeii4jwurUc+o2m5zAzxOltiNoJk2O3JTuomKOHFPVyjJ0ufxLHF42lVeckF35hp7tiEM6kGgucYA3ifJZfA4kNrUtoJn/L/2tXxHCd5TLfEbtgN1JkAC/UhNSe2w1GkhjzwjfDq/3GjilFrWvaAHAlp/te6dI9FcYPFZ2NcyC1wsfhHnYrEcbyUJY5lTvS0wc1txruPTaFedn6xpUGNaSRZ3qTJA6fqo427onr8GGEE4ef5EwrMYysxsF78zg7Sc7nCGz/ZkG2s9FSU8Dkxbrte14LxANsrmy1wIs4OHxB3TvxDKVQsdUqOcwlsBkteNRYGdZt5KucKp7t4EF1Z7txAIaHtM7WaQlDllmbH7uEnfa/GzXuxb3YuhIBZldqRGZwjTew+KzfbIPFZzwIDchOkzYg8426QiuK047sySS3T1tHxQ2DoCpVLKuZrWhxcIM7SI1m6bVsvwQhDFHLf+vR6Pi+KtAi+0wOaoKlBmIIdUhwa12VoLgA3Mdct3O0907wosYYaXHQBYupxA3IcWai06G5HkSpzlXBzdFhlLdkUttePzPQuzUUgWh2ZriHMMySCBYnQEZSIV27ENJDZA5XufQrBdleJtILHGAGl4PkRPzULO0D2GvmbmLnzSyiAWj2WuvIIA1HMpKfBGemyZJt1fqj0ZuslGPaXCPis/wPiTawziRFiDqDY/VXrqinZjnBwk4y7Rme0NEseDM29VDX0aTcBzbkWF91P2ge1jpcYHXfpAVNieK0rZbWbJy72dJMTsPek3Rfj0uScdyXyLms9stLcszHgImI5e5PaSXs9q8i4jlYZRJNtEHiq3gBlxAg2aRIkHWFWUOPuLy5lJzmtBn2jHUnQa/FKUkh6fS5M17el2XrcSe8InbSHOuLGQRI1ULR4ni94Orm7Rp6Ko4XxjvajWkAOv7OpGus6iys6zYeCRAIIl8Ec9jrqnF2ivPhlhm4yQyiYzNLgL8i6xvr5kqGi7wlkvIEiRERtY9FIXQ+xFxowD5FQuADzIs4fmtceXmpFIlIgAA5ZFrtP0XKOpRvYgDo79kiQgnEdmsPQo0nYqpVbVqfkYGmN9DyETfVB/guH/AP6qzf5qU/JVnaLiz8XXdVd4W6MbrlaNB57nqUBTYBffqmS5NIzhmEcPBjo/moVP1ReE7GCsHOZi6bw32vC5oG979FmaXvW64w4YPAMoC1Wtd/lbN8Ib70CZTjs20+xisIfN5H0SDspWN21cO/8Alqj6hUjngKMYkAi0iUDL7+qnUu973KHMbNnTEhxBBbpdsX59F5pj2VadV1NxeC3NaTtefKF6zxUsfhnt8IzsBzNaNr6gy62y8uxmNBqZ3X8NRkjkWlrfdI9FXCVypmx4ZRxOcXVdmm7ET3BJJgvOp6AE9Arx/Hw2m9lzfwgA3EAG+2nxVD2Xw7vwwbcF5cQCOdgY66+qK45w12GDJM5gdoI55heOnklkfJf7PxYsl73z4FHxLCzXptYc3em0flOrmunSAZ6haTivHBQe1ggmz7gxAMwTtpr1VBwQ5q7J2cXf6Ht/3LS4ngzKz85Y55DQC2QAROpmNPNJKo8F+ecVnSnykuPvjyM32jxra5NQgtJ8LS2DBgugmI39wWqwIHdMgENygidYN/fdZfjWEoU3GnSaWlpMmLE5ZG5m/wB8tBw/HzRoDUmmz/1ClDxM+vl8MF1x69eBR8PDq2McaoaKYc5pe2RmicsCbmIkjLbeVb8Qa1oGV4JzOOW+ZugHmLHefmq3iFF7cQQ5wp2zAmxnaxiDP3F0Jjj/ABGBrw86ufmmYJ1vsIEKO7no0PSxnjUpT/1++fIv+E4l34qiS0OblIkugh0uAEa3B+KdxrGF2LDos1rmvcTfbK0g39VT8Pw1Sq9wa2ZGYa6AwdPcoca14qNaAPCJJBOhMSZ9Utzvon/58axJ7+dv39C2xOKc+R0tdDcNAw+aweSDJbMidADIkc00V4BPRQ8IAcwl7iAAbgSd9un1U5rkr9mKLxTU+mOpUy01XwAHUXmATZ0jnzN581TjFuAAV7w9uatVYCHB9JwaSOZ+Fwqr+rCHNzAucJ/h8zMASDpefIFQceLNfv4xnsT7qjU9i6tRuHL4BBeTF5dpMRofNb8zHK1l5w+pXoU2seymx2rQMgInSQ20j09YWi7HcafiKL87gX035SbXEAgmPUeieOd8HM1mnlzltNX4MzHa2sWvaCd5+/cqTGYkhmUhzSb+JpFjAkTqOq1PbWrTFenYF4bOUgFupIJ57qm4rjxiXMFSKbQQMwEkExJ6iyUlyzfppTWLHt6p2XuFxD3UWe3GVvKIgDkqbB8exFJzm0KjmB7ycoggk2FiCAYhXuGbFJoGc5RA5GLaTbRYnBU3tqOe9wa1lQw2CS7K4yJkQLRN1OUXxRi0eXGpZLjd89cfU1mHw7hmq1iHVXEOcdT5SPZtaytcU/wg5IggzMxzt5SqjEcboVKv8MgBzTLwBqT7JEa6mUdRbnpjwtuOf7KUVSMWdylLc+vy+SJsa4FoIeJBGljy1lD12kQSDbmZF/VKw5qd3QYg2SkBzPZdcc/3TKBpLf7nuXKJmKMXyz99UiAsI/G8MOuGrjyefq9Nz8MP/wAeLb5Fh+ZKzDqvqlptc9waLkkADmTYJ0BvuzPCsFUea1N1fLRhzu8yZbSRJA2ifRA8dx+BxVXvHYmuwwAB3cgAcrTqSfVEdpnjBYOng2Ed5UGaqRy395GXyaVhMilQjQHheBOmOeP5qD0BxnDUKFMOpV/xDi6MopubE7+IwdIjqq8NRmBwwf3gc3MBTc7yIiD9PVRn/i6NGkcVmju6+6Bv69cQKJqtEEADRwvOUuBywDv0iVT/AIyczhTbmJEREAtdOYgakgEequqmNw7R/wCAOeLF0MvH94gn1QdJg7mmIAIe6TFzMG/3sqI05KjtauM8eCakuG/l9e2Xf9ZkgPDBTNsrWkkNg2EnXbYC2iI7R46lVy5ScpBkCWlp8IG0E2PMaKuqYT+HSqTqXiI5Rf4qHinEg+mKbaTKYBkluYuPq4mB0VWSb3NFuh0uNY4ZEr/rm/r1QF2fkYlwMQ025kOBg/LyWlwXE6pqVO7YXtaCHAbCfan71VC6gKeMqNaZDG0wDvB8R87oviA7qoDSLmFzGEw47i9501srZtqKbM2k2Zc841flflbbExrM2IDazAx7iNfCRIAl3OReSjuDvpUK9Eue3IHZWGRBjwtM7t0vp1VbwfCuxGIMy4hpMuJOke+yq+1dLLXPhyCBDZ02tyFvijHLhlmuwQnOPPKXX6Ft284jTfXL2vaQPAY0BGwubR6arO4Gs1zjBBgbKvqOjwjQiCEzs+T3nm0j4j6qSir3GbJmmoxwRrng9Q7LN7unnfIL2uybQGuJJnn4gs3VpFtZzj7LgSCdzmbItoRIkLR8FqF9PCUQ0ODm1+8JnwAuFwRcOloEczfUKr7W8ONCuAINMiWOBn+YHk6dvJNpWn4/yUtOG+HhT+tOv2K6s6QYhF8K4l+HENaKjS0ghwESYvobSNPNVfeQCdhKZh60Nb5KUlyPSc4nF9X/AAXnZwfxi4mHFp8I6kGx28lY1MC5pdWcDlDw1sakk7HaxInmVlcBjMtdjiYAIny0J9yueNcacWik0+GczgOZOYX9SfVRk6iySxe8zxVlx2vwJquawMcA/MAWi5cBIABImYN0X2IpZcO0AZZJkaEkRrvrNlmz2nq1a9Bz/wAhiwjUQSesLacPByZ4v4jc7ydfVKHLtENZjeKCg36nnvavEF2Nq8mnL/lAH0KL4Pwnv6NR+ZstMQWzNuc+Dz8+SD7SYEsxzszw7vAKjgLFtyMg5+zry+NlwvidRrSGNaWSLGwadryI0+CT4ka8UXl01xdV610WuCeO6GYvETJExqZvELId9ne47Sf3V5gce9/e03vgQ4l3h1JuAdLyVmqDgJ1iTEi8Tv6Ka+JooxxWm97Fu3X7FnwTBMq16dFzsjHFxc4C4ADnn5RO0ytzVwNOmctIio0b6HeWu5nqOaxnAqdbOHUxembiw6HMbE7hS4/italVzPkZiJZJ05gz0Ksa+P7/AAMuSMngjXSV1av513/wv2Vy1zmyGiZDTyN+ekyko1JkXN/ym1/VDsqgvBF5H5p+BPmnVH5Xj8siLXnfl5pGMjq0zJgOhcpi7+873fskSAUY7hh/+rXb5VCfm5GcL4hw2jUbVbTxOZpkZshE84zbLHJzSpiNjxbH8PxNV1SocWHGNAyAAIgC8BB/hOGnSviW+bAfk26zoSwgRf8A9U4E6Y4jzoVEU0YahhcU1mIbVqVKeVvgc3n4QCZ6zI0Cyyje5A06MdicXUDsrnOnS+qtuzuLcWvpkyMzXX5wQqrj9LLVJGjrozs/q8+X1RSJyzZJf5Sb+bNRxPHinhWGZc2o4ZdLOAMz5tKztXjGawaGzYkmY6wiuN3om+hB+n1WcY6xEX/6/T4qt4ot20acevz44bIypfQ9F4jwtoqDGMqh7K/hY3eGw3MeY8PxQnaLFMb3JBLnOZlIA0IJA85n4dVRcEENB5pe0TbMe3UTce8fVOUFJUQwameHJvj2XnDq5pvaaVnti8SSeXUHSFHxjEuL3mq32o8BBtaJv13V52f4VRdRo1ntcR3VIki+ZxaCS4b3n3LPcTqZq9wPaaN7wY0PyWblcHpIajFnnvjHlLx/QzGKYWvjl+llYdnKZbUBOuZkaaA/9e5P4xhW99UIGpcddPEbdNENw3wklalFrs85nzRySuPmbfhfEzQrNa6Dle8aCwe8EifSZ8uSP43j2Z3tc5lyASTmiJtE67c91lsPxiqzvQC3xnxEtaTdsGCRImUPxDir6vdhzaYykeJrAHGBFyNVQjqZtPvSfQ/iUQ8MBLcxDbXImBYDVV+eLGxGoNo2hG1SYt8FV0aY70E3y3M7x563V7XDZztLkluWOK7Z6X2doUDgBLKbswdnzMGYneH6iBYRylYHEvyveLwDAtePuFo6OKeGEZvC8Ak3i41B8rW5Kg46/MCAZLNxy+7qvHlSdNdo6WbQSxpzjLlO/wCRlB8uYRaXCPevUcKYpMEmSJnnN/mvLOBU3PrUzYhr2F2mk3+RXqNWs0izlc6pUqOTqMkpydtv5mMxNYO4hXdrkokA8jDRb0cfeq9ymqYju6+IqOaHB4e0i4PvnoFRtrvyl02BA9Y/b4qqcHI06PWQwRakrs1nDW/wDlAnMZPx+qqRDq7KZm58QHIqfh+OLqdNpsAHaakk3J9yGweLb+Ia4NMtOpmLDSNzre3krIfCjFnmsmRyXmGcWxJfVeRYAkCOhKn4MwPL31DOWAC68Ezz5LIYvirxUfBBGd0AjQSVpOzXFM1B4IaPGI1vEEz8FUoNPk6ebW4pYdkey+xZ9kzmv03tZMrtiCARBHL9UlapLfZE7GUjnS329R0/RWnHC2h3Nvu/dcgKTxA8PyXJDKoBKlJSAqYh7U4BNapEAMcYQ73KWu7ZC1SgRY8EwWFqmqcXkyspOcMxIM29mCNpt5KPtSMM2rT/AAvdhjqbXOFMAAEybxvB+Cz+OEqOi2EAWdiIOhtdV1fs04YipQbWpHKzPnfmY3yuCQenNSOdZAU8XVDnEVKkvEPOd0uHJxnxDoU1XiDstOGMhgEzC7i1MvaGg3kfomYd0BOl2dpBP2IUHwizHHdJR82aXg3Hhhmd2/OababWtLRPiaSJI2zB23IKop1GGo1z5HjzkkzbNmIPMi1wnswzxS7wiGkmJ5GYMclU98c4jWHR5xHzWVO+z0zx44bnifaqvJjsUSXucQQHZiCREy6VDQbErjxOo9lKk4jJTBDRA35ndK4wtjdnlkFYWmalQMaAS51oNzbS5iLb9UvFcKKLsps6bh2oseVtkTQpPomnUpBpqNhzp3sSWnoQ6PRDcQxT61XvXj2iA1saC4v1kzPUqndF+R2ckdRF27ruvzoIL5ah+z0CvXLhph6pE8/D9JTS8woOG43uar3uYHBzHMIvcOtNz0Vj6OVB1NP1NJwHE1XObSYwOa2JNxEmAS6bCbD16qXtTw8UmPBazM5zCHNBG8kGR9wo+HYk0WQwxlyieZG55ndNx3ETUeXVIMwIiB8NLrMnFJeZ6PNiyzbSpRa+t+v/AArOzDYe89B81sKzvDN1k+C03Co6T4ZI6m6vsY/wOg3haXyedyP4jMY2mWh7ibE8o6aIbPFADm5aXhjaDnt/FmKeUg3MEgQASLgTy5QqajUoCq0PYTQLzIl0hpJgyLkiQYQkVNi4OplDCImOXqmYvQutJ5IniwpNrFtFwfSDvCRJEEadYJj0Q+Ny5dIPkU6AzdRg8ZOuaB6kk/L4rYdnaJbhwIHik68/TlCzncDu4OrqmpJmwv6XK1eDy5QMxsI10i30QxBdF4Lbug+i7CPGUjLMEifD+qZhqhAIHiAOtt7/AFXMJzH8unJIYyox0mA4D0XIzMeaRIZUkpVd9pezNXCGT46Zs2oBF+Th+U/AqjlSIkrDbquzJgKSo+AmBGXSVE9qkBTXoABrtlRBiMcxROYgCCqLIGm26OrCyHaxAyZinwjC57QItc+Q1UCmwzoD3cgPdMn4BQnxFmnRw354r1/Tk2fFsbRqYOnTnxNAAAjMCIvMaG/v6LAYumadUTpcg8wrytUyzuqnF1IDHFocYc0TNpDbiNSC062us8fidHe1OOOnxylDzv8AMCpi6PpskgcyECxH4QS9o6g/X6LU+jzmNbppebNrw3gDalCpWdUcJJygNGURbxHqR0WSxT3NqAEEFsgg7EdFoaPGXtovpNAIJ8LifZkQdr6W6rPcRo+IPDiTv5xBP31Wd7WkkuT0a99jlOeWVxvjrjn9PmQ1hElD4dvjaTzHzUtS6hPtCNZHzV3ged495x5mkwWAqOY57QSMx3FzpAE39FV4p9x0I/RafD4mjSwtVriO8zHIL3BFgOYzC9uVlksVSIqAWg3F7iNj1WZQ8juS1WVb/exqKfHf5lnhqgBKNbUVOHoltVakjgSlcmxOIOkqmxLvFCtsV8Aqis2SmRJ6h8II2hSV3kgyPihnWaUU5kxBPwQIFpUgcjdpWjwdQgEATfaN78+qo6LQHX2PJW3Dn+JwFhY3BQBOajg7w2tulzkuGcDlp98k+qPE3NEaT9+Slq0GZSQbi48R29UhjwxvI+4rkjXmNPiuQBue0ddx4Q01fbc2lrqTLT78on3rzOFpu2PHTiqgaz/wssz+8d3EfAdPMqgbTTCiNrFFVZJRLrKFyYECUJzk0IEIQmOapVzmoACqsQ+VHvYoXU94MHQx9UADkJ9KoAHyY0jmlcFBVSlG1RdgzPDNTXgFYriFN0w9vvugeJGe6A0yk++I+ao6oioRsiMMTAGwtrtMx5SJUI40nZsz+055oOEormug1iMwdQB7SdNPeI+qDYnkqbVowY5uE1JeDste8DRA1HMaH7+aWk/wNm83J+/u6BxFYuyg2zCSbbA+u535Ix2Poupd2xr+8DrOIAAY2wGupVccTi02djU+0ceXFOEfSvv0Iq2puoKAl/kHH3Ap1QbqHD1QKgJ0uL9bX6XU5LhnK07Syx3dWi6qV/C3wjbny8/WyFquzEGIILgPv/Cn4l4AaA5rspAlrgR6Eajqjez+Ep1mV5qNBpsc5viF3STpuLR/iCzQT3HoNZkg8Eue0V8ON1K1pkKVp6KTDvghazzILUqtJIm/JBFkqyx/Dqbn52y18ydwfTnP1Ub23SABy2Myp6IblHkE56TDNGW4TAdRbcx80dh6ZzCbTNwfvkhKdjb5ffNFFxsTET+yQBOKYY1Nr7bX5JGNtcfApA4HdS0apjSfckMSk8wLjlfpZcoajJJMO+H6pUgJYShNaU6EyQlS9lAWqYJlVMGREKEp9R6jDUyBJTSuXBcUAQ1EyLKUi6Y4IAHqBDVGot4Q1fRAFDi6YDxredh9lT4UWTq9Mki56KRrYQBKxc8LmhLUQA+rhqrTSc5jw1wlhLTDgb+E6OtyUeEbc81dUO15BwLX0pGDdmzNd4ntv4YIgG+s3jZBcS4n3+Jq1shAqOkAm7dNToTA+KbYkjnC10BiG3srOtZsoCs6DMeiQyCvZkDVHcKw4gEgLRjHYKi5r2Nz0sTRy1KLXBz6T7bkyJkgydWghVGEpwAnJ2JKiwpCyaGQUokJ6QznOQ+KbMFSlya9AAhp2S4R2ojdOemYXUoAJc2Y1F/p+ylNHw6plQmNDqPmiRS6lIYgLY2XYc6hsWP7plOsAIPyTW1vEYI0H38UgCS48h7/ANlyjzu6fFcgQykVOdFy5DJojKZW0XLkADO1SjRcuUiA8pEi5AHJpXLkAQOQtZcuTABrarguXJASsUbly5AAz/aRmC38ly5AB/5FXYjRcuTYgfDe0PMLRYPb1+SRco+Iw126iJuuXIAZNkjv0XLkwISkwnteiVcgA2v7B8lDQeY1KVckwJKeh8ymP9oeq5cgCcLly5Aj/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pic>
        <p:nvPicPr>
          <p:cNvPr id="3" name="Picture 2" descr="IFRC-flag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3212976"/>
            <a:ext cx="4935538" cy="29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Rectangle 4"/>
          <p:cNvSpPr/>
          <p:nvPr/>
        </p:nvSpPr>
        <p:spPr>
          <a:xfrm>
            <a:off x="4082122" y="3244334"/>
            <a:ext cx="184731" cy="369332"/>
          </a:xfrm>
          <a:prstGeom prst="rect">
            <a:avLst/>
          </a:prstGeom>
        </p:spPr>
        <p:txBody>
          <a:bodyPr wrap="none">
            <a:spAutoFit/>
          </a:bodyPr>
          <a:lstStyle/>
          <a:p>
            <a:endParaRPr lang="en-US"/>
          </a:p>
        </p:txBody>
      </p:sp>
    </p:spTree>
    <p:extLst>
      <p:ext uri="{BB962C8B-B14F-4D97-AF65-F5344CB8AC3E}">
        <p14:creationId xmlns:p14="http://schemas.microsoft.com/office/powerpoint/2010/main" val="220181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764704"/>
            <a:ext cx="7772400" cy="936104"/>
          </a:xfrm>
        </p:spPr>
        <p:txBody>
          <a:bodyPr>
            <a:normAutofit fontScale="90000"/>
          </a:bodyPr>
          <a:lstStyle/>
          <a:p>
            <a:pPr algn="l"/>
            <a:r>
              <a:rPr lang="is-IS" sz="3600" b="1" dirty="0" smtClean="0">
                <a:solidFill>
                  <a:schemeClr val="bg1">
                    <a:lumMod val="50000"/>
                  </a:schemeClr>
                </a:solidFill>
              </a:rPr>
              <a:t>Testimonies</a:t>
            </a:r>
            <a:br>
              <a:rPr lang="is-IS" sz="3600" b="1" dirty="0" smtClean="0">
                <a:solidFill>
                  <a:schemeClr val="bg1">
                    <a:lumMod val="50000"/>
                  </a:schemeClr>
                </a:solidFill>
              </a:rPr>
            </a:br>
            <a:endParaRPr lang="is-IS" sz="3600" b="1" dirty="0">
              <a:solidFill>
                <a:schemeClr val="bg1">
                  <a:lumMod val="50000"/>
                </a:schemeClr>
              </a:solidFill>
            </a:endParaRPr>
          </a:p>
        </p:txBody>
      </p:sp>
      <p:pic>
        <p:nvPicPr>
          <p:cNvPr id="4" name="Picture 3" descr="Raudikrossinn_fanamerki.jpg"/>
          <p:cNvPicPr>
            <a:picLocks noChangeAspect="1"/>
          </p:cNvPicPr>
          <p:nvPr/>
        </p:nvPicPr>
        <p:blipFill>
          <a:blip r:embed="rId3" cstate="print"/>
          <a:stretch>
            <a:fillRect/>
          </a:stretch>
        </p:blipFill>
        <p:spPr>
          <a:xfrm>
            <a:off x="7884368" y="260648"/>
            <a:ext cx="836712" cy="836712"/>
          </a:xfrm>
          <a:prstGeom prst="rect">
            <a:avLst/>
          </a:prstGeom>
        </p:spPr>
      </p:pic>
      <p:sp>
        <p:nvSpPr>
          <p:cNvPr id="6" name="Minus 5"/>
          <p:cNvSpPr/>
          <p:nvPr/>
        </p:nvSpPr>
        <p:spPr>
          <a:xfrm flipV="1">
            <a:off x="1475656" y="1268760"/>
            <a:ext cx="8568952" cy="72008"/>
          </a:xfrm>
          <a:prstGeom prst="mathMinus">
            <a:avLst/>
          </a:prstGeom>
          <a:solidFill>
            <a:srgbClr val="000000">
              <a:alpha val="60000"/>
            </a:srgbClr>
          </a:solidFill>
          <a:ln>
            <a:solidFill>
              <a:srgbClr val="00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 name="AutoShape 2"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7" name="AutoShape 4"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8" name="AutoShape 6"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5" name="Rectangle 4"/>
          <p:cNvSpPr/>
          <p:nvPr/>
        </p:nvSpPr>
        <p:spPr>
          <a:xfrm>
            <a:off x="612775" y="2132856"/>
            <a:ext cx="7055569" cy="5709255"/>
          </a:xfrm>
          <a:prstGeom prst="rect">
            <a:avLst/>
          </a:prstGeom>
        </p:spPr>
        <p:txBody>
          <a:bodyPr wrap="square">
            <a:spAutoFit/>
          </a:bodyPr>
          <a:lstStyle/>
          <a:p>
            <a:pPr>
              <a:lnSpc>
                <a:spcPct val="150000"/>
              </a:lnSpc>
              <a:spcAft>
                <a:spcPts val="0"/>
              </a:spcAft>
            </a:pPr>
            <a:r>
              <a:rPr lang="en-GB" sz="2000" dirty="0" smtClean="0">
                <a:ea typeface="Times New Roman" panose="02020603050405020304" pitchFamily="18" charset="0"/>
              </a:rPr>
              <a:t>“when I first came I felt so welcome. The staff at the hospital helped me so much and all the other support I got was just overwhelming. It made it easier to recover and focus on my health. Two years after I came, when I finished my treatment, I finally had to face my new life without support. It was a bit shocking but the support I got at the beginning helped me to stay focused on the future”</a:t>
            </a:r>
          </a:p>
          <a:p>
            <a:pPr>
              <a:lnSpc>
                <a:spcPct val="150000"/>
              </a:lnSpc>
              <a:spcAft>
                <a:spcPts val="0"/>
              </a:spcAft>
            </a:pPr>
            <a:endParaRPr lang="en-GB" sz="2000" dirty="0">
              <a:ea typeface="Times New Roman" panose="02020603050405020304" pitchFamily="18" charset="0"/>
            </a:endParaRPr>
          </a:p>
          <a:p>
            <a:pPr algn="r">
              <a:lnSpc>
                <a:spcPct val="150000"/>
              </a:lnSpc>
              <a:spcAft>
                <a:spcPts val="0"/>
              </a:spcAft>
            </a:pPr>
            <a:r>
              <a:rPr lang="en-GB" sz="1400" i="1" dirty="0" smtClean="0">
                <a:ea typeface="Times New Roman" panose="02020603050405020304" pitchFamily="18" charset="0"/>
              </a:rPr>
              <a:t>A man that came for medical treatment during the Balkan wars</a:t>
            </a:r>
          </a:p>
          <a:p>
            <a:pPr marL="285750" indent="-285750">
              <a:lnSpc>
                <a:spcPct val="150000"/>
              </a:lnSpc>
              <a:spcAft>
                <a:spcPts val="0"/>
              </a:spcAft>
              <a:buFont typeface="Arial" panose="020B0604020202020204" pitchFamily="34" charset="0"/>
              <a:buChar char="•"/>
            </a:pPr>
            <a:endParaRPr lang="en-GB" sz="2000" dirty="0" smtClean="0">
              <a:ea typeface="Times New Roman" panose="02020603050405020304" pitchFamily="18" charset="0"/>
            </a:endParaRPr>
          </a:p>
          <a:p>
            <a:pPr marL="285750" indent="-285750">
              <a:lnSpc>
                <a:spcPct val="150000"/>
              </a:lnSpc>
              <a:spcAft>
                <a:spcPts val="0"/>
              </a:spcAft>
              <a:buFont typeface="Arial" panose="020B0604020202020204" pitchFamily="34" charset="0"/>
              <a:buChar char="•"/>
            </a:pPr>
            <a:endParaRPr lang="en-GB" sz="2000" dirty="0" smtClean="0">
              <a:ea typeface="Times New Roman" panose="02020603050405020304" pitchFamily="18" charset="0"/>
            </a:endParaRPr>
          </a:p>
          <a:p>
            <a:pPr marL="285750" indent="-285750">
              <a:lnSpc>
                <a:spcPct val="150000"/>
              </a:lnSpc>
              <a:spcAft>
                <a:spcPts val="0"/>
              </a:spcAft>
              <a:buFont typeface="Arial" panose="020B0604020202020204" pitchFamily="34" charset="0"/>
              <a:buChar char="•"/>
            </a:pPr>
            <a:endParaRPr lang="en-GB" sz="2000" dirty="0" smtClean="0">
              <a:effectLst/>
              <a:ea typeface="Times New Roman" panose="02020603050405020304" pitchFamily="18" charset="0"/>
            </a:endParaRPr>
          </a:p>
          <a:p>
            <a:pPr>
              <a:spcAft>
                <a:spcPts val="0"/>
              </a:spcAft>
            </a:pPr>
            <a:endParaRPr lang="en-GB" sz="1400" dirty="0">
              <a:effectLst/>
              <a:ea typeface="Times New Roman" panose="02020603050405020304" pitchFamily="18" charset="0"/>
            </a:endParaRPr>
          </a:p>
        </p:txBody>
      </p:sp>
    </p:spTree>
    <p:extLst>
      <p:ext uri="{BB962C8B-B14F-4D97-AF65-F5344CB8AC3E}">
        <p14:creationId xmlns:p14="http://schemas.microsoft.com/office/powerpoint/2010/main" val="805025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764704"/>
            <a:ext cx="7772400" cy="936104"/>
          </a:xfrm>
        </p:spPr>
        <p:txBody>
          <a:bodyPr>
            <a:normAutofit fontScale="90000"/>
          </a:bodyPr>
          <a:lstStyle/>
          <a:p>
            <a:pPr algn="l"/>
            <a:r>
              <a:rPr lang="is-IS" sz="3600" b="1" dirty="0" smtClean="0">
                <a:solidFill>
                  <a:schemeClr val="bg1">
                    <a:lumMod val="50000"/>
                  </a:schemeClr>
                </a:solidFill>
              </a:rPr>
              <a:t>Testimonies</a:t>
            </a:r>
            <a:br>
              <a:rPr lang="is-IS" sz="3600" b="1" dirty="0" smtClean="0">
                <a:solidFill>
                  <a:schemeClr val="bg1">
                    <a:lumMod val="50000"/>
                  </a:schemeClr>
                </a:solidFill>
              </a:rPr>
            </a:br>
            <a:endParaRPr lang="is-IS" sz="3600" b="1" dirty="0">
              <a:solidFill>
                <a:schemeClr val="bg1">
                  <a:lumMod val="50000"/>
                </a:schemeClr>
              </a:solidFill>
            </a:endParaRPr>
          </a:p>
        </p:txBody>
      </p:sp>
      <p:pic>
        <p:nvPicPr>
          <p:cNvPr id="4" name="Picture 3" descr="Raudikrossinn_fanamerki.jpg"/>
          <p:cNvPicPr>
            <a:picLocks noChangeAspect="1"/>
          </p:cNvPicPr>
          <p:nvPr/>
        </p:nvPicPr>
        <p:blipFill>
          <a:blip r:embed="rId3" cstate="print"/>
          <a:stretch>
            <a:fillRect/>
          </a:stretch>
        </p:blipFill>
        <p:spPr>
          <a:xfrm>
            <a:off x="7884368" y="260648"/>
            <a:ext cx="836712" cy="836712"/>
          </a:xfrm>
          <a:prstGeom prst="rect">
            <a:avLst/>
          </a:prstGeom>
        </p:spPr>
      </p:pic>
      <p:sp>
        <p:nvSpPr>
          <p:cNvPr id="6" name="Minus 5"/>
          <p:cNvSpPr/>
          <p:nvPr/>
        </p:nvSpPr>
        <p:spPr>
          <a:xfrm flipV="1">
            <a:off x="1475656" y="1268760"/>
            <a:ext cx="8568952" cy="72008"/>
          </a:xfrm>
          <a:prstGeom prst="mathMinus">
            <a:avLst/>
          </a:prstGeom>
          <a:solidFill>
            <a:srgbClr val="000000">
              <a:alpha val="60000"/>
            </a:srgbClr>
          </a:solidFill>
          <a:ln>
            <a:solidFill>
              <a:srgbClr val="00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 name="AutoShape 2"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7" name="AutoShape 4"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8" name="AutoShape 6"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5" name="Rectangle 4"/>
          <p:cNvSpPr/>
          <p:nvPr/>
        </p:nvSpPr>
        <p:spPr>
          <a:xfrm>
            <a:off x="612775" y="2132856"/>
            <a:ext cx="7055569" cy="5247590"/>
          </a:xfrm>
          <a:prstGeom prst="rect">
            <a:avLst/>
          </a:prstGeom>
        </p:spPr>
        <p:txBody>
          <a:bodyPr wrap="square">
            <a:spAutoFit/>
          </a:bodyPr>
          <a:lstStyle/>
          <a:p>
            <a:pPr>
              <a:lnSpc>
                <a:spcPct val="150000"/>
              </a:lnSpc>
              <a:spcAft>
                <a:spcPts val="0"/>
              </a:spcAft>
            </a:pPr>
            <a:r>
              <a:rPr lang="en-GB" sz="2000" dirty="0" smtClean="0">
                <a:ea typeface="Times New Roman" panose="02020603050405020304" pitchFamily="18" charset="0"/>
              </a:rPr>
              <a:t>“I became a volunteer for the Red Cross because my family has always talked about the important support they got from the Red Cross when they came here. It made all the difference for them. This is my way of saying Thank you for the support you gave my grandparents. A support that was the cornerstone to my fathers future. I volunteer to honour my father”</a:t>
            </a:r>
          </a:p>
          <a:p>
            <a:pPr>
              <a:lnSpc>
                <a:spcPct val="150000"/>
              </a:lnSpc>
              <a:spcAft>
                <a:spcPts val="0"/>
              </a:spcAft>
            </a:pPr>
            <a:endParaRPr lang="en-GB" sz="2000" dirty="0">
              <a:ea typeface="Times New Roman" panose="02020603050405020304" pitchFamily="18" charset="0"/>
            </a:endParaRPr>
          </a:p>
          <a:p>
            <a:pPr algn="r">
              <a:lnSpc>
                <a:spcPct val="150000"/>
              </a:lnSpc>
              <a:spcAft>
                <a:spcPts val="0"/>
              </a:spcAft>
            </a:pPr>
            <a:r>
              <a:rPr lang="en-GB" sz="1400" i="1" dirty="0" smtClean="0">
                <a:ea typeface="Times New Roman" panose="02020603050405020304" pitchFamily="18" charset="0"/>
              </a:rPr>
              <a:t>A volunteer who is third generation of Vietnamese boat people</a:t>
            </a:r>
          </a:p>
          <a:p>
            <a:pPr marL="285750" indent="-285750">
              <a:lnSpc>
                <a:spcPct val="150000"/>
              </a:lnSpc>
              <a:spcAft>
                <a:spcPts val="0"/>
              </a:spcAft>
              <a:buFont typeface="Arial" panose="020B0604020202020204" pitchFamily="34" charset="0"/>
              <a:buChar char="•"/>
            </a:pPr>
            <a:endParaRPr lang="en-GB" sz="2000" dirty="0" smtClean="0">
              <a:ea typeface="Times New Roman" panose="02020603050405020304" pitchFamily="18" charset="0"/>
            </a:endParaRPr>
          </a:p>
          <a:p>
            <a:pPr marL="285750" indent="-285750">
              <a:lnSpc>
                <a:spcPct val="150000"/>
              </a:lnSpc>
              <a:spcAft>
                <a:spcPts val="0"/>
              </a:spcAft>
              <a:buFont typeface="Arial" panose="020B0604020202020204" pitchFamily="34" charset="0"/>
              <a:buChar char="•"/>
            </a:pPr>
            <a:endParaRPr lang="en-GB" sz="2000" dirty="0" smtClean="0">
              <a:ea typeface="Times New Roman" panose="02020603050405020304" pitchFamily="18" charset="0"/>
            </a:endParaRPr>
          </a:p>
          <a:p>
            <a:pPr marL="285750" indent="-285750">
              <a:lnSpc>
                <a:spcPct val="150000"/>
              </a:lnSpc>
              <a:spcAft>
                <a:spcPts val="0"/>
              </a:spcAft>
              <a:buFont typeface="Arial" panose="020B0604020202020204" pitchFamily="34" charset="0"/>
              <a:buChar char="•"/>
            </a:pPr>
            <a:endParaRPr lang="en-GB" sz="2000" dirty="0" smtClean="0">
              <a:effectLst/>
              <a:ea typeface="Times New Roman" panose="02020603050405020304" pitchFamily="18" charset="0"/>
            </a:endParaRPr>
          </a:p>
          <a:p>
            <a:pPr>
              <a:spcAft>
                <a:spcPts val="0"/>
              </a:spcAft>
            </a:pPr>
            <a:endParaRPr lang="en-GB" sz="1400" dirty="0">
              <a:effectLst/>
              <a:ea typeface="Times New Roman" panose="02020603050405020304" pitchFamily="18" charset="0"/>
            </a:endParaRPr>
          </a:p>
        </p:txBody>
      </p:sp>
    </p:spTree>
    <p:extLst>
      <p:ext uri="{BB962C8B-B14F-4D97-AF65-F5344CB8AC3E}">
        <p14:creationId xmlns:p14="http://schemas.microsoft.com/office/powerpoint/2010/main" val="679862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764704"/>
            <a:ext cx="7772400" cy="936104"/>
          </a:xfrm>
        </p:spPr>
        <p:txBody>
          <a:bodyPr>
            <a:normAutofit fontScale="90000"/>
          </a:bodyPr>
          <a:lstStyle/>
          <a:p>
            <a:pPr algn="l"/>
            <a:r>
              <a:rPr lang="is-IS" sz="3600" b="1" dirty="0" smtClean="0">
                <a:solidFill>
                  <a:schemeClr val="bg1">
                    <a:lumMod val="50000"/>
                  </a:schemeClr>
                </a:solidFill>
              </a:rPr>
              <a:t>Challanges</a:t>
            </a:r>
            <a:br>
              <a:rPr lang="is-IS" sz="3600" b="1" dirty="0" smtClean="0">
                <a:solidFill>
                  <a:schemeClr val="bg1">
                    <a:lumMod val="50000"/>
                  </a:schemeClr>
                </a:solidFill>
              </a:rPr>
            </a:br>
            <a:endParaRPr lang="is-IS" sz="3600" b="1" dirty="0">
              <a:solidFill>
                <a:schemeClr val="bg1">
                  <a:lumMod val="50000"/>
                </a:schemeClr>
              </a:solidFill>
            </a:endParaRPr>
          </a:p>
        </p:txBody>
      </p:sp>
      <p:pic>
        <p:nvPicPr>
          <p:cNvPr id="4" name="Picture 3" descr="Raudikrossinn_fanamerki.jpg"/>
          <p:cNvPicPr>
            <a:picLocks noChangeAspect="1"/>
          </p:cNvPicPr>
          <p:nvPr/>
        </p:nvPicPr>
        <p:blipFill>
          <a:blip r:embed="rId3" cstate="print"/>
          <a:stretch>
            <a:fillRect/>
          </a:stretch>
        </p:blipFill>
        <p:spPr>
          <a:xfrm>
            <a:off x="7884368" y="260648"/>
            <a:ext cx="836712" cy="836712"/>
          </a:xfrm>
          <a:prstGeom prst="rect">
            <a:avLst/>
          </a:prstGeom>
        </p:spPr>
      </p:pic>
      <p:sp>
        <p:nvSpPr>
          <p:cNvPr id="6" name="Minus 5"/>
          <p:cNvSpPr/>
          <p:nvPr/>
        </p:nvSpPr>
        <p:spPr>
          <a:xfrm flipV="1">
            <a:off x="1475656" y="1268760"/>
            <a:ext cx="8568952" cy="72008"/>
          </a:xfrm>
          <a:prstGeom prst="mathMinus">
            <a:avLst/>
          </a:prstGeom>
          <a:solidFill>
            <a:srgbClr val="000000">
              <a:alpha val="60000"/>
            </a:srgbClr>
          </a:solidFill>
          <a:ln>
            <a:solidFill>
              <a:srgbClr val="00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 name="AutoShape 2"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7" name="AutoShape 4"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8" name="AutoShape 6"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5" name="Rectangle 4"/>
          <p:cNvSpPr/>
          <p:nvPr/>
        </p:nvSpPr>
        <p:spPr>
          <a:xfrm>
            <a:off x="612775" y="1700808"/>
            <a:ext cx="5399385" cy="5847755"/>
          </a:xfrm>
          <a:prstGeom prst="rect">
            <a:avLst/>
          </a:prstGeom>
        </p:spPr>
        <p:txBody>
          <a:bodyPr wrap="square">
            <a:spAutoFit/>
          </a:bodyPr>
          <a:lstStyle/>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Expect the unexpected</a:t>
            </a:r>
          </a:p>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All involved being the Ministry, Municipality, Red Cross Staff or volunteers must work together</a:t>
            </a:r>
          </a:p>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Take care of your volunteers they need support to be able to support</a:t>
            </a:r>
          </a:p>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Prepare for misunderstandings</a:t>
            </a:r>
          </a:p>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Be humble and accept you will make mistakes and have the courage to correct them</a:t>
            </a:r>
          </a:p>
          <a:p>
            <a:pPr marL="285750" indent="-285750">
              <a:lnSpc>
                <a:spcPct val="150000"/>
              </a:lnSpc>
              <a:spcAft>
                <a:spcPts val="0"/>
              </a:spcAft>
              <a:buFont typeface="Arial" panose="020B0604020202020204" pitchFamily="34" charset="0"/>
              <a:buChar char="•"/>
            </a:pPr>
            <a:endParaRPr lang="en-GB" sz="2000" dirty="0" smtClean="0">
              <a:ea typeface="Times New Roman" panose="02020603050405020304" pitchFamily="18" charset="0"/>
            </a:endParaRPr>
          </a:p>
          <a:p>
            <a:pPr marL="285750" indent="-285750">
              <a:lnSpc>
                <a:spcPct val="150000"/>
              </a:lnSpc>
              <a:spcAft>
                <a:spcPts val="0"/>
              </a:spcAft>
              <a:buFont typeface="Arial" panose="020B0604020202020204" pitchFamily="34" charset="0"/>
              <a:buChar char="•"/>
            </a:pPr>
            <a:endParaRPr lang="en-GB" sz="2000" dirty="0" smtClean="0">
              <a:ea typeface="Times New Roman" panose="02020603050405020304" pitchFamily="18" charset="0"/>
            </a:endParaRPr>
          </a:p>
          <a:p>
            <a:pPr marL="285750" indent="-285750">
              <a:lnSpc>
                <a:spcPct val="150000"/>
              </a:lnSpc>
              <a:spcAft>
                <a:spcPts val="0"/>
              </a:spcAft>
              <a:buFont typeface="Arial" panose="020B0604020202020204" pitchFamily="34" charset="0"/>
              <a:buChar char="•"/>
            </a:pPr>
            <a:endParaRPr lang="en-GB" sz="2000" dirty="0" smtClean="0">
              <a:effectLst/>
              <a:ea typeface="Times New Roman" panose="02020603050405020304" pitchFamily="18" charset="0"/>
            </a:endParaRPr>
          </a:p>
          <a:p>
            <a:pPr>
              <a:spcAft>
                <a:spcPts val="0"/>
              </a:spcAft>
            </a:pPr>
            <a:endParaRPr lang="en-GB" sz="1400" dirty="0">
              <a:effectLst/>
              <a:ea typeface="Times New Roman" panose="02020603050405020304" pitchFamily="18"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2492896"/>
            <a:ext cx="3088142" cy="3140968"/>
          </a:xfrm>
          <a:prstGeom prst="rect">
            <a:avLst/>
          </a:prstGeom>
        </p:spPr>
      </p:pic>
    </p:spTree>
    <p:extLst>
      <p:ext uri="{BB962C8B-B14F-4D97-AF65-F5344CB8AC3E}">
        <p14:creationId xmlns:p14="http://schemas.microsoft.com/office/powerpoint/2010/main" val="3042964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764704"/>
            <a:ext cx="7772400" cy="936104"/>
          </a:xfrm>
        </p:spPr>
        <p:txBody>
          <a:bodyPr>
            <a:normAutofit fontScale="90000"/>
          </a:bodyPr>
          <a:lstStyle/>
          <a:p>
            <a:pPr algn="l"/>
            <a:r>
              <a:rPr lang="en-GB" sz="3600" b="1" dirty="0" smtClean="0">
                <a:solidFill>
                  <a:schemeClr val="bg1">
                    <a:lumMod val="50000"/>
                  </a:schemeClr>
                </a:solidFill>
              </a:rPr>
              <a:t> Part 1 - Legal assistance to asylum seekers</a:t>
            </a:r>
            <a:r>
              <a:rPr lang="is-IS" sz="3600" b="1" dirty="0" smtClean="0">
                <a:solidFill>
                  <a:schemeClr val="bg1">
                    <a:lumMod val="50000"/>
                  </a:schemeClr>
                </a:solidFill>
              </a:rPr>
              <a:t/>
            </a:r>
            <a:br>
              <a:rPr lang="is-IS" sz="3600" b="1" dirty="0" smtClean="0">
                <a:solidFill>
                  <a:schemeClr val="bg1">
                    <a:lumMod val="50000"/>
                  </a:schemeClr>
                </a:solidFill>
              </a:rPr>
            </a:br>
            <a:endParaRPr lang="is-IS" sz="3600" b="1" dirty="0">
              <a:solidFill>
                <a:schemeClr val="bg1">
                  <a:lumMod val="50000"/>
                </a:schemeClr>
              </a:solidFill>
            </a:endParaRPr>
          </a:p>
        </p:txBody>
      </p:sp>
      <p:pic>
        <p:nvPicPr>
          <p:cNvPr id="4" name="Picture 3" descr="Raudikrossinn_fanamerki.jpg"/>
          <p:cNvPicPr>
            <a:picLocks noChangeAspect="1"/>
          </p:cNvPicPr>
          <p:nvPr/>
        </p:nvPicPr>
        <p:blipFill>
          <a:blip r:embed="rId3" cstate="print"/>
          <a:stretch>
            <a:fillRect/>
          </a:stretch>
        </p:blipFill>
        <p:spPr>
          <a:xfrm>
            <a:off x="7884368" y="260648"/>
            <a:ext cx="836712" cy="836712"/>
          </a:xfrm>
          <a:prstGeom prst="rect">
            <a:avLst/>
          </a:prstGeom>
        </p:spPr>
      </p:pic>
      <p:sp>
        <p:nvSpPr>
          <p:cNvPr id="6" name="Minus 5"/>
          <p:cNvSpPr/>
          <p:nvPr/>
        </p:nvSpPr>
        <p:spPr>
          <a:xfrm flipV="1">
            <a:off x="1475656" y="1268760"/>
            <a:ext cx="8568952" cy="72008"/>
          </a:xfrm>
          <a:prstGeom prst="mathMinus">
            <a:avLst/>
          </a:prstGeom>
          <a:solidFill>
            <a:srgbClr val="000000">
              <a:alpha val="60000"/>
            </a:srgbClr>
          </a:solidFill>
          <a:ln>
            <a:solidFill>
              <a:srgbClr val="00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 name="AutoShape 2"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7" name="AutoShape 4"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8" name="AutoShape 6"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5" name="Rectangle 4"/>
          <p:cNvSpPr/>
          <p:nvPr/>
        </p:nvSpPr>
        <p:spPr>
          <a:xfrm>
            <a:off x="612775" y="1700808"/>
            <a:ext cx="7055569" cy="5032147"/>
          </a:xfrm>
          <a:prstGeom prst="rect">
            <a:avLst/>
          </a:prstGeom>
        </p:spPr>
        <p:txBody>
          <a:bodyPr wrap="square">
            <a:spAutoFit/>
          </a:bodyPr>
          <a:lstStyle/>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Started with a volunteer program from 2009-2011 and advocacy for the right to a legal representation</a:t>
            </a:r>
          </a:p>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Red Cross took over all legal representation for asylum seekers in Iceland at administrative level from 25</a:t>
            </a:r>
            <a:r>
              <a:rPr lang="en-GB" sz="2000" baseline="30000" dirty="0" smtClean="0">
                <a:ea typeface="Times New Roman" panose="02020603050405020304" pitchFamily="18" charset="0"/>
              </a:rPr>
              <a:t>th</a:t>
            </a:r>
            <a:r>
              <a:rPr lang="en-GB" sz="2000" dirty="0" smtClean="0">
                <a:ea typeface="Times New Roman" panose="02020603050405020304" pitchFamily="18" charset="0"/>
              </a:rPr>
              <a:t> August 2014</a:t>
            </a:r>
          </a:p>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Asylum application per year in Iceland</a:t>
            </a:r>
          </a:p>
          <a:p>
            <a:pPr marL="742950" lvl="1" indent="-285750">
              <a:lnSpc>
                <a:spcPct val="150000"/>
              </a:lnSpc>
              <a:buFont typeface="Arial" panose="020B0604020202020204" pitchFamily="34" charset="0"/>
              <a:buChar char="•"/>
            </a:pPr>
            <a:r>
              <a:rPr lang="en-GB" sz="2000" dirty="0" smtClean="0">
                <a:ea typeface="Times New Roman" panose="02020603050405020304" pitchFamily="18" charset="0"/>
              </a:rPr>
              <a:t>2013: 172 or 0,5 per 1.000 inhabitants</a:t>
            </a:r>
          </a:p>
          <a:p>
            <a:pPr marL="742950" lvl="1" indent="-285750">
              <a:lnSpc>
                <a:spcPct val="150000"/>
              </a:lnSpc>
              <a:buFont typeface="Arial" panose="020B0604020202020204" pitchFamily="34" charset="0"/>
              <a:buChar char="•"/>
            </a:pPr>
            <a:r>
              <a:rPr lang="en-GB" sz="2000" dirty="0" smtClean="0">
                <a:ea typeface="Times New Roman" panose="02020603050405020304" pitchFamily="18" charset="0"/>
              </a:rPr>
              <a:t>2014: 174 or 0,5 per 1.000 inhabitants</a:t>
            </a:r>
          </a:p>
          <a:p>
            <a:pPr marL="742950" lvl="1" indent="-285750">
              <a:lnSpc>
                <a:spcPct val="150000"/>
              </a:lnSpc>
              <a:buFont typeface="Arial" panose="020B0604020202020204" pitchFamily="34" charset="0"/>
              <a:buChar char="•"/>
            </a:pPr>
            <a:r>
              <a:rPr lang="en-GB" sz="2000" dirty="0" smtClean="0">
                <a:ea typeface="Times New Roman" panose="02020603050405020304" pitchFamily="18" charset="0"/>
              </a:rPr>
              <a:t>2015: estimation 230 or 0,7 per 1.000 inhabitants</a:t>
            </a:r>
          </a:p>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From 25</a:t>
            </a:r>
            <a:r>
              <a:rPr lang="en-GB" sz="2000" baseline="30000" dirty="0" smtClean="0">
                <a:ea typeface="Times New Roman" panose="02020603050405020304" pitchFamily="18" charset="0"/>
              </a:rPr>
              <a:t>th</a:t>
            </a:r>
            <a:r>
              <a:rPr lang="en-GB" sz="2000" dirty="0" smtClean="0">
                <a:ea typeface="Times New Roman" panose="02020603050405020304" pitchFamily="18" charset="0"/>
              </a:rPr>
              <a:t> August 2014 we have had 136 applicants of 36 different nationalities</a:t>
            </a:r>
          </a:p>
          <a:p>
            <a:pPr>
              <a:lnSpc>
                <a:spcPct val="150000"/>
              </a:lnSpc>
              <a:spcAft>
                <a:spcPts val="0"/>
              </a:spcAft>
            </a:pPr>
            <a:endParaRPr lang="en-GB" sz="1400" dirty="0">
              <a:effectLst/>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764704"/>
            <a:ext cx="7772400" cy="936104"/>
          </a:xfrm>
        </p:spPr>
        <p:txBody>
          <a:bodyPr>
            <a:normAutofit fontScale="90000"/>
          </a:bodyPr>
          <a:lstStyle/>
          <a:p>
            <a:pPr algn="l"/>
            <a:r>
              <a:rPr lang="en-GB" sz="3600" b="1" dirty="0" smtClean="0">
                <a:solidFill>
                  <a:schemeClr val="bg1">
                    <a:lumMod val="50000"/>
                  </a:schemeClr>
                </a:solidFill>
              </a:rPr>
              <a:t>Applying for asylum in Iceland</a:t>
            </a:r>
            <a:r>
              <a:rPr lang="is-IS" sz="3600" b="1" dirty="0" smtClean="0">
                <a:solidFill>
                  <a:schemeClr val="bg1">
                    <a:lumMod val="50000"/>
                  </a:schemeClr>
                </a:solidFill>
              </a:rPr>
              <a:t/>
            </a:r>
            <a:br>
              <a:rPr lang="is-IS" sz="3600" b="1" dirty="0" smtClean="0">
                <a:solidFill>
                  <a:schemeClr val="bg1">
                    <a:lumMod val="50000"/>
                  </a:schemeClr>
                </a:solidFill>
              </a:rPr>
            </a:br>
            <a:endParaRPr lang="is-IS" sz="3600" b="1" dirty="0">
              <a:solidFill>
                <a:schemeClr val="bg1">
                  <a:lumMod val="50000"/>
                </a:schemeClr>
              </a:solidFill>
            </a:endParaRPr>
          </a:p>
        </p:txBody>
      </p:sp>
      <p:pic>
        <p:nvPicPr>
          <p:cNvPr id="4" name="Picture 3" descr="Raudikrossinn_fanamerki.jpg"/>
          <p:cNvPicPr>
            <a:picLocks noChangeAspect="1"/>
          </p:cNvPicPr>
          <p:nvPr/>
        </p:nvPicPr>
        <p:blipFill>
          <a:blip r:embed="rId3" cstate="print"/>
          <a:stretch>
            <a:fillRect/>
          </a:stretch>
        </p:blipFill>
        <p:spPr>
          <a:xfrm>
            <a:off x="7884368" y="260648"/>
            <a:ext cx="836712" cy="836712"/>
          </a:xfrm>
          <a:prstGeom prst="rect">
            <a:avLst/>
          </a:prstGeom>
        </p:spPr>
      </p:pic>
      <p:sp>
        <p:nvSpPr>
          <p:cNvPr id="6" name="Minus 5"/>
          <p:cNvSpPr/>
          <p:nvPr/>
        </p:nvSpPr>
        <p:spPr>
          <a:xfrm flipV="1">
            <a:off x="1475656" y="1268760"/>
            <a:ext cx="8568952" cy="72008"/>
          </a:xfrm>
          <a:prstGeom prst="mathMinus">
            <a:avLst/>
          </a:prstGeom>
          <a:solidFill>
            <a:srgbClr val="000000">
              <a:alpha val="60000"/>
            </a:srgbClr>
          </a:solidFill>
          <a:ln>
            <a:solidFill>
              <a:srgbClr val="00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 name="AutoShape 2"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7" name="AutoShape 4"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8" name="AutoShape 6"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728" y="1329490"/>
            <a:ext cx="8877166" cy="6275761"/>
          </a:xfrm>
          <a:prstGeom prst="rect">
            <a:avLst/>
          </a:prstGeom>
        </p:spPr>
      </p:pic>
    </p:spTree>
    <p:extLst>
      <p:ext uri="{BB962C8B-B14F-4D97-AF65-F5344CB8AC3E}">
        <p14:creationId xmlns:p14="http://schemas.microsoft.com/office/powerpoint/2010/main" val="3195269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764704"/>
            <a:ext cx="7772400" cy="936104"/>
          </a:xfrm>
        </p:spPr>
        <p:txBody>
          <a:bodyPr>
            <a:normAutofit fontScale="90000"/>
          </a:bodyPr>
          <a:lstStyle/>
          <a:p>
            <a:pPr algn="l"/>
            <a:r>
              <a:rPr lang="en-US" sz="3600" b="1" dirty="0" smtClean="0">
                <a:solidFill>
                  <a:schemeClr val="bg1">
                    <a:lumMod val="50000"/>
                  </a:schemeClr>
                </a:solidFill>
              </a:rPr>
              <a:t>Other support of the Icelandic Red Cross</a:t>
            </a:r>
            <a:r>
              <a:rPr lang="is-IS" sz="3600" b="1" dirty="0" smtClean="0">
                <a:solidFill>
                  <a:schemeClr val="bg1">
                    <a:lumMod val="50000"/>
                  </a:schemeClr>
                </a:solidFill>
              </a:rPr>
              <a:t/>
            </a:r>
            <a:br>
              <a:rPr lang="is-IS" sz="3600" b="1" dirty="0" smtClean="0">
                <a:solidFill>
                  <a:schemeClr val="bg1">
                    <a:lumMod val="50000"/>
                  </a:schemeClr>
                </a:solidFill>
              </a:rPr>
            </a:br>
            <a:endParaRPr lang="is-IS" sz="3600" b="1" dirty="0">
              <a:solidFill>
                <a:schemeClr val="bg1">
                  <a:lumMod val="50000"/>
                </a:schemeClr>
              </a:solidFill>
            </a:endParaRPr>
          </a:p>
        </p:txBody>
      </p:sp>
      <p:pic>
        <p:nvPicPr>
          <p:cNvPr id="4" name="Picture 3" descr="Raudikrossinn_fanamerki.jpg"/>
          <p:cNvPicPr>
            <a:picLocks noChangeAspect="1"/>
          </p:cNvPicPr>
          <p:nvPr/>
        </p:nvPicPr>
        <p:blipFill>
          <a:blip r:embed="rId3" cstate="print"/>
          <a:stretch>
            <a:fillRect/>
          </a:stretch>
        </p:blipFill>
        <p:spPr>
          <a:xfrm>
            <a:off x="7884368" y="260648"/>
            <a:ext cx="836712" cy="836712"/>
          </a:xfrm>
          <a:prstGeom prst="rect">
            <a:avLst/>
          </a:prstGeom>
        </p:spPr>
      </p:pic>
      <p:sp>
        <p:nvSpPr>
          <p:cNvPr id="6" name="Minus 5"/>
          <p:cNvSpPr/>
          <p:nvPr/>
        </p:nvSpPr>
        <p:spPr>
          <a:xfrm flipV="1">
            <a:off x="1475656" y="1268760"/>
            <a:ext cx="8568952" cy="72008"/>
          </a:xfrm>
          <a:prstGeom prst="mathMinus">
            <a:avLst/>
          </a:prstGeom>
          <a:solidFill>
            <a:srgbClr val="000000">
              <a:alpha val="60000"/>
            </a:srgbClr>
          </a:solidFill>
          <a:ln>
            <a:solidFill>
              <a:srgbClr val="00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 name="AutoShape 2"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7" name="AutoShape 4"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8" name="AutoShape 6"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5" name="Rectangle 4"/>
          <p:cNvSpPr/>
          <p:nvPr/>
        </p:nvSpPr>
        <p:spPr>
          <a:xfrm>
            <a:off x="612775" y="1700808"/>
            <a:ext cx="7055569" cy="4001095"/>
          </a:xfrm>
          <a:prstGeom prst="rect">
            <a:avLst/>
          </a:prstGeom>
        </p:spPr>
        <p:txBody>
          <a:bodyPr wrap="square">
            <a:spAutoFit/>
          </a:bodyPr>
          <a:lstStyle/>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Weekly open appointments where people can come and talk about their case, daily life, support they need, family matters, right to work, education etc.</a:t>
            </a:r>
          </a:p>
          <a:p>
            <a:pPr marL="285750" indent="-285750">
              <a:lnSpc>
                <a:spcPct val="150000"/>
              </a:lnSpc>
              <a:spcAft>
                <a:spcPts val="0"/>
              </a:spcAft>
              <a:buFont typeface="Arial" panose="020B0604020202020204" pitchFamily="34" charset="0"/>
              <a:buChar char="•"/>
            </a:pPr>
            <a:r>
              <a:rPr lang="en-GB" sz="2000" dirty="0" smtClean="0">
                <a:effectLst/>
                <a:ea typeface="Times New Roman" panose="02020603050405020304" pitchFamily="18" charset="0"/>
              </a:rPr>
              <a:t>Regular cloth donations</a:t>
            </a:r>
          </a:p>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Weekly social activities</a:t>
            </a:r>
          </a:p>
          <a:p>
            <a:pPr marL="285750" indent="-285750">
              <a:lnSpc>
                <a:spcPct val="150000"/>
              </a:lnSpc>
              <a:spcAft>
                <a:spcPts val="0"/>
              </a:spcAft>
              <a:buFont typeface="Arial" panose="020B0604020202020204" pitchFamily="34" charset="0"/>
              <a:buChar char="•"/>
            </a:pPr>
            <a:r>
              <a:rPr lang="en-GB" sz="2000" dirty="0" smtClean="0">
                <a:effectLst/>
                <a:ea typeface="Times New Roman" panose="02020603050405020304" pitchFamily="18" charset="0"/>
              </a:rPr>
              <a:t>Volunteer work</a:t>
            </a:r>
          </a:p>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Visitation service – support from volunteers</a:t>
            </a:r>
          </a:p>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Restoring family links</a:t>
            </a:r>
            <a:endParaRPr lang="en-GB" sz="2000" dirty="0" smtClean="0">
              <a:effectLst/>
              <a:ea typeface="Times New Roman" panose="02020603050405020304" pitchFamily="18" charset="0"/>
            </a:endParaRPr>
          </a:p>
          <a:p>
            <a:pPr>
              <a:spcAft>
                <a:spcPts val="0"/>
              </a:spcAft>
            </a:pPr>
            <a:endParaRPr lang="en-GB" sz="1400" dirty="0">
              <a:effectLst/>
              <a:ea typeface="Times New Roman" panose="02020603050405020304" pitchFamily="18" charset="0"/>
            </a:endParaRPr>
          </a:p>
        </p:txBody>
      </p:sp>
      <p:pic>
        <p:nvPicPr>
          <p:cNvPr id="1026" name="Picture 2" descr="https://redcrosseastma.files.wordpress.com/2013/08/rfl-pic-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4947318"/>
            <a:ext cx="3475112" cy="1722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604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764704"/>
            <a:ext cx="7772400" cy="936104"/>
          </a:xfrm>
        </p:spPr>
        <p:txBody>
          <a:bodyPr>
            <a:normAutofit fontScale="90000"/>
          </a:bodyPr>
          <a:lstStyle/>
          <a:p>
            <a:pPr algn="l"/>
            <a:r>
              <a:rPr lang="is-IS" sz="3600" b="1" dirty="0" smtClean="0">
                <a:solidFill>
                  <a:schemeClr val="bg1">
                    <a:lumMod val="50000"/>
                  </a:schemeClr>
                </a:solidFill>
              </a:rPr>
              <a:t>Part 2</a:t>
            </a:r>
            <a:r>
              <a:rPr lang="en-US" sz="3600" b="1" dirty="0" smtClean="0">
                <a:solidFill>
                  <a:schemeClr val="bg1">
                    <a:lumMod val="50000"/>
                  </a:schemeClr>
                </a:solidFill>
              </a:rPr>
              <a:t> – Social integration of refugees</a:t>
            </a:r>
            <a:r>
              <a:rPr lang="is-IS" sz="3600" b="1" dirty="0" smtClean="0">
                <a:solidFill>
                  <a:schemeClr val="bg1">
                    <a:lumMod val="50000"/>
                  </a:schemeClr>
                </a:solidFill>
              </a:rPr>
              <a:t/>
            </a:r>
            <a:br>
              <a:rPr lang="is-IS" sz="3600" b="1" dirty="0" smtClean="0">
                <a:solidFill>
                  <a:schemeClr val="bg1">
                    <a:lumMod val="50000"/>
                  </a:schemeClr>
                </a:solidFill>
              </a:rPr>
            </a:br>
            <a:endParaRPr lang="is-IS" sz="3600" b="1" dirty="0">
              <a:solidFill>
                <a:schemeClr val="bg1">
                  <a:lumMod val="50000"/>
                </a:schemeClr>
              </a:solidFill>
            </a:endParaRPr>
          </a:p>
        </p:txBody>
      </p:sp>
      <p:pic>
        <p:nvPicPr>
          <p:cNvPr id="4" name="Picture 3" descr="Raudikrossinn_fanamerki.jpg"/>
          <p:cNvPicPr>
            <a:picLocks noChangeAspect="1"/>
          </p:cNvPicPr>
          <p:nvPr/>
        </p:nvPicPr>
        <p:blipFill>
          <a:blip r:embed="rId3" cstate="print"/>
          <a:stretch>
            <a:fillRect/>
          </a:stretch>
        </p:blipFill>
        <p:spPr>
          <a:xfrm>
            <a:off x="7884368" y="260648"/>
            <a:ext cx="836712" cy="836712"/>
          </a:xfrm>
          <a:prstGeom prst="rect">
            <a:avLst/>
          </a:prstGeom>
        </p:spPr>
      </p:pic>
      <p:sp>
        <p:nvSpPr>
          <p:cNvPr id="6" name="Minus 5"/>
          <p:cNvSpPr/>
          <p:nvPr/>
        </p:nvSpPr>
        <p:spPr>
          <a:xfrm flipV="1">
            <a:off x="1475656" y="1268760"/>
            <a:ext cx="8568952" cy="72008"/>
          </a:xfrm>
          <a:prstGeom prst="mathMinus">
            <a:avLst/>
          </a:prstGeom>
          <a:solidFill>
            <a:srgbClr val="000000">
              <a:alpha val="60000"/>
            </a:srgbClr>
          </a:solidFill>
          <a:ln>
            <a:solidFill>
              <a:srgbClr val="00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 name="AutoShape 2"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7" name="AutoShape 4"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8" name="AutoShape 6"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5" name="Rectangle 4"/>
          <p:cNvSpPr/>
          <p:nvPr/>
        </p:nvSpPr>
        <p:spPr>
          <a:xfrm>
            <a:off x="625955" y="1765738"/>
            <a:ext cx="7055569" cy="2616101"/>
          </a:xfrm>
          <a:prstGeom prst="rect">
            <a:avLst/>
          </a:prstGeom>
        </p:spPr>
        <p:txBody>
          <a:bodyPr wrap="square">
            <a:spAutoFit/>
          </a:bodyPr>
          <a:lstStyle/>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A program run by the Icelandic Red Cross as a formal program from the 1990’s</a:t>
            </a:r>
          </a:p>
          <a:p>
            <a:pPr marL="285750" indent="-285750">
              <a:lnSpc>
                <a:spcPct val="150000"/>
              </a:lnSpc>
              <a:spcAft>
                <a:spcPts val="0"/>
              </a:spcAft>
              <a:buFont typeface="Arial" panose="020B0604020202020204" pitchFamily="34" charset="0"/>
              <a:buChar char="•"/>
            </a:pPr>
            <a:r>
              <a:rPr lang="en-GB" sz="2000" dirty="0" smtClean="0">
                <a:effectLst/>
                <a:ea typeface="Times New Roman" panose="02020603050405020304" pitchFamily="18" charset="0"/>
              </a:rPr>
              <a:t>Part of the Red Cross role in reception of resettled refugees in Iceland in cooperation with the Ministry of Welfare</a:t>
            </a:r>
          </a:p>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Based on support families for the refugees</a:t>
            </a:r>
            <a:endParaRPr lang="en-GB" sz="2000" dirty="0" smtClean="0">
              <a:effectLst/>
              <a:ea typeface="Times New Roman" panose="02020603050405020304" pitchFamily="18" charset="0"/>
            </a:endParaRPr>
          </a:p>
          <a:p>
            <a:pPr>
              <a:spcAft>
                <a:spcPts val="0"/>
              </a:spcAft>
            </a:pPr>
            <a:endParaRPr lang="en-GB" sz="1400" dirty="0">
              <a:effectLst/>
              <a:ea typeface="Times New Roman" panose="02020603050405020304" pitchFamily="18" charset="0"/>
            </a:endParaRPr>
          </a:p>
        </p:txBody>
      </p:sp>
      <p:pic>
        <p:nvPicPr>
          <p:cNvPr id="9" name="Picture 8" descr="P:\Innanlandsstarf 2006 og eldri\flottamenn_2001_DX-31.JPG"/>
          <p:cNvPicPr/>
          <p:nvPr/>
        </p:nvPicPr>
        <p:blipFill>
          <a:blip r:embed="rId4" cstate="print"/>
          <a:srcRect/>
          <a:stretch>
            <a:fillRect/>
          </a:stretch>
        </p:blipFill>
        <p:spPr bwMode="auto">
          <a:xfrm>
            <a:off x="5076056" y="4365104"/>
            <a:ext cx="3422769" cy="2328475"/>
          </a:xfrm>
          <a:prstGeom prst="rect">
            <a:avLst/>
          </a:prstGeom>
          <a:noFill/>
          <a:ln w="9525" cmpd="sng">
            <a:solidFill>
              <a:srgbClr val="000000"/>
            </a:solidFill>
            <a:miter lim="800000"/>
            <a:headEnd/>
            <a:tailEnd/>
          </a:ln>
          <a:effectLst/>
        </p:spPr>
      </p:pic>
      <p:sp>
        <p:nvSpPr>
          <p:cNvPr id="10" name="TextBox 9"/>
          <p:cNvSpPr txBox="1"/>
          <p:nvPr/>
        </p:nvSpPr>
        <p:spPr>
          <a:xfrm>
            <a:off x="611560" y="4365104"/>
            <a:ext cx="4094857"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Iceland has focused on resettlement of vulnerable groups like women at risk, LGBTI and medical evacuation</a:t>
            </a:r>
            <a:endParaRPr lang="en-US" sz="2000" dirty="0"/>
          </a:p>
        </p:txBody>
      </p:sp>
    </p:spTree>
    <p:extLst>
      <p:ext uri="{BB962C8B-B14F-4D97-AF65-F5344CB8AC3E}">
        <p14:creationId xmlns:p14="http://schemas.microsoft.com/office/powerpoint/2010/main" val="2310883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764704"/>
            <a:ext cx="7772400" cy="936104"/>
          </a:xfrm>
        </p:spPr>
        <p:txBody>
          <a:bodyPr>
            <a:normAutofit fontScale="90000"/>
          </a:bodyPr>
          <a:lstStyle/>
          <a:p>
            <a:pPr algn="l"/>
            <a:r>
              <a:rPr lang="is-IS" sz="3600" b="1" dirty="0" smtClean="0">
                <a:solidFill>
                  <a:schemeClr val="bg1">
                    <a:lumMod val="50000"/>
                  </a:schemeClr>
                </a:solidFill>
              </a:rPr>
              <a:t>Why do we use family support system?</a:t>
            </a:r>
            <a:br>
              <a:rPr lang="is-IS" sz="3600" b="1" dirty="0" smtClean="0">
                <a:solidFill>
                  <a:schemeClr val="bg1">
                    <a:lumMod val="50000"/>
                  </a:schemeClr>
                </a:solidFill>
              </a:rPr>
            </a:br>
            <a:endParaRPr lang="is-IS" sz="3600" b="1" dirty="0">
              <a:solidFill>
                <a:schemeClr val="bg1">
                  <a:lumMod val="50000"/>
                </a:schemeClr>
              </a:solidFill>
            </a:endParaRPr>
          </a:p>
        </p:txBody>
      </p:sp>
      <p:pic>
        <p:nvPicPr>
          <p:cNvPr id="4" name="Picture 3" descr="Raudikrossinn_fanamerki.jpg"/>
          <p:cNvPicPr>
            <a:picLocks noChangeAspect="1"/>
          </p:cNvPicPr>
          <p:nvPr/>
        </p:nvPicPr>
        <p:blipFill>
          <a:blip r:embed="rId3" cstate="print"/>
          <a:stretch>
            <a:fillRect/>
          </a:stretch>
        </p:blipFill>
        <p:spPr>
          <a:xfrm>
            <a:off x="7884368" y="260648"/>
            <a:ext cx="836712" cy="836712"/>
          </a:xfrm>
          <a:prstGeom prst="rect">
            <a:avLst/>
          </a:prstGeom>
        </p:spPr>
      </p:pic>
      <p:sp>
        <p:nvSpPr>
          <p:cNvPr id="6" name="Minus 5"/>
          <p:cNvSpPr/>
          <p:nvPr/>
        </p:nvSpPr>
        <p:spPr>
          <a:xfrm flipV="1">
            <a:off x="1475656" y="1268760"/>
            <a:ext cx="8568952" cy="72008"/>
          </a:xfrm>
          <a:prstGeom prst="mathMinus">
            <a:avLst/>
          </a:prstGeom>
          <a:solidFill>
            <a:srgbClr val="000000">
              <a:alpha val="60000"/>
            </a:srgbClr>
          </a:solidFill>
          <a:ln>
            <a:solidFill>
              <a:srgbClr val="00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 name="AutoShape 2"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7" name="AutoShape 4"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8" name="AutoShape 6"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5" name="Rectangle 4"/>
          <p:cNvSpPr/>
          <p:nvPr/>
        </p:nvSpPr>
        <p:spPr>
          <a:xfrm>
            <a:off x="612775" y="1821448"/>
            <a:ext cx="7055569" cy="3647152"/>
          </a:xfrm>
          <a:prstGeom prst="rect">
            <a:avLst/>
          </a:prstGeom>
        </p:spPr>
        <p:txBody>
          <a:bodyPr wrap="square">
            <a:spAutoFit/>
          </a:bodyPr>
          <a:lstStyle/>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Important support during the first steps in a new country</a:t>
            </a:r>
          </a:p>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Is important factor in social integration</a:t>
            </a:r>
          </a:p>
          <a:p>
            <a:pPr marL="285750" indent="-285750">
              <a:lnSpc>
                <a:spcPct val="150000"/>
              </a:lnSpc>
              <a:spcAft>
                <a:spcPts val="0"/>
              </a:spcAft>
              <a:buFont typeface="Arial" panose="020B0604020202020204" pitchFamily="34" charset="0"/>
              <a:buChar char="•"/>
            </a:pPr>
            <a:r>
              <a:rPr lang="en-GB" sz="2000" dirty="0" smtClean="0">
                <a:effectLst/>
                <a:ea typeface="Times New Roman" panose="02020603050405020304" pitchFamily="18" charset="0"/>
              </a:rPr>
              <a:t>Supports language learning</a:t>
            </a:r>
          </a:p>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Promotes cultural understanding</a:t>
            </a:r>
          </a:p>
          <a:p>
            <a:pPr marL="285750" indent="-285750">
              <a:lnSpc>
                <a:spcPct val="150000"/>
              </a:lnSpc>
              <a:spcAft>
                <a:spcPts val="0"/>
              </a:spcAft>
              <a:buFont typeface="Arial" panose="020B0604020202020204" pitchFamily="34" charset="0"/>
              <a:buChar char="•"/>
            </a:pPr>
            <a:r>
              <a:rPr lang="en-GB" sz="2000" dirty="0" smtClean="0">
                <a:effectLst/>
                <a:ea typeface="Times New Roman" panose="02020603050405020304" pitchFamily="18" charset="0"/>
              </a:rPr>
              <a:t>Decreases xenophobia </a:t>
            </a:r>
          </a:p>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Raises awareness about refugees </a:t>
            </a:r>
          </a:p>
          <a:p>
            <a:pPr>
              <a:lnSpc>
                <a:spcPct val="150000"/>
              </a:lnSpc>
              <a:spcAft>
                <a:spcPts val="0"/>
              </a:spcAft>
            </a:pPr>
            <a:r>
              <a:rPr lang="en-GB" sz="2000" dirty="0">
                <a:ea typeface="Times New Roman" panose="02020603050405020304" pitchFamily="18" charset="0"/>
              </a:rPr>
              <a:t> </a:t>
            </a:r>
            <a:r>
              <a:rPr lang="en-GB" sz="2000" dirty="0" smtClean="0">
                <a:ea typeface="Times New Roman" panose="02020603050405020304" pitchFamily="18" charset="0"/>
              </a:rPr>
              <a:t>    and the worlds refugee situation</a:t>
            </a:r>
            <a:endParaRPr lang="en-GB" sz="2000" dirty="0" smtClean="0">
              <a:effectLst/>
              <a:ea typeface="Times New Roman" panose="02020603050405020304" pitchFamily="18" charset="0"/>
            </a:endParaRPr>
          </a:p>
          <a:p>
            <a:pPr marL="285750" indent="-285750">
              <a:lnSpc>
                <a:spcPct val="150000"/>
              </a:lnSpc>
              <a:spcAft>
                <a:spcPts val="0"/>
              </a:spcAft>
              <a:buFont typeface="Arial" panose="020B0604020202020204" pitchFamily="34" charset="0"/>
              <a:buChar char="•"/>
            </a:pPr>
            <a:endParaRPr lang="en-GB" sz="1400" dirty="0">
              <a:effectLst/>
              <a:ea typeface="Times New Roman" panose="02020603050405020304" pitchFamily="18"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048" y="3284984"/>
            <a:ext cx="3600400" cy="2700300"/>
          </a:xfrm>
          <a:prstGeom prst="rect">
            <a:avLst/>
          </a:prstGeom>
        </p:spPr>
      </p:pic>
    </p:spTree>
    <p:extLst>
      <p:ext uri="{BB962C8B-B14F-4D97-AF65-F5344CB8AC3E}">
        <p14:creationId xmlns:p14="http://schemas.microsoft.com/office/powerpoint/2010/main" val="1346917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764704"/>
            <a:ext cx="7772400" cy="936104"/>
          </a:xfrm>
        </p:spPr>
        <p:txBody>
          <a:bodyPr>
            <a:normAutofit fontScale="90000"/>
          </a:bodyPr>
          <a:lstStyle/>
          <a:p>
            <a:pPr algn="l"/>
            <a:r>
              <a:rPr lang="is-IS" sz="3600" b="1" dirty="0" smtClean="0">
                <a:solidFill>
                  <a:schemeClr val="bg1">
                    <a:lumMod val="50000"/>
                  </a:schemeClr>
                </a:solidFill>
              </a:rPr>
              <a:t>Volunteers</a:t>
            </a:r>
            <a:br>
              <a:rPr lang="is-IS" sz="3600" b="1" dirty="0" smtClean="0">
                <a:solidFill>
                  <a:schemeClr val="bg1">
                    <a:lumMod val="50000"/>
                  </a:schemeClr>
                </a:solidFill>
              </a:rPr>
            </a:br>
            <a:endParaRPr lang="is-IS" sz="3600" b="1" dirty="0">
              <a:solidFill>
                <a:schemeClr val="bg1">
                  <a:lumMod val="50000"/>
                </a:schemeClr>
              </a:solidFill>
            </a:endParaRPr>
          </a:p>
        </p:txBody>
      </p:sp>
      <p:pic>
        <p:nvPicPr>
          <p:cNvPr id="4" name="Picture 3" descr="Raudikrossinn_fanamerki.jpg"/>
          <p:cNvPicPr>
            <a:picLocks noChangeAspect="1"/>
          </p:cNvPicPr>
          <p:nvPr/>
        </p:nvPicPr>
        <p:blipFill>
          <a:blip r:embed="rId3" cstate="print"/>
          <a:stretch>
            <a:fillRect/>
          </a:stretch>
        </p:blipFill>
        <p:spPr>
          <a:xfrm>
            <a:off x="7884368" y="260648"/>
            <a:ext cx="836712" cy="836712"/>
          </a:xfrm>
          <a:prstGeom prst="rect">
            <a:avLst/>
          </a:prstGeom>
        </p:spPr>
      </p:pic>
      <p:sp>
        <p:nvSpPr>
          <p:cNvPr id="6" name="Minus 5"/>
          <p:cNvSpPr/>
          <p:nvPr/>
        </p:nvSpPr>
        <p:spPr>
          <a:xfrm flipV="1">
            <a:off x="1475656" y="1268760"/>
            <a:ext cx="8568952" cy="72008"/>
          </a:xfrm>
          <a:prstGeom prst="mathMinus">
            <a:avLst/>
          </a:prstGeom>
          <a:solidFill>
            <a:srgbClr val="000000">
              <a:alpha val="60000"/>
            </a:srgbClr>
          </a:solidFill>
          <a:ln>
            <a:solidFill>
              <a:srgbClr val="00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 name="AutoShape 2"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7" name="AutoShape 4"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8" name="AutoShape 6"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5" name="Rectangle 4"/>
          <p:cNvSpPr/>
          <p:nvPr/>
        </p:nvSpPr>
        <p:spPr>
          <a:xfrm>
            <a:off x="612775" y="1844824"/>
            <a:ext cx="7055569" cy="6771084"/>
          </a:xfrm>
          <a:prstGeom prst="rect">
            <a:avLst/>
          </a:prstGeom>
        </p:spPr>
        <p:txBody>
          <a:bodyPr wrap="square">
            <a:spAutoFit/>
          </a:bodyPr>
          <a:lstStyle/>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Volunteers play a key role</a:t>
            </a:r>
          </a:p>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Training and preparation is important</a:t>
            </a:r>
          </a:p>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The refugee family gets 4 support families</a:t>
            </a:r>
          </a:p>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The volunteer manager supports the volunteer support families during the 12 month program</a:t>
            </a:r>
          </a:p>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Language knowledge is not necessary but patience is</a:t>
            </a:r>
          </a:p>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Use technology to communicate and organize so the volunteers as a group give the best support</a:t>
            </a:r>
          </a:p>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Confidentiality to the family in spite of the longing to share this interesting challenge with your friends</a:t>
            </a:r>
          </a:p>
          <a:p>
            <a:pPr marL="285750" indent="-285750">
              <a:lnSpc>
                <a:spcPct val="150000"/>
              </a:lnSpc>
              <a:spcAft>
                <a:spcPts val="0"/>
              </a:spcAft>
              <a:buFont typeface="Arial" panose="020B0604020202020204" pitchFamily="34" charset="0"/>
              <a:buChar char="•"/>
            </a:pPr>
            <a:endParaRPr lang="en-GB" sz="2000" dirty="0" smtClean="0">
              <a:ea typeface="Times New Roman" panose="02020603050405020304" pitchFamily="18" charset="0"/>
            </a:endParaRPr>
          </a:p>
          <a:p>
            <a:pPr marL="285750" indent="-285750">
              <a:lnSpc>
                <a:spcPct val="150000"/>
              </a:lnSpc>
              <a:spcAft>
                <a:spcPts val="0"/>
              </a:spcAft>
              <a:buFont typeface="Arial" panose="020B0604020202020204" pitchFamily="34" charset="0"/>
              <a:buChar char="•"/>
            </a:pPr>
            <a:endParaRPr lang="en-GB" sz="2000" dirty="0" smtClean="0">
              <a:ea typeface="Times New Roman" panose="02020603050405020304" pitchFamily="18" charset="0"/>
            </a:endParaRPr>
          </a:p>
          <a:p>
            <a:pPr marL="285750" indent="-285750">
              <a:lnSpc>
                <a:spcPct val="150000"/>
              </a:lnSpc>
              <a:spcAft>
                <a:spcPts val="0"/>
              </a:spcAft>
              <a:buFont typeface="Arial" panose="020B0604020202020204" pitchFamily="34" charset="0"/>
              <a:buChar char="•"/>
            </a:pPr>
            <a:endParaRPr lang="en-GB" sz="2000" dirty="0" smtClean="0">
              <a:ea typeface="Times New Roman" panose="02020603050405020304" pitchFamily="18" charset="0"/>
            </a:endParaRPr>
          </a:p>
          <a:p>
            <a:pPr marL="285750" indent="-285750">
              <a:lnSpc>
                <a:spcPct val="150000"/>
              </a:lnSpc>
              <a:spcAft>
                <a:spcPts val="0"/>
              </a:spcAft>
              <a:buFont typeface="Arial" panose="020B0604020202020204" pitchFamily="34" charset="0"/>
              <a:buChar char="•"/>
            </a:pPr>
            <a:endParaRPr lang="en-GB" sz="2000" dirty="0" smtClean="0">
              <a:effectLst/>
              <a:ea typeface="Times New Roman" panose="02020603050405020304" pitchFamily="18" charset="0"/>
            </a:endParaRPr>
          </a:p>
          <a:p>
            <a:pPr>
              <a:spcAft>
                <a:spcPts val="0"/>
              </a:spcAft>
            </a:pPr>
            <a:endParaRPr lang="en-GB" sz="1400" dirty="0">
              <a:effectLst/>
              <a:ea typeface="Times New Roman" panose="02020603050405020304" pitchFamily="18" charset="0"/>
            </a:endParaRPr>
          </a:p>
        </p:txBody>
      </p:sp>
    </p:spTree>
    <p:extLst>
      <p:ext uri="{BB962C8B-B14F-4D97-AF65-F5344CB8AC3E}">
        <p14:creationId xmlns:p14="http://schemas.microsoft.com/office/powerpoint/2010/main" val="22679908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764704"/>
            <a:ext cx="7772400" cy="936104"/>
          </a:xfrm>
        </p:spPr>
        <p:txBody>
          <a:bodyPr>
            <a:normAutofit fontScale="90000"/>
          </a:bodyPr>
          <a:lstStyle/>
          <a:p>
            <a:pPr algn="l"/>
            <a:r>
              <a:rPr lang="is-IS" sz="3600" b="1" dirty="0" smtClean="0">
                <a:solidFill>
                  <a:schemeClr val="bg1">
                    <a:lumMod val="50000"/>
                  </a:schemeClr>
                </a:solidFill>
              </a:rPr>
              <a:t>The Refugees</a:t>
            </a:r>
            <a:br>
              <a:rPr lang="is-IS" sz="3600" b="1" dirty="0" smtClean="0">
                <a:solidFill>
                  <a:schemeClr val="bg1">
                    <a:lumMod val="50000"/>
                  </a:schemeClr>
                </a:solidFill>
              </a:rPr>
            </a:br>
            <a:endParaRPr lang="is-IS" sz="3600" b="1" dirty="0">
              <a:solidFill>
                <a:schemeClr val="bg1">
                  <a:lumMod val="50000"/>
                </a:schemeClr>
              </a:solidFill>
            </a:endParaRPr>
          </a:p>
        </p:txBody>
      </p:sp>
      <p:pic>
        <p:nvPicPr>
          <p:cNvPr id="4" name="Picture 3" descr="Raudikrossinn_fanamerki.jpg"/>
          <p:cNvPicPr>
            <a:picLocks noChangeAspect="1"/>
          </p:cNvPicPr>
          <p:nvPr/>
        </p:nvPicPr>
        <p:blipFill>
          <a:blip r:embed="rId3" cstate="print"/>
          <a:stretch>
            <a:fillRect/>
          </a:stretch>
        </p:blipFill>
        <p:spPr>
          <a:xfrm>
            <a:off x="7884368" y="260648"/>
            <a:ext cx="836712" cy="836712"/>
          </a:xfrm>
          <a:prstGeom prst="rect">
            <a:avLst/>
          </a:prstGeom>
        </p:spPr>
      </p:pic>
      <p:sp>
        <p:nvSpPr>
          <p:cNvPr id="6" name="Minus 5"/>
          <p:cNvSpPr/>
          <p:nvPr/>
        </p:nvSpPr>
        <p:spPr>
          <a:xfrm flipV="1">
            <a:off x="1475656" y="1268760"/>
            <a:ext cx="8568952" cy="72008"/>
          </a:xfrm>
          <a:prstGeom prst="mathMinus">
            <a:avLst/>
          </a:prstGeom>
          <a:solidFill>
            <a:srgbClr val="000000">
              <a:alpha val="60000"/>
            </a:srgbClr>
          </a:solidFill>
          <a:ln>
            <a:solidFill>
              <a:srgbClr val="00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 name="AutoShape 2"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7" name="AutoShape 4"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8" name="AutoShape 6"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5" name="Rectangle 4"/>
          <p:cNvSpPr/>
          <p:nvPr/>
        </p:nvSpPr>
        <p:spPr>
          <a:xfrm>
            <a:off x="395536" y="1556792"/>
            <a:ext cx="8064896" cy="4924425"/>
          </a:xfrm>
          <a:prstGeom prst="rect">
            <a:avLst/>
          </a:prstGeom>
        </p:spPr>
        <p:txBody>
          <a:bodyPr wrap="square">
            <a:spAutoFit/>
          </a:bodyPr>
          <a:lstStyle/>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Must have a voice when entering the program</a:t>
            </a:r>
          </a:p>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Different people with different needs</a:t>
            </a:r>
          </a:p>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Can feel pressure from their fellow countrymen to be ambassadors for their culture and good standards</a:t>
            </a:r>
          </a:p>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Have to rely on interpreters for everything during the first months and that can feel like invasion to their private life</a:t>
            </a:r>
          </a:p>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Need an opportunity to participate not only to receive </a:t>
            </a:r>
          </a:p>
          <a:p>
            <a:pPr marL="285750" indent="-285750">
              <a:lnSpc>
                <a:spcPct val="150000"/>
              </a:lnSpc>
              <a:spcAft>
                <a:spcPts val="0"/>
              </a:spcAft>
              <a:buFont typeface="Arial" panose="020B0604020202020204" pitchFamily="34" charset="0"/>
              <a:buChar char="•"/>
            </a:pPr>
            <a:endParaRPr lang="en-GB" sz="2000" dirty="0" smtClean="0">
              <a:ea typeface="Times New Roman" panose="02020603050405020304" pitchFamily="18" charset="0"/>
            </a:endParaRPr>
          </a:p>
          <a:p>
            <a:pPr marL="285750" indent="-285750">
              <a:lnSpc>
                <a:spcPct val="150000"/>
              </a:lnSpc>
              <a:spcAft>
                <a:spcPts val="0"/>
              </a:spcAft>
              <a:buFont typeface="Arial" panose="020B0604020202020204" pitchFamily="34" charset="0"/>
              <a:buChar char="•"/>
            </a:pPr>
            <a:endParaRPr lang="en-GB" sz="2000" dirty="0" smtClean="0">
              <a:ea typeface="Times New Roman" panose="02020603050405020304" pitchFamily="18" charset="0"/>
            </a:endParaRPr>
          </a:p>
          <a:p>
            <a:pPr marL="285750" indent="-285750">
              <a:lnSpc>
                <a:spcPct val="150000"/>
              </a:lnSpc>
              <a:spcAft>
                <a:spcPts val="0"/>
              </a:spcAft>
              <a:buFont typeface="Arial" panose="020B0604020202020204" pitchFamily="34" charset="0"/>
              <a:buChar char="•"/>
            </a:pPr>
            <a:endParaRPr lang="en-GB" sz="2000" dirty="0" smtClean="0">
              <a:effectLst/>
              <a:ea typeface="Times New Roman" panose="02020603050405020304" pitchFamily="18" charset="0"/>
            </a:endParaRPr>
          </a:p>
          <a:p>
            <a:pPr>
              <a:spcAft>
                <a:spcPts val="0"/>
              </a:spcAft>
            </a:pPr>
            <a:endParaRPr lang="en-GB" sz="1400" dirty="0">
              <a:effectLst/>
              <a:ea typeface="Times New Roman" panose="02020603050405020304" pitchFamily="18" charset="0"/>
            </a:endParaRPr>
          </a:p>
        </p:txBody>
      </p:sp>
    </p:spTree>
    <p:extLst>
      <p:ext uri="{BB962C8B-B14F-4D97-AF65-F5344CB8AC3E}">
        <p14:creationId xmlns:p14="http://schemas.microsoft.com/office/powerpoint/2010/main" val="3558864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764704"/>
            <a:ext cx="7772400" cy="936104"/>
          </a:xfrm>
        </p:spPr>
        <p:txBody>
          <a:bodyPr>
            <a:normAutofit fontScale="90000"/>
          </a:bodyPr>
          <a:lstStyle/>
          <a:p>
            <a:pPr algn="l"/>
            <a:r>
              <a:rPr lang="is-IS" sz="3600" b="1" dirty="0" smtClean="0">
                <a:solidFill>
                  <a:schemeClr val="bg1">
                    <a:lumMod val="50000"/>
                  </a:schemeClr>
                </a:solidFill>
              </a:rPr>
              <a:t>Testimonies</a:t>
            </a:r>
            <a:br>
              <a:rPr lang="is-IS" sz="3600" b="1" dirty="0" smtClean="0">
                <a:solidFill>
                  <a:schemeClr val="bg1">
                    <a:lumMod val="50000"/>
                  </a:schemeClr>
                </a:solidFill>
              </a:rPr>
            </a:br>
            <a:endParaRPr lang="is-IS" sz="3600" b="1" dirty="0">
              <a:solidFill>
                <a:schemeClr val="bg1">
                  <a:lumMod val="50000"/>
                </a:schemeClr>
              </a:solidFill>
            </a:endParaRPr>
          </a:p>
        </p:txBody>
      </p:sp>
      <p:pic>
        <p:nvPicPr>
          <p:cNvPr id="4" name="Picture 3" descr="Raudikrossinn_fanamerki.jpg"/>
          <p:cNvPicPr>
            <a:picLocks noChangeAspect="1"/>
          </p:cNvPicPr>
          <p:nvPr/>
        </p:nvPicPr>
        <p:blipFill>
          <a:blip r:embed="rId3" cstate="print"/>
          <a:stretch>
            <a:fillRect/>
          </a:stretch>
        </p:blipFill>
        <p:spPr>
          <a:xfrm>
            <a:off x="7884368" y="260648"/>
            <a:ext cx="836712" cy="836712"/>
          </a:xfrm>
          <a:prstGeom prst="rect">
            <a:avLst/>
          </a:prstGeom>
        </p:spPr>
      </p:pic>
      <p:sp>
        <p:nvSpPr>
          <p:cNvPr id="6" name="Minus 5"/>
          <p:cNvSpPr/>
          <p:nvPr/>
        </p:nvSpPr>
        <p:spPr>
          <a:xfrm flipV="1">
            <a:off x="1475656" y="1268760"/>
            <a:ext cx="8568952" cy="72008"/>
          </a:xfrm>
          <a:prstGeom prst="mathMinus">
            <a:avLst/>
          </a:prstGeom>
          <a:solidFill>
            <a:srgbClr val="000000">
              <a:alpha val="60000"/>
            </a:srgbClr>
          </a:solidFill>
          <a:ln>
            <a:solidFill>
              <a:srgbClr val="00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 name="AutoShape 2"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7" name="AutoShape 4"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8" name="AutoShape 6"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5" name="Rectangle 4"/>
          <p:cNvSpPr/>
          <p:nvPr/>
        </p:nvSpPr>
        <p:spPr>
          <a:xfrm>
            <a:off x="612775" y="2132856"/>
            <a:ext cx="7055569" cy="4924425"/>
          </a:xfrm>
          <a:prstGeom prst="rect">
            <a:avLst/>
          </a:prstGeom>
        </p:spPr>
        <p:txBody>
          <a:bodyPr wrap="square">
            <a:spAutoFit/>
          </a:bodyPr>
          <a:lstStyle/>
          <a:p>
            <a:pPr>
              <a:lnSpc>
                <a:spcPct val="150000"/>
              </a:lnSpc>
              <a:spcAft>
                <a:spcPts val="0"/>
              </a:spcAft>
            </a:pPr>
            <a:r>
              <a:rPr lang="en-GB" sz="2000" dirty="0" smtClean="0">
                <a:ea typeface="Times New Roman" panose="02020603050405020304" pitchFamily="18" charset="0"/>
              </a:rPr>
              <a:t>“It was important for me to have the support families. They became my family in times when I had no family. I will be forever grateful for their support. I’m still in contact with one of the families, she is like my aunt that always welcomes me to her home”</a:t>
            </a:r>
          </a:p>
          <a:p>
            <a:pPr>
              <a:lnSpc>
                <a:spcPct val="150000"/>
              </a:lnSpc>
              <a:spcAft>
                <a:spcPts val="0"/>
              </a:spcAft>
            </a:pPr>
            <a:endParaRPr lang="en-GB" sz="2000" dirty="0">
              <a:ea typeface="Times New Roman" panose="02020603050405020304" pitchFamily="18" charset="0"/>
            </a:endParaRPr>
          </a:p>
          <a:p>
            <a:pPr algn="r">
              <a:lnSpc>
                <a:spcPct val="150000"/>
              </a:lnSpc>
              <a:spcAft>
                <a:spcPts val="0"/>
              </a:spcAft>
            </a:pPr>
            <a:r>
              <a:rPr lang="en-GB" sz="1400" i="1" dirty="0" smtClean="0">
                <a:ea typeface="Times New Roman" panose="02020603050405020304" pitchFamily="18" charset="0"/>
              </a:rPr>
              <a:t>A girl that entered the program at the age of 19</a:t>
            </a:r>
          </a:p>
          <a:p>
            <a:pPr marL="285750" indent="-285750">
              <a:lnSpc>
                <a:spcPct val="150000"/>
              </a:lnSpc>
              <a:spcAft>
                <a:spcPts val="0"/>
              </a:spcAft>
              <a:buFont typeface="Arial" panose="020B0604020202020204" pitchFamily="34" charset="0"/>
              <a:buChar char="•"/>
            </a:pPr>
            <a:endParaRPr lang="en-GB" sz="2000" dirty="0" smtClean="0">
              <a:ea typeface="Times New Roman" panose="02020603050405020304" pitchFamily="18" charset="0"/>
            </a:endParaRPr>
          </a:p>
          <a:p>
            <a:pPr marL="285750" indent="-285750">
              <a:lnSpc>
                <a:spcPct val="150000"/>
              </a:lnSpc>
              <a:spcAft>
                <a:spcPts val="0"/>
              </a:spcAft>
              <a:buFont typeface="Arial" panose="020B0604020202020204" pitchFamily="34" charset="0"/>
              <a:buChar char="•"/>
            </a:pPr>
            <a:endParaRPr lang="en-GB" sz="2000" dirty="0" smtClean="0">
              <a:ea typeface="Times New Roman" panose="02020603050405020304" pitchFamily="18" charset="0"/>
            </a:endParaRPr>
          </a:p>
          <a:p>
            <a:pPr marL="285750" indent="-285750">
              <a:lnSpc>
                <a:spcPct val="150000"/>
              </a:lnSpc>
              <a:spcAft>
                <a:spcPts val="0"/>
              </a:spcAft>
              <a:buFont typeface="Arial" panose="020B0604020202020204" pitchFamily="34" charset="0"/>
              <a:buChar char="•"/>
            </a:pPr>
            <a:endParaRPr lang="en-GB" sz="2000" dirty="0" smtClean="0">
              <a:effectLst/>
              <a:ea typeface="Times New Roman" panose="02020603050405020304" pitchFamily="18" charset="0"/>
            </a:endParaRPr>
          </a:p>
          <a:p>
            <a:pPr>
              <a:spcAft>
                <a:spcPts val="0"/>
              </a:spcAft>
            </a:pPr>
            <a:endParaRPr lang="en-GB" sz="1400" dirty="0">
              <a:effectLst/>
              <a:ea typeface="Times New Roman" panose="02020603050405020304" pitchFamily="18" charset="0"/>
            </a:endParaRPr>
          </a:p>
        </p:txBody>
      </p:sp>
    </p:spTree>
    <p:extLst>
      <p:ext uri="{BB962C8B-B14F-4D97-AF65-F5344CB8AC3E}">
        <p14:creationId xmlns:p14="http://schemas.microsoft.com/office/powerpoint/2010/main" val="24582887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879</TotalTime>
  <Words>902</Words>
  <Application>Microsoft Office PowerPoint</Application>
  <PresentationFormat>Skjermfremvisning (4:3)</PresentationFormat>
  <Paragraphs>103</Paragraphs>
  <Slides>12</Slides>
  <Notes>12</Notes>
  <HiddenSlides>0</HiddenSlides>
  <MMClips>0</MMClips>
  <ScaleCrop>false</ScaleCrop>
  <HeadingPairs>
    <vt:vector size="4" baseType="variant">
      <vt:variant>
        <vt:lpstr>Tema</vt:lpstr>
      </vt:variant>
      <vt:variant>
        <vt:i4>1</vt:i4>
      </vt:variant>
      <vt:variant>
        <vt:lpstr>Lysbildetitler</vt:lpstr>
      </vt:variant>
      <vt:variant>
        <vt:i4>12</vt:i4>
      </vt:variant>
    </vt:vector>
  </HeadingPairs>
  <TitlesOfParts>
    <vt:vector size="13" baseType="lpstr">
      <vt:lpstr>Office Theme</vt:lpstr>
      <vt:lpstr>Áshildur Linnet  -  Icelandic Red Cross</vt:lpstr>
      <vt:lpstr> Part 1 - Legal assistance to asylum seekers </vt:lpstr>
      <vt:lpstr>Applying for asylum in Iceland </vt:lpstr>
      <vt:lpstr>Other support of the Icelandic Red Cross </vt:lpstr>
      <vt:lpstr>Part 2 – Social integration of refugees </vt:lpstr>
      <vt:lpstr>Why do we use family support system? </vt:lpstr>
      <vt:lpstr>Volunteers </vt:lpstr>
      <vt:lpstr>The Refugees </vt:lpstr>
      <vt:lpstr>Testimonies </vt:lpstr>
      <vt:lpstr>Testimonies </vt:lpstr>
      <vt:lpstr>Testimonies </vt:lpstr>
      <vt:lpstr>Challanges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Neyðarmiðstöð Rauða krossins verkefni í vinnslu</dc:title>
  <dc:creator>jonb</dc:creator>
  <cp:lastModifiedBy>Csilla Czimbalmos</cp:lastModifiedBy>
  <cp:revision>89</cp:revision>
  <dcterms:created xsi:type="dcterms:W3CDTF">2013-08-27T09:24:01Z</dcterms:created>
  <dcterms:modified xsi:type="dcterms:W3CDTF">2015-05-21T08:13:13Z</dcterms:modified>
</cp:coreProperties>
</file>