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24" r:id="rId5"/>
    <p:sldId id="327" r:id="rId6"/>
    <p:sldId id="328" r:id="rId7"/>
    <p:sldId id="348" r:id="rId8"/>
    <p:sldId id="330" r:id="rId9"/>
    <p:sldId id="331" r:id="rId10"/>
    <p:sldId id="332" r:id="rId11"/>
    <p:sldId id="333" r:id="rId12"/>
    <p:sldId id="347" r:id="rId13"/>
    <p:sldId id="335" r:id="rId14"/>
    <p:sldId id="336" r:id="rId15"/>
    <p:sldId id="337" r:id="rId16"/>
    <p:sldId id="338" r:id="rId17"/>
    <p:sldId id="339" r:id="rId18"/>
    <p:sldId id="349" r:id="rId19"/>
    <p:sldId id="344" r:id="rId20"/>
    <p:sldId id="346" r:id="rId21"/>
    <p:sldId id="323" r:id="rId22"/>
    <p:sldId id="352" r:id="rId23"/>
    <p:sldId id="353" r:id="rId24"/>
    <p:sldId id="351" r:id="rId25"/>
    <p:sldId id="345" r:id="rId26"/>
  </p:sldIdLst>
  <p:sldSz cx="12192000" cy="6858000"/>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3840" userDrawn="1">
          <p15:clr>
            <a:srgbClr val="A4A3A4"/>
          </p15:clr>
        </p15:guide>
        <p15:guide id="3" orient="horz" pos="1230" userDrawn="1">
          <p15:clr>
            <a:srgbClr val="A4A3A4"/>
          </p15:clr>
        </p15:guide>
        <p15:guide id="4" orient="horz" pos="18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D"/>
    <a:srgbClr val="6CD8FA"/>
    <a:srgbClr val="66CCFF"/>
    <a:srgbClr val="CCFFCC"/>
    <a:srgbClr val="E1FFF7"/>
    <a:srgbClr val="F7FFFD"/>
    <a:srgbClr val="CCFFFF"/>
    <a:srgbClr val="339933"/>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90691" autoAdjust="0"/>
  </p:normalViewPr>
  <p:slideViewPr>
    <p:cSldViewPr snapToGrid="0">
      <p:cViewPr varScale="1">
        <p:scale>
          <a:sx n="40" d="100"/>
          <a:sy n="40" d="100"/>
        </p:scale>
        <p:origin x="1080" y="54"/>
      </p:cViewPr>
      <p:guideLst>
        <p:guide orient="horz" pos="3521"/>
        <p:guide pos="3840"/>
        <p:guide orient="horz" pos="1230"/>
        <p:guide orient="horz" pos="18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fla\AppData\Local\Microsoft\Windows\INetCache\IE\IU0A2B2D\Grunnskolepoe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regneark2.xlsx"/></Relationships>
</file>

<file path=ppt/charts/_rels/chart4.xml.rels><?xml version="1.0" encoding="UTF-8" standalone="yes"?>
<Relationships xmlns="http://schemas.openxmlformats.org/package/2006/relationships"><Relationship Id="rId3" Type="http://schemas.openxmlformats.org/officeDocument/2006/relationships/oleObject" Target="https://departementene.sharepoint.com/sites/f5z9pk/Statistikk/Statistikk%20og%20figurer%20til%20kapittel%2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epartementene.sharepoint.com/sites/f5z9pk/Statistikk/Figurer%20til%20kapittel%203%20Kj&#248;nnsforskjeller%20i%20grunnoppl&#230;ringe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regneark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regneark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regneark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regnear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D7D31"/>
            </a:solidFill>
            <a:ln>
              <a:noFill/>
            </a:ln>
            <a:effectLst/>
          </c:spPr>
          <c:invertIfNegative val="0"/>
          <c:dPt>
            <c:idx val="0"/>
            <c:invertIfNegative val="0"/>
            <c:bubble3D val="0"/>
            <c:spPr>
              <a:solidFill>
                <a:srgbClr val="5B9BD5"/>
              </a:solidFill>
              <a:ln>
                <a:noFill/>
              </a:ln>
              <a:effectLst/>
            </c:spPr>
            <c:extLst xmlns:c16r2="http://schemas.microsoft.com/office/drawing/2015/06/chart">
              <c:ext xmlns:c16="http://schemas.microsoft.com/office/drawing/2014/chart" uri="{C3380CC4-5D6E-409C-BE32-E72D297353CC}">
                <c16:uniqueId val="{00000001-EABC-4ADF-96AF-202FE5CB3D8A}"/>
              </c:ext>
            </c:extLst>
          </c:dPt>
          <c:dPt>
            <c:idx val="1"/>
            <c:invertIfNegative val="1"/>
            <c:bubble3D val="0"/>
            <c:spPr>
              <a:solidFill>
                <a:srgbClr val="ED7D31"/>
              </a:solidFill>
              <a:ln>
                <a:noFill/>
              </a:ln>
              <a:effectLst/>
            </c:spPr>
            <c:extLst xmlns:c16r2="http://schemas.microsoft.com/office/drawing/2015/06/chart">
              <c:ext xmlns:c16="http://schemas.microsoft.com/office/drawing/2014/chart" uri="{C3380CC4-5D6E-409C-BE32-E72D297353CC}">
                <c16:uniqueId val="{00000003-EABC-4ADF-96AF-202FE5CB3D8A}"/>
              </c:ext>
            </c:extLst>
          </c:dPt>
          <c:dPt>
            <c:idx val="3"/>
            <c:invertIfNegative val="0"/>
            <c:bubble3D val="0"/>
            <c:spPr>
              <a:solidFill>
                <a:srgbClr val="5B9BD5"/>
              </a:solidFill>
              <a:ln>
                <a:noFill/>
              </a:ln>
              <a:effectLst/>
            </c:spPr>
            <c:extLst xmlns:c16r2="http://schemas.microsoft.com/office/drawing/2015/06/chart">
              <c:ext xmlns:c16="http://schemas.microsoft.com/office/drawing/2014/chart" uri="{C3380CC4-5D6E-409C-BE32-E72D297353CC}">
                <c16:uniqueId val="{00000005-EABC-4ADF-96AF-202FE5CB3D8A}"/>
              </c:ext>
            </c:extLst>
          </c:dPt>
          <c:dPt>
            <c:idx val="4"/>
            <c:invertIfNegative val="0"/>
            <c:bubble3D val="0"/>
            <c:spPr>
              <a:solidFill>
                <a:srgbClr val="ED7D31"/>
              </a:solidFill>
              <a:ln>
                <a:noFill/>
              </a:ln>
              <a:effectLst/>
            </c:spPr>
            <c:extLst xmlns:c16r2="http://schemas.microsoft.com/office/drawing/2015/06/chart">
              <c:ext xmlns:c16="http://schemas.microsoft.com/office/drawing/2014/chart" uri="{C3380CC4-5D6E-409C-BE32-E72D297353CC}">
                <c16:uniqueId val="{00000007-EABC-4ADF-96AF-202FE5CB3D8A}"/>
              </c:ext>
            </c:extLst>
          </c:dPt>
          <c:cat>
            <c:strRef>
              <c:f>[Grunnskolepoeng.xlsx]Grunnskolepoeng!$D$15:$D$19</c:f>
              <c:strCache>
                <c:ptCount val="5"/>
                <c:pt idx="0">
                  <c:v>Gutter</c:v>
                </c:pt>
                <c:pt idx="1">
                  <c:v>Jenter</c:v>
                </c:pt>
                <c:pt idx="3">
                  <c:v>Foreldre uten høyere utdanning</c:v>
                </c:pt>
                <c:pt idx="4">
                  <c:v>Foreldre med høyere utdanning</c:v>
                </c:pt>
              </c:strCache>
            </c:strRef>
          </c:cat>
          <c:val>
            <c:numRef>
              <c:f>[Grunnskolepoeng.xlsx]Grunnskolepoeng!$E$15:$E$19</c:f>
              <c:numCache>
                <c:formatCode>General</c:formatCode>
                <c:ptCount val="5"/>
                <c:pt idx="0">
                  <c:v>39.5</c:v>
                </c:pt>
                <c:pt idx="1">
                  <c:v>44.1</c:v>
                </c:pt>
                <c:pt idx="3" formatCode="0.0">
                  <c:v>38.533984228313933</c:v>
                </c:pt>
                <c:pt idx="4" formatCode="0.0">
                  <c:v>44.438266156410094</c:v>
                </c:pt>
              </c:numCache>
            </c:numRef>
          </c:val>
          <c:extLst xmlns:c16r2="http://schemas.microsoft.com/office/drawing/2015/06/chart">
            <c:ext xmlns:c16="http://schemas.microsoft.com/office/drawing/2014/chart" uri="{C3380CC4-5D6E-409C-BE32-E72D297353CC}">
              <c16:uniqueId val="{00000008-EABC-4ADF-96AF-202FE5CB3D8A}"/>
            </c:ext>
          </c:extLst>
        </c:ser>
        <c:dLbls>
          <c:showLegendKey val="0"/>
          <c:showVal val="0"/>
          <c:showCatName val="0"/>
          <c:showSerName val="0"/>
          <c:showPercent val="0"/>
          <c:showBubbleSize val="0"/>
        </c:dLbls>
        <c:gapWidth val="219"/>
        <c:overlap val="-27"/>
        <c:axId val="303004872"/>
        <c:axId val="303006440"/>
      </c:barChart>
      <c:catAx>
        <c:axId val="30300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b-NO"/>
          </a:p>
        </c:txPr>
        <c:crossAx val="303006440"/>
        <c:crosses val="autoZero"/>
        <c:auto val="1"/>
        <c:lblAlgn val="ctr"/>
        <c:lblOffset val="100"/>
        <c:noMultiLvlLbl val="0"/>
      </c:catAx>
      <c:valAx>
        <c:axId val="3030064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sz="1600" dirty="0" smtClean="0"/>
                  <a:t>Gjennomsnittlige grunnskolepoeng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0300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0"/>
          <c:tx>
            <c:strRef>
              <c:f>GSP!$B$8</c:f>
              <c:strCache>
                <c:ptCount val="1"/>
                <c:pt idx="0">
                  <c:v>Gutter</c:v>
                </c:pt>
              </c:strCache>
            </c:strRef>
          </c:tx>
          <c:spPr>
            <a:solidFill>
              <a:schemeClr val="accent1">
                <a:alpha val="50000"/>
              </a:schemeClr>
            </a:solidFill>
            <a:ln>
              <a:noFill/>
            </a:ln>
            <a:effectLst/>
          </c:spPr>
          <c:cat>
            <c:strRef>
              <c:f>GSP!$C$4:$K$4</c:f>
              <c:strCache>
                <c:ptCount val="9"/>
                <c:pt idx="0">
                  <c:v>Mangler poeng</c:v>
                </c:pt>
                <c:pt idx="1">
                  <c:v>10 - 24 poeng</c:v>
                </c:pt>
                <c:pt idx="2">
                  <c:v>25 - 29 poeng</c:v>
                </c:pt>
                <c:pt idx="3">
                  <c:v>30 - 34 poeng</c:v>
                </c:pt>
                <c:pt idx="4">
                  <c:v>35 - 39 poeng</c:v>
                </c:pt>
                <c:pt idx="5">
                  <c:v>40 - 44 poeng</c:v>
                </c:pt>
                <c:pt idx="6">
                  <c:v>45 - 49 poeng</c:v>
                </c:pt>
                <c:pt idx="7">
                  <c:v>50 - 54 poeng</c:v>
                </c:pt>
                <c:pt idx="8">
                  <c:v>55 poeng eller flere</c:v>
                </c:pt>
              </c:strCache>
            </c:strRef>
          </c:cat>
          <c:val>
            <c:numRef>
              <c:f>GSP!$C$8:$K$8</c:f>
              <c:numCache>
                <c:formatCode>0.0</c:formatCode>
                <c:ptCount val="9"/>
                <c:pt idx="0">
                  <c:v>6.3</c:v>
                </c:pt>
                <c:pt idx="1">
                  <c:v>3.3</c:v>
                </c:pt>
                <c:pt idx="2">
                  <c:v>7.8</c:v>
                </c:pt>
                <c:pt idx="3">
                  <c:v>15.5</c:v>
                </c:pt>
                <c:pt idx="4">
                  <c:v>20.6</c:v>
                </c:pt>
                <c:pt idx="5">
                  <c:v>21.3</c:v>
                </c:pt>
                <c:pt idx="6">
                  <c:v>15.7</c:v>
                </c:pt>
                <c:pt idx="7">
                  <c:v>7.8</c:v>
                </c:pt>
                <c:pt idx="8">
                  <c:v>1.8</c:v>
                </c:pt>
              </c:numCache>
            </c:numRef>
          </c:val>
          <c:extLst xmlns:c16r2="http://schemas.microsoft.com/office/drawing/2015/06/chart">
            <c:ext xmlns:c16="http://schemas.microsoft.com/office/drawing/2014/chart" uri="{C3380CC4-5D6E-409C-BE32-E72D297353CC}">
              <c16:uniqueId val="{00000000-3BA0-4A16-82E2-E0EEFC4972A2}"/>
            </c:ext>
          </c:extLst>
        </c:ser>
        <c:ser>
          <c:idx val="2"/>
          <c:order val="1"/>
          <c:tx>
            <c:strRef>
              <c:f>GSP!$B$9</c:f>
              <c:strCache>
                <c:ptCount val="1"/>
                <c:pt idx="0">
                  <c:v>Jenter</c:v>
                </c:pt>
              </c:strCache>
            </c:strRef>
          </c:tx>
          <c:spPr>
            <a:solidFill>
              <a:schemeClr val="accent2">
                <a:alpha val="48000"/>
              </a:schemeClr>
            </a:solidFill>
            <a:ln>
              <a:noFill/>
            </a:ln>
            <a:effectLst/>
          </c:spPr>
          <c:cat>
            <c:strRef>
              <c:f>GSP!$C$4:$K$4</c:f>
              <c:strCache>
                <c:ptCount val="9"/>
                <c:pt idx="0">
                  <c:v>Mangler poeng</c:v>
                </c:pt>
                <c:pt idx="1">
                  <c:v>10 - 24 poeng</c:v>
                </c:pt>
                <c:pt idx="2">
                  <c:v>25 - 29 poeng</c:v>
                </c:pt>
                <c:pt idx="3">
                  <c:v>30 - 34 poeng</c:v>
                </c:pt>
                <c:pt idx="4">
                  <c:v>35 - 39 poeng</c:v>
                </c:pt>
                <c:pt idx="5">
                  <c:v>40 - 44 poeng</c:v>
                </c:pt>
                <c:pt idx="6">
                  <c:v>45 - 49 poeng</c:v>
                </c:pt>
                <c:pt idx="7">
                  <c:v>50 - 54 poeng</c:v>
                </c:pt>
                <c:pt idx="8">
                  <c:v>55 poeng eller flere</c:v>
                </c:pt>
              </c:strCache>
            </c:strRef>
          </c:cat>
          <c:val>
            <c:numRef>
              <c:f>GSP!$C$9:$K$9</c:f>
              <c:numCache>
                <c:formatCode>0.0</c:formatCode>
                <c:ptCount val="9"/>
                <c:pt idx="0">
                  <c:v>4.5999999999999996</c:v>
                </c:pt>
                <c:pt idx="1">
                  <c:v>1.5</c:v>
                </c:pt>
                <c:pt idx="2">
                  <c:v>3.2</c:v>
                </c:pt>
                <c:pt idx="3">
                  <c:v>8</c:v>
                </c:pt>
                <c:pt idx="4">
                  <c:v>13.7</c:v>
                </c:pt>
                <c:pt idx="5">
                  <c:v>21.2</c:v>
                </c:pt>
                <c:pt idx="6">
                  <c:v>23.2</c:v>
                </c:pt>
                <c:pt idx="7">
                  <c:v>18.399999999999999</c:v>
                </c:pt>
                <c:pt idx="8">
                  <c:v>6.2</c:v>
                </c:pt>
              </c:numCache>
            </c:numRef>
          </c:val>
          <c:extLst xmlns:c16r2="http://schemas.microsoft.com/office/drawing/2015/06/chart">
            <c:ext xmlns:c16="http://schemas.microsoft.com/office/drawing/2014/chart" uri="{C3380CC4-5D6E-409C-BE32-E72D297353CC}">
              <c16:uniqueId val="{00000001-3BA0-4A16-82E2-E0EEFC4972A2}"/>
            </c:ext>
          </c:extLst>
        </c:ser>
        <c:dLbls>
          <c:showLegendKey val="0"/>
          <c:showVal val="0"/>
          <c:showCatName val="0"/>
          <c:showSerName val="0"/>
          <c:showPercent val="0"/>
          <c:showBubbleSize val="0"/>
        </c:dLbls>
        <c:axId val="357102704"/>
        <c:axId val="242322232"/>
      </c:areaChart>
      <c:catAx>
        <c:axId val="35710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242322232"/>
        <c:crosses val="autoZero"/>
        <c:auto val="1"/>
        <c:lblAlgn val="ctr"/>
        <c:lblOffset val="100"/>
        <c:noMultiLvlLbl val="0"/>
      </c:catAx>
      <c:valAx>
        <c:axId val="242322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5710270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0"/>
  </c:chart>
  <c:spPr>
    <a:noFill/>
    <a:ln>
      <a:noFill/>
    </a:ln>
    <a:effectLst/>
  </c:spPr>
  <c:txPr>
    <a:bodyPr/>
    <a:lstStyle/>
    <a:p>
      <a:pPr>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0"/>
          <c:tx>
            <c:strRef>
              <c:f>GSP!$B$8</c:f>
              <c:strCache>
                <c:ptCount val="1"/>
                <c:pt idx="0">
                  <c:v>Gutter</c:v>
                </c:pt>
              </c:strCache>
            </c:strRef>
          </c:tx>
          <c:spPr>
            <a:solidFill>
              <a:schemeClr val="accent1">
                <a:alpha val="50000"/>
              </a:schemeClr>
            </a:solidFill>
            <a:ln>
              <a:noFill/>
            </a:ln>
            <a:effectLst/>
          </c:spPr>
          <c:cat>
            <c:strRef>
              <c:f>GSP!$C$4:$K$4</c:f>
              <c:strCache>
                <c:ptCount val="9"/>
                <c:pt idx="0">
                  <c:v>Mangler poeng</c:v>
                </c:pt>
                <c:pt idx="1">
                  <c:v>10 - 24 poeng</c:v>
                </c:pt>
                <c:pt idx="2">
                  <c:v>25 - 29 poeng</c:v>
                </c:pt>
                <c:pt idx="3">
                  <c:v>30 - 34 poeng</c:v>
                </c:pt>
                <c:pt idx="4">
                  <c:v>35 - 39 poeng</c:v>
                </c:pt>
                <c:pt idx="5">
                  <c:v>40 - 44 poeng</c:v>
                </c:pt>
                <c:pt idx="6">
                  <c:v>45 - 49 poeng</c:v>
                </c:pt>
                <c:pt idx="7">
                  <c:v>50 - 54 poeng</c:v>
                </c:pt>
                <c:pt idx="8">
                  <c:v>55 poeng eller flere</c:v>
                </c:pt>
              </c:strCache>
            </c:strRef>
          </c:cat>
          <c:val>
            <c:numRef>
              <c:f>GSP!$C$8:$K$8</c:f>
              <c:numCache>
                <c:formatCode>0.0</c:formatCode>
                <c:ptCount val="9"/>
                <c:pt idx="0">
                  <c:v>6.3</c:v>
                </c:pt>
                <c:pt idx="1">
                  <c:v>3.3</c:v>
                </c:pt>
                <c:pt idx="2">
                  <c:v>7.8</c:v>
                </c:pt>
                <c:pt idx="3">
                  <c:v>15.5</c:v>
                </c:pt>
                <c:pt idx="4">
                  <c:v>20.6</c:v>
                </c:pt>
                <c:pt idx="5">
                  <c:v>21.3</c:v>
                </c:pt>
                <c:pt idx="6">
                  <c:v>15.7</c:v>
                </c:pt>
                <c:pt idx="7">
                  <c:v>7.8</c:v>
                </c:pt>
                <c:pt idx="8">
                  <c:v>1.8</c:v>
                </c:pt>
              </c:numCache>
            </c:numRef>
          </c:val>
          <c:extLst xmlns:c16r2="http://schemas.microsoft.com/office/drawing/2015/06/chart">
            <c:ext xmlns:c16="http://schemas.microsoft.com/office/drawing/2014/chart" uri="{C3380CC4-5D6E-409C-BE32-E72D297353CC}">
              <c16:uniqueId val="{00000000-3BA0-4A16-82E2-E0EEFC4972A2}"/>
            </c:ext>
          </c:extLst>
        </c:ser>
        <c:ser>
          <c:idx val="2"/>
          <c:order val="1"/>
          <c:tx>
            <c:strRef>
              <c:f>GSP!$B$9</c:f>
              <c:strCache>
                <c:ptCount val="1"/>
                <c:pt idx="0">
                  <c:v>Jenter</c:v>
                </c:pt>
              </c:strCache>
            </c:strRef>
          </c:tx>
          <c:spPr>
            <a:solidFill>
              <a:schemeClr val="accent2">
                <a:alpha val="48000"/>
              </a:schemeClr>
            </a:solidFill>
            <a:ln>
              <a:noFill/>
            </a:ln>
            <a:effectLst/>
          </c:spPr>
          <c:cat>
            <c:strRef>
              <c:f>GSP!$C$4:$K$4</c:f>
              <c:strCache>
                <c:ptCount val="9"/>
                <c:pt idx="0">
                  <c:v>Mangler poeng</c:v>
                </c:pt>
                <c:pt idx="1">
                  <c:v>10 - 24 poeng</c:v>
                </c:pt>
                <c:pt idx="2">
                  <c:v>25 - 29 poeng</c:v>
                </c:pt>
                <c:pt idx="3">
                  <c:v>30 - 34 poeng</c:v>
                </c:pt>
                <c:pt idx="4">
                  <c:v>35 - 39 poeng</c:v>
                </c:pt>
                <c:pt idx="5">
                  <c:v>40 - 44 poeng</c:v>
                </c:pt>
                <c:pt idx="6">
                  <c:v>45 - 49 poeng</c:v>
                </c:pt>
                <c:pt idx="7">
                  <c:v>50 - 54 poeng</c:v>
                </c:pt>
                <c:pt idx="8">
                  <c:v>55 poeng eller flere</c:v>
                </c:pt>
              </c:strCache>
            </c:strRef>
          </c:cat>
          <c:val>
            <c:numRef>
              <c:f>GSP!$C$9:$K$9</c:f>
              <c:numCache>
                <c:formatCode>0.0</c:formatCode>
                <c:ptCount val="9"/>
                <c:pt idx="0">
                  <c:v>4.5999999999999996</c:v>
                </c:pt>
                <c:pt idx="1">
                  <c:v>1.5</c:v>
                </c:pt>
                <c:pt idx="2">
                  <c:v>3.2</c:v>
                </c:pt>
                <c:pt idx="3">
                  <c:v>8</c:v>
                </c:pt>
                <c:pt idx="4">
                  <c:v>13.7</c:v>
                </c:pt>
                <c:pt idx="5">
                  <c:v>21.2</c:v>
                </c:pt>
                <c:pt idx="6">
                  <c:v>23.2</c:v>
                </c:pt>
                <c:pt idx="7">
                  <c:v>18.399999999999999</c:v>
                </c:pt>
                <c:pt idx="8">
                  <c:v>6.2</c:v>
                </c:pt>
              </c:numCache>
            </c:numRef>
          </c:val>
          <c:extLst xmlns:c16r2="http://schemas.microsoft.com/office/drawing/2015/06/chart">
            <c:ext xmlns:c16="http://schemas.microsoft.com/office/drawing/2014/chart" uri="{C3380CC4-5D6E-409C-BE32-E72D297353CC}">
              <c16:uniqueId val="{00000001-3BA0-4A16-82E2-E0EEFC4972A2}"/>
            </c:ext>
          </c:extLst>
        </c:ser>
        <c:ser>
          <c:idx val="3"/>
          <c:order val="2"/>
          <c:tx>
            <c:strRef>
              <c:f>GSP!$B$8</c:f>
              <c:strCache>
                <c:ptCount val="1"/>
                <c:pt idx="0">
                  <c:v>Gutter</c:v>
                </c:pt>
              </c:strCache>
            </c:strRef>
          </c:tx>
          <c:spPr>
            <a:solidFill>
              <a:srgbClr val="5B9BD5"/>
            </a:solidFill>
            <a:ln w="25400">
              <a:noFill/>
            </a:ln>
            <a:effectLst/>
          </c:spPr>
          <c:dLbls>
            <c:dLbl>
              <c:idx val="0"/>
              <c:layout>
                <c:manualLayout>
                  <c:x val="0.16666666666666666"/>
                  <c:y val="-0.11574074074074074"/>
                </c:manualLayout>
              </c:layout>
              <c:tx>
                <c:rich>
                  <a:bodyPr/>
                  <a:lstStyle/>
                  <a:p>
                    <a:fld id="{EBE7EBFF-AD22-4BBC-971C-5EF84BFEDB1A}" type="CELLRANGE">
                      <a:rPr lang="en-US"/>
                      <a:pPr/>
                      <a:t>[CELLEOMRÅDE]</a:t>
                    </a:fld>
                    <a:endParaRPr lang="nb-NO"/>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3BA0-4A16-82E2-E0EEFC4972A2}"/>
                </c:ext>
                <c:ext xmlns:c15="http://schemas.microsoft.com/office/drawing/2012/chart" uri="{CE6537A1-D6FC-4f65-9D91-7224C49458BB}">
                  <c15:layout/>
                  <c15:dlblFieldTable/>
                  <c15:showDataLabelsRange val="1"/>
                </c:ext>
              </c:extLst>
            </c:dLbl>
            <c:dLbl>
              <c:idx val="1"/>
              <c:layout/>
              <c:tx>
                <c:rich>
                  <a:bodyPr/>
                  <a:lstStyle/>
                  <a:p>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3BA0-4A16-82E2-E0EEFC4972A2}"/>
                </c:ext>
                <c:ext xmlns:c15="http://schemas.microsoft.com/office/drawing/2012/chart" uri="{CE6537A1-D6FC-4f65-9D91-7224C49458BB}">
                  <c15:layout/>
                </c:ext>
              </c:extLst>
            </c:dLbl>
            <c:dLbl>
              <c:idx val="2"/>
              <c:layout/>
              <c:tx>
                <c:rich>
                  <a:bodyPr/>
                  <a:lstStyle/>
                  <a:p>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3BA0-4A16-82E2-E0EEFC4972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val>
            <c:numRef>
              <c:f>GSP!$C$6:$E$6</c:f>
              <c:numCache>
                <c:formatCode>0.0</c:formatCode>
                <c:ptCount val="3"/>
                <c:pt idx="1">
                  <c:v>3.3</c:v>
                </c:pt>
                <c:pt idx="2">
                  <c:v>7.8</c:v>
                </c:pt>
              </c:numCache>
            </c:numRef>
          </c:val>
          <c:extLst xmlns:c16r2="http://schemas.microsoft.com/office/drawing/2015/06/chart">
            <c:ext xmlns:c16="http://schemas.microsoft.com/office/drawing/2014/chart" uri="{C3380CC4-5D6E-409C-BE32-E72D297353CC}">
              <c16:uniqueId val="{00000005-3BA0-4A16-82E2-E0EEFC4972A2}"/>
            </c:ext>
            <c:ext xmlns:c15="http://schemas.microsoft.com/office/drawing/2012/chart" uri="{02D57815-91ED-43cb-92C2-25804820EDAC}">
              <c15:datalabelsRange>
                <c15:f>GSP!$E$12</c15:f>
                <c15:dlblRangeCache>
                  <c:ptCount val="1"/>
                  <c:pt idx="0">
                    <c:v>11,1</c:v>
                  </c:pt>
                </c15:dlblRangeCache>
              </c15:datalabelsRange>
            </c:ext>
          </c:extLst>
        </c:ser>
        <c:ser>
          <c:idx val="0"/>
          <c:order val="3"/>
          <c:tx>
            <c:strRef>
              <c:f>GSP!$B$9</c:f>
              <c:strCache>
                <c:ptCount val="1"/>
                <c:pt idx="0">
                  <c:v>Jenter</c:v>
                </c:pt>
              </c:strCache>
            </c:strRef>
          </c:tx>
          <c:spPr>
            <a:solidFill>
              <a:srgbClr val="ED7D31"/>
            </a:solidFill>
            <a:ln w="25400">
              <a:noFill/>
            </a:ln>
            <a:effectLst/>
          </c:spPr>
          <c:dLbls>
            <c:dLbl>
              <c:idx val="0"/>
              <c:layout>
                <c:manualLayout>
                  <c:x val="0.16388888888888892"/>
                  <c:y val="-2.7777777777777776E-2"/>
                </c:manualLayout>
              </c:layout>
              <c:tx>
                <c:rich>
                  <a:bodyPr/>
                  <a:lstStyle/>
                  <a:p>
                    <a:fld id="{5C9146A2-5054-4549-B7CA-EFDE1FC8560B}" type="CELLRANGE">
                      <a:rPr lang="en-US"/>
                      <a:pPr/>
                      <a:t>[CELLEOMRÅDE]</a:t>
                    </a:fld>
                    <a:endParaRPr lang="nb-NO"/>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3BA0-4A16-82E2-E0EEFC4972A2}"/>
                </c:ext>
                <c:ext xmlns:c15="http://schemas.microsoft.com/office/drawing/2012/chart" uri="{CE6537A1-D6FC-4f65-9D91-7224C49458BB}">
                  <c15:layout/>
                  <c15:dlblFieldTable/>
                  <c15:showDataLabelsRange val="1"/>
                </c:ext>
              </c:extLst>
            </c:dLbl>
            <c:dLbl>
              <c:idx val="1"/>
              <c:layout/>
              <c:tx>
                <c:rich>
                  <a:bodyPr/>
                  <a:lstStyle/>
                  <a:p>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3BA0-4A16-82E2-E0EEFC4972A2}"/>
                </c:ext>
                <c:ext xmlns:c15="http://schemas.microsoft.com/office/drawing/2012/chart" uri="{CE6537A1-D6FC-4f65-9D91-7224C49458BB}">
                  <c15:layout/>
                </c:ext>
              </c:extLst>
            </c:dLbl>
            <c:dLbl>
              <c:idx val="2"/>
              <c:layout/>
              <c:tx>
                <c:rich>
                  <a:bodyPr/>
                  <a:lstStyle/>
                  <a:p>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3BA0-4A16-82E2-E0EEFC4972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val>
            <c:numRef>
              <c:f>GSP!$C$7:$E$7</c:f>
              <c:numCache>
                <c:formatCode>0.0</c:formatCode>
                <c:ptCount val="3"/>
                <c:pt idx="1">
                  <c:v>1.5</c:v>
                </c:pt>
                <c:pt idx="2">
                  <c:v>3.2</c:v>
                </c:pt>
              </c:numCache>
            </c:numRef>
          </c:val>
          <c:extLst xmlns:c16r2="http://schemas.microsoft.com/office/drawing/2015/06/chart">
            <c:ext xmlns:c16="http://schemas.microsoft.com/office/drawing/2014/chart" uri="{C3380CC4-5D6E-409C-BE32-E72D297353CC}">
              <c16:uniqueId val="{00000009-3BA0-4A16-82E2-E0EEFC4972A2}"/>
            </c:ext>
            <c:ext xmlns:c15="http://schemas.microsoft.com/office/drawing/2012/chart" uri="{02D57815-91ED-43cb-92C2-25804820EDAC}">
              <c15:datalabelsRange>
                <c15:f>GSP!$E$13</c15:f>
                <c15:dlblRangeCache>
                  <c:ptCount val="1"/>
                  <c:pt idx="0">
                    <c:v>4,7</c:v>
                  </c:pt>
                </c15:dlblRangeCache>
              </c15:datalabelsRange>
            </c:ext>
          </c:extLst>
        </c:ser>
        <c:dLbls>
          <c:showLegendKey val="0"/>
          <c:showVal val="0"/>
          <c:showCatName val="0"/>
          <c:showSerName val="0"/>
          <c:showPercent val="0"/>
          <c:showBubbleSize val="0"/>
        </c:dLbls>
        <c:axId val="360555168"/>
        <c:axId val="360549288"/>
      </c:areaChart>
      <c:catAx>
        <c:axId val="360555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0549288"/>
        <c:crosses val="autoZero"/>
        <c:auto val="1"/>
        <c:lblAlgn val="ctr"/>
        <c:lblOffset val="100"/>
        <c:noMultiLvlLbl val="0"/>
      </c:catAx>
      <c:valAx>
        <c:axId val="360549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05551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0"/>
  </c:chart>
  <c:spPr>
    <a:noFill/>
    <a:ln>
      <a:noFill/>
    </a:ln>
    <a:effectLst/>
  </c:spPr>
  <c:txPr>
    <a:bodyPr/>
    <a:lstStyle/>
    <a:p>
      <a:pPr>
        <a:defRPr/>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'GSP utd.'!$D$9</c:f>
              <c:strCache>
                <c:ptCount val="1"/>
                <c:pt idx="0">
                  <c:v>Gutter</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'GSP utd.'!$B$10:$B$15</c:f>
              <c:strCache>
                <c:ptCount val="4"/>
                <c:pt idx="0">
                  <c:v>Grunnskole eller ingen fullført utdanning</c:v>
                </c:pt>
                <c:pt idx="1">
                  <c:v>Videregående opplæring</c:v>
                </c:pt>
                <c:pt idx="2">
                  <c:v>Universitets- og høgskole, 4 år eller mindre</c:v>
                </c:pt>
                <c:pt idx="3">
                  <c:v>Universitets- og høgskole, mer enn 4 år</c:v>
                </c:pt>
              </c:strCache>
              <c:extLst/>
            </c:strRef>
          </c:cat>
          <c:val>
            <c:numRef>
              <c:f>'GSP utd.'!$D$10:$D$15</c:f>
              <c:numCache>
                <c:formatCode>0.0</c:formatCode>
                <c:ptCount val="4"/>
                <c:pt idx="0">
                  <c:v>33.6</c:v>
                </c:pt>
                <c:pt idx="1">
                  <c:v>37</c:v>
                </c:pt>
                <c:pt idx="2">
                  <c:v>41.3</c:v>
                </c:pt>
                <c:pt idx="3">
                  <c:v>44.5</c:v>
                </c:pt>
              </c:numCache>
              <c:extLst/>
            </c:numRef>
          </c:val>
          <c:extLst xmlns:c16r2="http://schemas.microsoft.com/office/drawing/2015/06/chart">
            <c:ext xmlns:c16="http://schemas.microsoft.com/office/drawing/2014/chart" uri="{C3380CC4-5D6E-409C-BE32-E72D297353CC}">
              <c16:uniqueId val="{00000000-2B5A-4C34-8906-97284379BF56}"/>
            </c:ext>
          </c:extLst>
        </c:ser>
        <c:ser>
          <c:idx val="2"/>
          <c:order val="2"/>
          <c:tx>
            <c:strRef>
              <c:f>'GSP utd.'!$E$9</c:f>
              <c:strCache>
                <c:ptCount val="1"/>
                <c:pt idx="0">
                  <c:v>Jenter</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'GSP utd.'!$B$10:$B$15</c:f>
              <c:strCache>
                <c:ptCount val="4"/>
                <c:pt idx="0">
                  <c:v>Grunnskole eller ingen fullført utdanning</c:v>
                </c:pt>
                <c:pt idx="1">
                  <c:v>Videregående opplæring</c:v>
                </c:pt>
                <c:pt idx="2">
                  <c:v>Universitets- og høgskole, 4 år eller mindre</c:v>
                </c:pt>
                <c:pt idx="3">
                  <c:v>Universitets- og høgskole, mer enn 4 år</c:v>
                </c:pt>
              </c:strCache>
              <c:extLst/>
            </c:strRef>
          </c:cat>
          <c:val>
            <c:numRef>
              <c:f>'GSP utd.'!$E$10:$E$15</c:f>
              <c:numCache>
                <c:formatCode>0.0</c:formatCode>
                <c:ptCount val="4"/>
                <c:pt idx="0">
                  <c:v>37.6</c:v>
                </c:pt>
                <c:pt idx="1">
                  <c:v>41.6</c:v>
                </c:pt>
                <c:pt idx="2">
                  <c:v>45.8</c:v>
                </c:pt>
                <c:pt idx="3">
                  <c:v>48.8</c:v>
                </c:pt>
              </c:numCache>
              <c:extLst/>
            </c:numRef>
          </c:val>
          <c:extLst xmlns:c16r2="http://schemas.microsoft.com/office/drawing/2015/06/chart">
            <c:ext xmlns:c16="http://schemas.microsoft.com/office/drawing/2014/chart" uri="{C3380CC4-5D6E-409C-BE32-E72D297353CC}">
              <c16:uniqueId val="{00000001-2B5A-4C34-8906-97284379BF56}"/>
            </c:ext>
          </c:extLst>
        </c:ser>
        <c:dLbls>
          <c:showLegendKey val="0"/>
          <c:showVal val="0"/>
          <c:showCatName val="0"/>
          <c:showSerName val="0"/>
          <c:showPercent val="0"/>
          <c:showBubbleSize val="0"/>
        </c:dLbls>
        <c:gapWidth val="219"/>
        <c:overlap val="-27"/>
        <c:axId val="303007224"/>
        <c:axId val="303007616"/>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'GSP utd.'!$C$9</c15:sqref>
                        </c15:formulaRef>
                      </c:ext>
                    </c:extLst>
                    <c:strCache>
                      <c:ptCount val="1"/>
                      <c:pt idx="0">
                        <c:v>Begge kjønn</c:v>
                      </c:pt>
                    </c:strCache>
                  </c:strRef>
                </c:tx>
                <c:spPr>
                  <a:solidFill>
                    <a:schemeClr val="accent1"/>
                  </a:solidFill>
                  <a:ln>
                    <a:noFill/>
                  </a:ln>
                  <a:effectLst/>
                </c:spPr>
                <c:invertIfNegative val="0"/>
                <c:cat>
                  <c:strRef>
                    <c:extLst xmlns:c16r2="http://schemas.microsoft.com/office/drawing/2015/06/chart">
                      <c:ext uri="{02D57815-91ED-43cb-92C2-25804820EDAC}">
                        <c15:formulaRef>
                          <c15:sqref>'GSP utd.'!$B$10:$B$15</c15:sqref>
                        </c15:formulaRef>
                      </c:ext>
                    </c:extLst>
                    <c:strCache>
                      <c:ptCount val="4"/>
                      <c:pt idx="0">
                        <c:v>Grunnskole eller ingen fullført utdanning</c:v>
                      </c:pt>
                      <c:pt idx="1">
                        <c:v>Videregående opplæring</c:v>
                      </c:pt>
                      <c:pt idx="2">
                        <c:v>Universitets- og høgskole, 4 år eller mindre</c:v>
                      </c:pt>
                      <c:pt idx="3">
                        <c:v>Universitets- og høgskole, mer enn 4 år</c:v>
                      </c:pt>
                    </c:strCache>
                  </c:strRef>
                </c:cat>
                <c:val>
                  <c:numRef>
                    <c:extLst xmlns:c16r2="http://schemas.microsoft.com/office/drawing/2015/06/chart">
                      <c:ext uri="{02D57815-91ED-43cb-92C2-25804820EDAC}">
                        <c15:formulaRef>
                          <c15:sqref>'GSP utd.'!$C$10:$C$15</c15:sqref>
                        </c15:formulaRef>
                      </c:ext>
                    </c:extLst>
                    <c:numCache>
                      <c:formatCode>0.0</c:formatCode>
                      <c:ptCount val="4"/>
                      <c:pt idx="0">
                        <c:v>35.6</c:v>
                      </c:pt>
                      <c:pt idx="1">
                        <c:v>39.200000000000003</c:v>
                      </c:pt>
                      <c:pt idx="2">
                        <c:v>43.5</c:v>
                      </c:pt>
                      <c:pt idx="3">
                        <c:v>46.6</c:v>
                      </c:pt>
                    </c:numCache>
                  </c:numRef>
                </c:val>
                <c:extLst xmlns:c16r2="http://schemas.microsoft.com/office/drawing/2015/06/chart">
                  <c:ext xmlns:c16="http://schemas.microsoft.com/office/drawing/2014/chart" uri="{C3380CC4-5D6E-409C-BE32-E72D297353CC}">
                    <c16:uniqueId val="{00000002-2B5A-4C34-8906-97284379BF56}"/>
                  </c:ext>
                </c:extLst>
              </c15:ser>
            </c15:filteredBarSeries>
          </c:ext>
        </c:extLst>
      </c:barChart>
      <c:catAx>
        <c:axId val="30300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03007616"/>
        <c:crosses val="autoZero"/>
        <c:auto val="1"/>
        <c:lblAlgn val="ctr"/>
        <c:lblOffset val="100"/>
        <c:noMultiLvlLbl val="0"/>
      </c:catAx>
      <c:valAx>
        <c:axId val="303007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sz="1600" dirty="0" smtClean="0"/>
                  <a:t>Gjennomsnittlige grunnskolepoeng</a:t>
                </a:r>
                <a:endParaRPr lang="nb-NO"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03007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65519449155877E-2"/>
          <c:y val="8.6418356895396023E-2"/>
          <c:w val="0.9076392555067565"/>
          <c:h val="0.52779890849654432"/>
        </c:manualLayout>
      </c:layout>
      <c:barChart>
        <c:barDir val="col"/>
        <c:grouping val="clustered"/>
        <c:varyColors val="0"/>
        <c:ser>
          <c:idx val="0"/>
          <c:order val="0"/>
          <c:tx>
            <c:strRef>
              <c:f>[1]Fullf.vgo!$K$18</c:f>
              <c:strCache>
                <c:ptCount val="1"/>
                <c:pt idx="0">
                  <c:v>Gutter</c:v>
                </c:pt>
              </c:strCache>
            </c:strRef>
          </c:tx>
          <c:spPr>
            <a:solidFill>
              <a:srgbClr val="5B9BD5"/>
            </a:solidFill>
            <a:ln>
              <a:noFill/>
            </a:ln>
            <a:effectLst/>
          </c:spPr>
          <c:invertIfNegative val="0"/>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FE4-4567-84EB-00BEE9D2754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[1]Fullf.vgo!$J$19:$J$28</c:f>
              <c:strCache>
                <c:ptCount val="10"/>
                <c:pt idx="0">
                  <c:v>Alle karakterer</c:v>
                </c:pt>
                <c:pt idx="1">
                  <c:v>Mangler grunnskolepoeng</c:v>
                </c:pt>
                <c:pt idx="2">
                  <c:v>10 - 24 poeng</c:v>
                </c:pt>
                <c:pt idx="3">
                  <c:v>25 - 29 poeng</c:v>
                </c:pt>
                <c:pt idx="4">
                  <c:v>30 - 34 poeng</c:v>
                </c:pt>
                <c:pt idx="5">
                  <c:v>35 - 39 poeng</c:v>
                </c:pt>
                <c:pt idx="6">
                  <c:v>40 - 44 poeng</c:v>
                </c:pt>
                <c:pt idx="7">
                  <c:v>45 - 49 poeng</c:v>
                </c:pt>
                <c:pt idx="8">
                  <c:v>50 - 54 poeng</c:v>
                </c:pt>
                <c:pt idx="9">
                  <c:v>55 poeng eller flere</c:v>
                </c:pt>
              </c:strCache>
            </c:strRef>
          </c:cat>
          <c:val>
            <c:numRef>
              <c:f>[1]Fullf.vgo!$K$19:$K$28</c:f>
              <c:numCache>
                <c:formatCode>General</c:formatCode>
                <c:ptCount val="10"/>
                <c:pt idx="0">
                  <c:v>67.8</c:v>
                </c:pt>
                <c:pt idx="1">
                  <c:v>23.3</c:v>
                </c:pt>
                <c:pt idx="2">
                  <c:v>20.3</c:v>
                </c:pt>
                <c:pt idx="3">
                  <c:v>37.5</c:v>
                </c:pt>
                <c:pt idx="4">
                  <c:v>56.3</c:v>
                </c:pt>
                <c:pt idx="5">
                  <c:v>74.7</c:v>
                </c:pt>
                <c:pt idx="6">
                  <c:v>85.9</c:v>
                </c:pt>
                <c:pt idx="7">
                  <c:v>93</c:v>
                </c:pt>
                <c:pt idx="8">
                  <c:v>97.3</c:v>
                </c:pt>
                <c:pt idx="9">
                  <c:v>99.5</c:v>
                </c:pt>
              </c:numCache>
            </c:numRef>
          </c:val>
          <c:extLst xmlns:c16r2="http://schemas.microsoft.com/office/drawing/2015/06/chart">
            <c:ext xmlns:c16="http://schemas.microsoft.com/office/drawing/2014/chart" uri="{C3380CC4-5D6E-409C-BE32-E72D297353CC}">
              <c16:uniqueId val="{00000000-EFE4-4567-84EB-00BEE9D2754F}"/>
            </c:ext>
          </c:extLst>
        </c:ser>
        <c:ser>
          <c:idx val="1"/>
          <c:order val="1"/>
          <c:tx>
            <c:strRef>
              <c:f>[1]Fullf.vgo!$L$18</c:f>
              <c:strCache>
                <c:ptCount val="1"/>
                <c:pt idx="0">
                  <c:v>Jenter</c:v>
                </c:pt>
              </c:strCache>
            </c:strRef>
          </c:tx>
          <c:spPr>
            <a:solidFill>
              <a:srgbClr val="ED7D31"/>
            </a:solidFill>
            <a:ln>
              <a:noFill/>
            </a:ln>
            <a:effectLst/>
          </c:spPr>
          <c:invertIfNegative val="0"/>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FE4-4567-84EB-00BEE9D2754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[1]Fullf.vgo!$J$19:$J$28</c:f>
              <c:strCache>
                <c:ptCount val="10"/>
                <c:pt idx="0">
                  <c:v>Alle karakterer</c:v>
                </c:pt>
                <c:pt idx="1">
                  <c:v>Mangler grunnskolepoeng</c:v>
                </c:pt>
                <c:pt idx="2">
                  <c:v>10 - 24 poeng</c:v>
                </c:pt>
                <c:pt idx="3">
                  <c:v>25 - 29 poeng</c:v>
                </c:pt>
                <c:pt idx="4">
                  <c:v>30 - 34 poeng</c:v>
                </c:pt>
                <c:pt idx="5">
                  <c:v>35 - 39 poeng</c:v>
                </c:pt>
                <c:pt idx="6">
                  <c:v>40 - 44 poeng</c:v>
                </c:pt>
                <c:pt idx="7">
                  <c:v>45 - 49 poeng</c:v>
                </c:pt>
                <c:pt idx="8">
                  <c:v>50 - 54 poeng</c:v>
                </c:pt>
                <c:pt idx="9">
                  <c:v>55 poeng eller flere</c:v>
                </c:pt>
              </c:strCache>
            </c:strRef>
          </c:cat>
          <c:val>
            <c:numRef>
              <c:f>[1]Fullf.vgo!$L$19:$L$28</c:f>
              <c:numCache>
                <c:formatCode>General</c:formatCode>
                <c:ptCount val="10"/>
                <c:pt idx="0">
                  <c:v>78.5</c:v>
                </c:pt>
                <c:pt idx="1">
                  <c:v>33.5</c:v>
                </c:pt>
                <c:pt idx="2">
                  <c:v>17.7</c:v>
                </c:pt>
                <c:pt idx="3">
                  <c:v>31.5</c:v>
                </c:pt>
                <c:pt idx="4">
                  <c:v>55.199999999999996</c:v>
                </c:pt>
                <c:pt idx="5">
                  <c:v>75.3</c:v>
                </c:pt>
                <c:pt idx="6">
                  <c:v>88.3</c:v>
                </c:pt>
                <c:pt idx="7">
                  <c:v>95.3</c:v>
                </c:pt>
                <c:pt idx="8">
                  <c:v>97.9</c:v>
                </c:pt>
                <c:pt idx="9">
                  <c:v>98.5</c:v>
                </c:pt>
              </c:numCache>
            </c:numRef>
          </c:val>
          <c:extLst xmlns:c16r2="http://schemas.microsoft.com/office/drawing/2015/06/chart">
            <c:ext xmlns:c16="http://schemas.microsoft.com/office/drawing/2014/chart" uri="{C3380CC4-5D6E-409C-BE32-E72D297353CC}">
              <c16:uniqueId val="{00000001-EFE4-4567-84EB-00BEE9D2754F}"/>
            </c:ext>
          </c:extLst>
        </c:ser>
        <c:dLbls>
          <c:showLegendKey val="0"/>
          <c:showVal val="0"/>
          <c:showCatName val="0"/>
          <c:showSerName val="0"/>
          <c:showPercent val="0"/>
          <c:showBubbleSize val="0"/>
        </c:dLbls>
        <c:gapWidth val="219"/>
        <c:overlap val="-27"/>
        <c:axId val="303008008"/>
        <c:axId val="303009576"/>
      </c:barChart>
      <c:catAx>
        <c:axId val="30300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03009576"/>
        <c:crosses val="autoZero"/>
        <c:auto val="1"/>
        <c:lblAlgn val="ctr"/>
        <c:lblOffset val="100"/>
        <c:noMultiLvlLbl val="0"/>
      </c:catAx>
      <c:valAx>
        <c:axId val="3030095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sz="1600" dirty="0" smtClean="0"/>
                  <a:t>Andel fullført etter fem år, i %</a:t>
                </a:r>
                <a:endParaRPr lang="nb-NO" sz="16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03008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'Fullf. utd.'!$D$9</c:f>
              <c:strCache>
                <c:ptCount val="1"/>
                <c:pt idx="0">
                  <c:v>Gutter</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'Fullf. utd.'!$B$10:$B$15</c:f>
              <c:strCache>
                <c:ptCount val="4"/>
                <c:pt idx="0">
                  <c:v>Grunnskole eller ingen fullført utdanning</c:v>
                </c:pt>
                <c:pt idx="1">
                  <c:v>Videregående opplæring</c:v>
                </c:pt>
                <c:pt idx="2">
                  <c:v>Universitets- og høgskole, 4 år eller mindre</c:v>
                </c:pt>
                <c:pt idx="3">
                  <c:v>Universitets- og høgskole, mer enn 4 år</c:v>
                </c:pt>
              </c:strCache>
            </c:strRef>
          </c:cat>
          <c:val>
            <c:numRef>
              <c:f>'Fullf. utd.'!$D$10:$D$15</c:f>
              <c:numCache>
                <c:formatCode>0.0</c:formatCode>
                <c:ptCount val="4"/>
                <c:pt idx="0">
                  <c:v>46.2</c:v>
                </c:pt>
                <c:pt idx="1">
                  <c:v>64.699999999999989</c:v>
                </c:pt>
                <c:pt idx="2">
                  <c:v>77.7</c:v>
                </c:pt>
                <c:pt idx="3">
                  <c:v>86.899999999999991</c:v>
                </c:pt>
              </c:numCache>
            </c:numRef>
          </c:val>
          <c:extLst xmlns:c16r2="http://schemas.microsoft.com/office/drawing/2015/06/chart">
            <c:ext xmlns:c16="http://schemas.microsoft.com/office/drawing/2014/chart" uri="{C3380CC4-5D6E-409C-BE32-E72D297353CC}">
              <c16:uniqueId val="{00000000-1C9A-4B53-8A61-3B78DC7CE277}"/>
            </c:ext>
          </c:extLst>
        </c:ser>
        <c:ser>
          <c:idx val="2"/>
          <c:order val="2"/>
          <c:tx>
            <c:strRef>
              <c:f>'Fullf. utd.'!$E$9</c:f>
              <c:strCache>
                <c:ptCount val="1"/>
                <c:pt idx="0">
                  <c:v>Jenter</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'Fullf. utd.'!$B$10:$B$15</c:f>
              <c:strCache>
                <c:ptCount val="4"/>
                <c:pt idx="0">
                  <c:v>Grunnskole eller ingen fullført utdanning</c:v>
                </c:pt>
                <c:pt idx="1">
                  <c:v>Videregående opplæring</c:v>
                </c:pt>
                <c:pt idx="2">
                  <c:v>Universitets- og høgskole, 4 år eller mindre</c:v>
                </c:pt>
                <c:pt idx="3">
                  <c:v>Universitets- og høgskole, mer enn 4 år</c:v>
                </c:pt>
              </c:strCache>
            </c:strRef>
          </c:cat>
          <c:val>
            <c:numRef>
              <c:f>'Fullf. utd.'!$E$10:$E$15</c:f>
              <c:numCache>
                <c:formatCode>0.0</c:formatCode>
                <c:ptCount val="4"/>
                <c:pt idx="0">
                  <c:v>56.900000000000006</c:v>
                </c:pt>
                <c:pt idx="1">
                  <c:v>76.2</c:v>
                </c:pt>
                <c:pt idx="2">
                  <c:v>87.3</c:v>
                </c:pt>
                <c:pt idx="3">
                  <c:v>92.1</c:v>
                </c:pt>
              </c:numCache>
            </c:numRef>
          </c:val>
          <c:extLst xmlns:c16r2="http://schemas.microsoft.com/office/drawing/2015/06/chart">
            <c:ext xmlns:c16="http://schemas.microsoft.com/office/drawing/2014/chart" uri="{C3380CC4-5D6E-409C-BE32-E72D297353CC}">
              <c16:uniqueId val="{00000001-1C9A-4B53-8A61-3B78DC7CE277}"/>
            </c:ext>
          </c:extLst>
        </c:ser>
        <c:dLbls>
          <c:showLegendKey val="0"/>
          <c:showVal val="0"/>
          <c:showCatName val="0"/>
          <c:showSerName val="0"/>
          <c:showPercent val="0"/>
          <c:showBubbleSize val="0"/>
        </c:dLbls>
        <c:gapWidth val="219"/>
        <c:overlap val="-27"/>
        <c:axId val="360550072"/>
        <c:axId val="36055360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'Fullf. utd.'!$C$9</c15:sqref>
                        </c15:formulaRef>
                      </c:ext>
                    </c:extLst>
                    <c:strCache>
                      <c:ptCount val="1"/>
                      <c:pt idx="0">
                        <c:v>Begge kjønn</c:v>
                      </c:pt>
                    </c:strCache>
                  </c:strRef>
                </c:tx>
                <c:spPr>
                  <a:solidFill>
                    <a:schemeClr val="accent1"/>
                  </a:solidFill>
                  <a:ln>
                    <a:noFill/>
                  </a:ln>
                  <a:effectLst/>
                </c:spPr>
                <c:invertIfNegative val="0"/>
                <c:cat>
                  <c:strRef>
                    <c:extLst xmlns:c16r2="http://schemas.microsoft.com/office/drawing/2015/06/chart">
                      <c:ext uri="{02D57815-91ED-43cb-92C2-25804820EDAC}">
                        <c15:formulaRef>
                          <c15:sqref>'Fullf. utd.'!$B$10:$B$15</c15:sqref>
                        </c15:formulaRef>
                      </c:ext>
                    </c:extLst>
                    <c:strCache>
                      <c:ptCount val="4"/>
                      <c:pt idx="0">
                        <c:v>Grunnskole eller ingen fullført utdanning</c:v>
                      </c:pt>
                      <c:pt idx="1">
                        <c:v>Videregående opplæring</c:v>
                      </c:pt>
                      <c:pt idx="2">
                        <c:v>Universitets- og høgskole, 4 år eller mindre</c:v>
                      </c:pt>
                      <c:pt idx="3">
                        <c:v>Universitets- og høgskole, mer enn 4 år</c:v>
                      </c:pt>
                    </c:strCache>
                  </c:strRef>
                </c:cat>
                <c:val>
                  <c:numRef>
                    <c:extLst xmlns:c16r2="http://schemas.microsoft.com/office/drawing/2015/06/chart">
                      <c:ext uri="{02D57815-91ED-43cb-92C2-25804820EDAC}">
                        <c15:formulaRef>
                          <c15:sqref>'Fullf. utd.'!$C$10:$C$15</c15:sqref>
                        </c15:formulaRef>
                      </c:ext>
                    </c:extLst>
                    <c:numCache>
                      <c:formatCode>General</c:formatCode>
                      <c:ptCount val="4"/>
                      <c:pt idx="0">
                        <c:v>35.299999999999997</c:v>
                      </c:pt>
                      <c:pt idx="1">
                        <c:v>38.9</c:v>
                      </c:pt>
                      <c:pt idx="2">
                        <c:v>43.2</c:v>
                      </c:pt>
                      <c:pt idx="3">
                        <c:v>46.4</c:v>
                      </c:pt>
                    </c:numCache>
                  </c:numRef>
                </c:val>
                <c:extLst xmlns:c16r2="http://schemas.microsoft.com/office/drawing/2015/06/chart">
                  <c:ext xmlns:c16="http://schemas.microsoft.com/office/drawing/2014/chart" uri="{C3380CC4-5D6E-409C-BE32-E72D297353CC}">
                    <c16:uniqueId val="{00000002-1C9A-4B53-8A61-3B78DC7CE277}"/>
                  </c:ext>
                </c:extLst>
              </c15:ser>
            </c15:filteredBarSeries>
          </c:ext>
        </c:extLst>
      </c:barChart>
      <c:catAx>
        <c:axId val="36055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0553600"/>
        <c:crosses val="autoZero"/>
        <c:auto val="1"/>
        <c:lblAlgn val="ctr"/>
        <c:lblOffset val="100"/>
        <c:noMultiLvlLbl val="0"/>
      </c:catAx>
      <c:valAx>
        <c:axId val="36055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sz="1600" dirty="0"/>
                  <a:t>Andel </a:t>
                </a:r>
                <a:r>
                  <a:rPr lang="nb-NO" sz="1600" dirty="0" smtClean="0"/>
                  <a:t>fullført etter fem år, </a:t>
                </a:r>
                <a:r>
                  <a:rPr lang="nb-NO" sz="1600" dirty="0"/>
                  <a:t>i %</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0550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'UH alle aldre'!$C$5</c:f>
              <c:strCache>
                <c:ptCount val="1"/>
                <c:pt idx="0">
                  <c:v>Begge kjønn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aldre'!$D$5:$AY$5</c:f>
            </c:numRef>
          </c:val>
          <c:smooth val="0"/>
        </c:ser>
        <c:ser>
          <c:idx val="1"/>
          <c:order val="1"/>
          <c:tx>
            <c:strRef>
              <c:f>'UH alle aldre'!$C$6</c:f>
              <c:strCache>
                <c:ptCount val="1"/>
                <c:pt idx="0">
                  <c:v>Menn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aldre'!$D$6:$AY$6</c:f>
            </c:numRef>
          </c:val>
          <c:smooth val="0"/>
        </c:ser>
        <c:ser>
          <c:idx val="2"/>
          <c:order val="2"/>
          <c:tx>
            <c:strRef>
              <c:f>'UH alle aldre'!$C$7</c:f>
              <c:strCache>
                <c:ptCount val="1"/>
                <c:pt idx="0">
                  <c:v>Kvinner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aldre'!$D$7:$AY$7</c:f>
            </c:numRef>
          </c:val>
          <c:smooth val="0"/>
        </c:ser>
        <c:ser>
          <c:idx val="3"/>
          <c:order val="3"/>
          <c:tx>
            <c:strRef>
              <c:f>'UH alle aldre'!$C$8</c:f>
              <c:strCache>
                <c:ptCount val="1"/>
                <c:pt idx="0">
                  <c:v>Begge kjønn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aldre'!$D$8:$AY$8</c:f>
            </c:numRef>
          </c:val>
          <c:smooth val="0"/>
        </c:ser>
        <c:ser>
          <c:idx val="4"/>
          <c:order val="4"/>
          <c:tx>
            <c:strRef>
              <c:f>'UH alle aldre'!$C$9</c:f>
              <c:strCache>
                <c:ptCount val="1"/>
                <c:pt idx="0">
                  <c:v>Menn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aldre'!$D$9:$AY$9</c:f>
            </c:numRef>
          </c:val>
          <c:smooth val="0"/>
        </c:ser>
        <c:ser>
          <c:idx val="5"/>
          <c:order val="5"/>
          <c:tx>
            <c:strRef>
              <c:f>'UH alle aldre'!$C$10</c:f>
              <c:strCache>
                <c:ptCount val="1"/>
                <c:pt idx="0">
                  <c:v>Kvinner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aldre'!$D$10:$AY$10</c:f>
            </c:numRef>
          </c:val>
          <c:smooth val="0"/>
        </c:ser>
        <c:ser>
          <c:idx val="6"/>
          <c:order val="6"/>
          <c:tx>
            <c:strRef>
              <c:f>'UH alle aldre'!$C$11</c:f>
              <c:strCache>
                <c:ptCount val="1"/>
                <c:pt idx="0">
                  <c:v>Begge kjønn</c:v>
                </c:pt>
              </c:strCache>
            </c:strRef>
          </c:tx>
          <c:spPr>
            <a:ln w="28575" cap="rnd">
              <a:solidFill>
                <a:schemeClr val="accent3"/>
              </a:solidFill>
              <a:prstDash val="dash"/>
              <a:round/>
            </a:ln>
            <a:effectLst/>
          </c:spPr>
          <c:marker>
            <c:symbol val="none"/>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aldre'!$D$11:$AY$11</c:f>
              <c:numCache>
                <c:formatCode>0.0</c:formatCode>
                <c:ptCount val="48"/>
                <c:pt idx="0">
                  <c:v>7.4</c:v>
                </c:pt>
                <c:pt idx="1">
                  <c:v>7.79</c:v>
                </c:pt>
                <c:pt idx="2">
                  <c:v>8.18</c:v>
                </c:pt>
                <c:pt idx="3">
                  <c:v>8.57</c:v>
                </c:pt>
                <c:pt idx="4">
                  <c:v>8.9600000000000009</c:v>
                </c:pt>
                <c:pt idx="5">
                  <c:v>9.35</c:v>
                </c:pt>
                <c:pt idx="6">
                  <c:v>9.74</c:v>
                </c:pt>
                <c:pt idx="7">
                  <c:v>10.130000000000001</c:v>
                </c:pt>
                <c:pt idx="8">
                  <c:v>10.52</c:v>
                </c:pt>
                <c:pt idx="9">
                  <c:v>10.91</c:v>
                </c:pt>
                <c:pt idx="10">
                  <c:v>11.3</c:v>
                </c:pt>
              </c:numCache>
            </c:numRef>
          </c:val>
          <c:smooth val="0"/>
        </c:ser>
        <c:ser>
          <c:idx val="7"/>
          <c:order val="7"/>
          <c:tx>
            <c:strRef>
              <c:f>'UH alle aldre'!$C$12</c:f>
              <c:strCache>
                <c:ptCount val="1"/>
                <c:pt idx="0">
                  <c:v>Menn</c:v>
                </c:pt>
              </c:strCache>
            </c:strRef>
          </c:tx>
          <c:spPr>
            <a:ln w="28575" cap="rnd">
              <a:solidFill>
                <a:srgbClr val="264478"/>
              </a:solidFill>
              <a:prstDash val="dash"/>
              <a:round/>
            </a:ln>
            <a:effectLst/>
          </c:spPr>
          <c:marker>
            <c:symbol val="none"/>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aldre'!$D$12:$AY$12</c:f>
              <c:numCache>
                <c:formatCode>0.0</c:formatCode>
                <c:ptCount val="48"/>
                <c:pt idx="0">
                  <c:v>8.9</c:v>
                </c:pt>
                <c:pt idx="1">
                  <c:v>9.33</c:v>
                </c:pt>
                <c:pt idx="2">
                  <c:v>9.76</c:v>
                </c:pt>
                <c:pt idx="3">
                  <c:v>10.19</c:v>
                </c:pt>
                <c:pt idx="4">
                  <c:v>10.62</c:v>
                </c:pt>
                <c:pt idx="5">
                  <c:v>11.05</c:v>
                </c:pt>
                <c:pt idx="6">
                  <c:v>11.48</c:v>
                </c:pt>
                <c:pt idx="7">
                  <c:v>11.91</c:v>
                </c:pt>
                <c:pt idx="8">
                  <c:v>12.34</c:v>
                </c:pt>
                <c:pt idx="9">
                  <c:v>12.77</c:v>
                </c:pt>
                <c:pt idx="10">
                  <c:v>13.2</c:v>
                </c:pt>
              </c:numCache>
            </c:numRef>
          </c:val>
          <c:smooth val="0"/>
        </c:ser>
        <c:ser>
          <c:idx val="8"/>
          <c:order val="8"/>
          <c:tx>
            <c:strRef>
              <c:f>'UH alle aldre'!$C$13</c:f>
              <c:strCache>
                <c:ptCount val="1"/>
                <c:pt idx="0">
                  <c:v>Kvinner</c:v>
                </c:pt>
              </c:strCache>
            </c:strRef>
          </c:tx>
          <c:spPr>
            <a:ln w="28575" cap="rnd">
              <a:solidFill>
                <a:srgbClr val="A8480E"/>
              </a:solidFill>
              <a:prstDash val="dash"/>
              <a:round/>
            </a:ln>
            <a:effectLst/>
          </c:spPr>
          <c:marker>
            <c:symbol val="none"/>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aldre'!$D$13:$AY$13</c:f>
              <c:numCache>
                <c:formatCode>0.0</c:formatCode>
                <c:ptCount val="48"/>
                <c:pt idx="0">
                  <c:v>6</c:v>
                </c:pt>
                <c:pt idx="1">
                  <c:v>6.35</c:v>
                </c:pt>
                <c:pt idx="2">
                  <c:v>6.7</c:v>
                </c:pt>
                <c:pt idx="3">
                  <c:v>7.05</c:v>
                </c:pt>
                <c:pt idx="4">
                  <c:v>7.4</c:v>
                </c:pt>
                <c:pt idx="5">
                  <c:v>7.75</c:v>
                </c:pt>
                <c:pt idx="6">
                  <c:v>8.1</c:v>
                </c:pt>
                <c:pt idx="7">
                  <c:v>8.4499999999999993</c:v>
                </c:pt>
                <c:pt idx="8">
                  <c:v>8.8000000000000007</c:v>
                </c:pt>
                <c:pt idx="9">
                  <c:v>9.15</c:v>
                </c:pt>
                <c:pt idx="10">
                  <c:v>9.5</c:v>
                </c:pt>
              </c:numCache>
            </c:numRef>
          </c:val>
          <c:smooth val="0"/>
        </c:ser>
        <c:ser>
          <c:idx val="9"/>
          <c:order val="9"/>
          <c:tx>
            <c:strRef>
              <c:f>'UH alle aldre'!$C$14</c:f>
              <c:strCache>
                <c:ptCount val="1"/>
                <c:pt idx="0">
                  <c:v>Begge kjønn</c:v>
                </c:pt>
              </c:strCache>
            </c:strRef>
          </c:tx>
          <c:spPr>
            <a:ln w="28575" cap="rnd">
              <a:solidFill>
                <a:schemeClr val="accent3"/>
              </a:solidFill>
              <a:round/>
            </a:ln>
            <a:effectLst/>
          </c:spPr>
          <c:marker>
            <c:symbol val="none"/>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aldre'!$D$14:$AY$14</c:f>
              <c:numCache>
                <c:formatCode>General</c:formatCode>
                <c:ptCount val="48"/>
                <c:pt idx="0" formatCode="0.0">
                  <c:v>7.4</c:v>
                </c:pt>
                <c:pt idx="10" formatCode="0.0">
                  <c:v>11.3</c:v>
                </c:pt>
                <c:pt idx="11" formatCode="0.0">
                  <c:v>11.6</c:v>
                </c:pt>
                <c:pt idx="12" formatCode="0.0">
                  <c:v>12</c:v>
                </c:pt>
                <c:pt idx="13" formatCode="0.0">
                  <c:v>12.399999999999999</c:v>
                </c:pt>
                <c:pt idx="14" formatCode="0.0">
                  <c:v>12.7</c:v>
                </c:pt>
                <c:pt idx="15" formatCode="0.0">
                  <c:v>13</c:v>
                </c:pt>
                <c:pt idx="16" formatCode="0.0">
                  <c:v>13.4</c:v>
                </c:pt>
                <c:pt idx="17" formatCode="0.0">
                  <c:v>13.8</c:v>
                </c:pt>
                <c:pt idx="18" formatCode="0.0">
                  <c:v>14.2</c:v>
                </c:pt>
                <c:pt idx="19" formatCode="0.0">
                  <c:v>14.9</c:v>
                </c:pt>
                <c:pt idx="20" formatCode="0.0">
                  <c:v>15.5</c:v>
                </c:pt>
                <c:pt idx="21" formatCode="0.0">
                  <c:v>16.2</c:v>
                </c:pt>
                <c:pt idx="22" formatCode="0.0">
                  <c:v>16.899999999999999</c:v>
                </c:pt>
                <c:pt idx="23" formatCode="0.0">
                  <c:v>17.7</c:v>
                </c:pt>
                <c:pt idx="24" formatCode="0.0">
                  <c:v>18.399999999999999</c:v>
                </c:pt>
                <c:pt idx="25" formatCode="0.0">
                  <c:v>19.099999999999998</c:v>
                </c:pt>
                <c:pt idx="26" formatCode="0.0">
                  <c:v>19.8</c:v>
                </c:pt>
                <c:pt idx="27" formatCode="0.0">
                  <c:v>20.5</c:v>
                </c:pt>
                <c:pt idx="28" formatCode="0.0">
                  <c:v>21.200000000000003</c:v>
                </c:pt>
                <c:pt idx="29" formatCode="0.0">
                  <c:v>21.6</c:v>
                </c:pt>
                <c:pt idx="30" formatCode="0.0">
                  <c:v>22</c:v>
                </c:pt>
                <c:pt idx="31" formatCode="0.0">
                  <c:v>22.6</c:v>
                </c:pt>
                <c:pt idx="32" formatCode="0.0">
                  <c:v>23</c:v>
                </c:pt>
                <c:pt idx="33" formatCode="0.0">
                  <c:v>23.7</c:v>
                </c:pt>
                <c:pt idx="34" formatCode="0.0">
                  <c:v>24.4</c:v>
                </c:pt>
                <c:pt idx="35" formatCode="0.0">
                  <c:v>25.099999999999998</c:v>
                </c:pt>
                <c:pt idx="36" formatCode="0.0">
                  <c:v>25.700000000000003</c:v>
                </c:pt>
                <c:pt idx="37" formatCode="0.0">
                  <c:v>26.4</c:v>
                </c:pt>
                <c:pt idx="38" formatCode="0.0">
                  <c:v>27</c:v>
                </c:pt>
                <c:pt idx="39" formatCode="0.0">
                  <c:v>27.7</c:v>
                </c:pt>
                <c:pt idx="40" formatCode="0.0">
                  <c:v>28.4</c:v>
                </c:pt>
                <c:pt idx="41" formatCode="0.0">
                  <c:v>29.1</c:v>
                </c:pt>
                <c:pt idx="42" formatCode="0.0">
                  <c:v>29.8</c:v>
                </c:pt>
                <c:pt idx="43" formatCode="0.0">
                  <c:v>30.4</c:v>
                </c:pt>
                <c:pt idx="44" formatCode="0.0">
                  <c:v>31.4</c:v>
                </c:pt>
                <c:pt idx="45" formatCode="0.0">
                  <c:v>32.200000000000003</c:v>
                </c:pt>
                <c:pt idx="46" formatCode="0.0">
                  <c:v>32.9</c:v>
                </c:pt>
                <c:pt idx="47" formatCode="0.0">
                  <c:v>33.4</c:v>
                </c:pt>
              </c:numCache>
            </c:numRef>
          </c:val>
          <c:smooth val="0"/>
        </c:ser>
        <c:ser>
          <c:idx val="10"/>
          <c:order val="10"/>
          <c:tx>
            <c:strRef>
              <c:f>'UH alle aldre'!$C$15</c:f>
              <c:strCache>
                <c:ptCount val="1"/>
                <c:pt idx="0">
                  <c:v>Menn</c:v>
                </c:pt>
              </c:strCache>
            </c:strRef>
          </c:tx>
          <c:spPr>
            <a:ln w="28575" cap="rnd">
              <a:solidFill>
                <a:schemeClr val="accent5">
                  <a:lumMod val="60000"/>
                </a:schemeClr>
              </a:solidFill>
              <a:round/>
            </a:ln>
            <a:effectLst/>
          </c:spPr>
          <c:marker>
            <c:symbol val="none"/>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aldre'!$D$15:$AY$15</c:f>
              <c:numCache>
                <c:formatCode>General</c:formatCode>
                <c:ptCount val="48"/>
                <c:pt idx="0" formatCode="0.0">
                  <c:v>8.9</c:v>
                </c:pt>
                <c:pt idx="10" formatCode="0.0">
                  <c:v>13.2</c:v>
                </c:pt>
                <c:pt idx="11" formatCode="0.0">
                  <c:v>13.5</c:v>
                </c:pt>
                <c:pt idx="12" formatCode="0.0">
                  <c:v>13.8</c:v>
                </c:pt>
                <c:pt idx="13" formatCode="0.0">
                  <c:v>14.1</c:v>
                </c:pt>
                <c:pt idx="14" formatCode="0.0">
                  <c:v>14.299999999999999</c:v>
                </c:pt>
                <c:pt idx="15" formatCode="0.0">
                  <c:v>14.7</c:v>
                </c:pt>
                <c:pt idx="16" formatCode="0.0">
                  <c:v>15</c:v>
                </c:pt>
                <c:pt idx="17" formatCode="0.0">
                  <c:v>15.3</c:v>
                </c:pt>
                <c:pt idx="18" formatCode="0.0">
                  <c:v>15.7</c:v>
                </c:pt>
                <c:pt idx="19" formatCode="0.0">
                  <c:v>16.399999999999999</c:v>
                </c:pt>
                <c:pt idx="20" formatCode="0.0">
                  <c:v>16.899999999999999</c:v>
                </c:pt>
                <c:pt idx="21" formatCode="0.0">
                  <c:v>17.5</c:v>
                </c:pt>
                <c:pt idx="22" formatCode="0.0">
                  <c:v>18.100000000000001</c:v>
                </c:pt>
                <c:pt idx="23" formatCode="0.0">
                  <c:v>18.799999999999997</c:v>
                </c:pt>
                <c:pt idx="24" formatCode="0.0">
                  <c:v>19.3</c:v>
                </c:pt>
                <c:pt idx="25" formatCode="0.0">
                  <c:v>19.8</c:v>
                </c:pt>
                <c:pt idx="26" formatCode="0.0">
                  <c:v>20.399999999999999</c:v>
                </c:pt>
                <c:pt idx="27" formatCode="0.0">
                  <c:v>21</c:v>
                </c:pt>
                <c:pt idx="28" formatCode="0.0">
                  <c:v>21.5</c:v>
                </c:pt>
                <c:pt idx="29" formatCode="0.0">
                  <c:v>21.799999999999997</c:v>
                </c:pt>
                <c:pt idx="30" formatCode="0.0">
                  <c:v>22</c:v>
                </c:pt>
                <c:pt idx="31" formatCode="0.0">
                  <c:v>22.4</c:v>
                </c:pt>
                <c:pt idx="32" formatCode="0.0">
                  <c:v>22.7</c:v>
                </c:pt>
                <c:pt idx="33" formatCode="0.0">
                  <c:v>23</c:v>
                </c:pt>
                <c:pt idx="34" formatCode="0.0">
                  <c:v>23.6</c:v>
                </c:pt>
                <c:pt idx="35" formatCode="0.0">
                  <c:v>24</c:v>
                </c:pt>
                <c:pt idx="36" formatCode="0.0">
                  <c:v>24.4</c:v>
                </c:pt>
                <c:pt idx="37" formatCode="0.0">
                  <c:v>24.799999999999997</c:v>
                </c:pt>
                <c:pt idx="38" formatCode="0.0">
                  <c:v>25.299999999999997</c:v>
                </c:pt>
                <c:pt idx="39" formatCode="0.0">
                  <c:v>25.7</c:v>
                </c:pt>
                <c:pt idx="40" formatCode="0.0">
                  <c:v>26.1</c:v>
                </c:pt>
                <c:pt idx="41" formatCode="0.0">
                  <c:v>26.5</c:v>
                </c:pt>
                <c:pt idx="42" formatCode="0.0">
                  <c:v>27.1</c:v>
                </c:pt>
                <c:pt idx="43" formatCode="0.0">
                  <c:v>27.4</c:v>
                </c:pt>
                <c:pt idx="44" formatCode="0.0">
                  <c:v>28.3</c:v>
                </c:pt>
                <c:pt idx="45" formatCode="0.0">
                  <c:v>28.7</c:v>
                </c:pt>
                <c:pt idx="46" formatCode="0.0">
                  <c:v>29.2</c:v>
                </c:pt>
                <c:pt idx="47" formatCode="0.0">
                  <c:v>29.6</c:v>
                </c:pt>
              </c:numCache>
            </c:numRef>
          </c:val>
          <c:smooth val="0"/>
        </c:ser>
        <c:ser>
          <c:idx val="11"/>
          <c:order val="11"/>
          <c:tx>
            <c:strRef>
              <c:f>'UH alle aldre'!$C$16</c:f>
              <c:strCache>
                <c:ptCount val="1"/>
                <c:pt idx="0">
                  <c:v>Kvinner</c:v>
                </c:pt>
              </c:strCache>
            </c:strRef>
          </c:tx>
          <c:spPr>
            <a:ln w="28575" cap="rnd">
              <a:solidFill>
                <a:srgbClr val="A8480E"/>
              </a:solidFill>
              <a:round/>
            </a:ln>
            <a:effectLst/>
          </c:spPr>
          <c:marker>
            <c:symbol val="none"/>
          </c:marker>
          <c:cat>
            <c:strRef>
              <c:f>'UH alle aldre'!$D$4:$AY$4</c:f>
              <c:strCach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strCache>
            </c:strRef>
          </c:cat>
          <c:val>
            <c:numRef>
              <c:f>'UH alle aldre'!$D$16:$AY$16</c:f>
              <c:numCache>
                <c:formatCode>General</c:formatCode>
                <c:ptCount val="48"/>
                <c:pt idx="0" formatCode="0.0">
                  <c:v>6</c:v>
                </c:pt>
                <c:pt idx="10" formatCode="0.0">
                  <c:v>9.5</c:v>
                </c:pt>
                <c:pt idx="11" formatCode="0.0">
                  <c:v>9.7999999999999989</c:v>
                </c:pt>
                <c:pt idx="12" formatCode="0.0">
                  <c:v>10.3</c:v>
                </c:pt>
                <c:pt idx="13" formatCode="0.0">
                  <c:v>10.600000000000001</c:v>
                </c:pt>
                <c:pt idx="14" formatCode="0.0">
                  <c:v>11.1</c:v>
                </c:pt>
                <c:pt idx="15" formatCode="0.0">
                  <c:v>11.5</c:v>
                </c:pt>
                <c:pt idx="16" formatCode="0.0">
                  <c:v>11.8</c:v>
                </c:pt>
                <c:pt idx="17" formatCode="0.0">
                  <c:v>12.299999999999999</c:v>
                </c:pt>
                <c:pt idx="18" formatCode="0.0">
                  <c:v>12.799999999999999</c:v>
                </c:pt>
                <c:pt idx="19" formatCode="0.0">
                  <c:v>13.5</c:v>
                </c:pt>
                <c:pt idx="20" formatCode="0.0">
                  <c:v>14.3</c:v>
                </c:pt>
                <c:pt idx="21" formatCode="0.0">
                  <c:v>15</c:v>
                </c:pt>
                <c:pt idx="22" formatCode="0.0">
                  <c:v>15.7</c:v>
                </c:pt>
                <c:pt idx="23" formatCode="0.0">
                  <c:v>16.600000000000001</c:v>
                </c:pt>
                <c:pt idx="24" formatCode="0.0">
                  <c:v>17.5</c:v>
                </c:pt>
                <c:pt idx="25" formatCode="0.0">
                  <c:v>18.3</c:v>
                </c:pt>
                <c:pt idx="26" formatCode="0.0">
                  <c:v>19.200000000000003</c:v>
                </c:pt>
                <c:pt idx="27" formatCode="0.0">
                  <c:v>20.100000000000001</c:v>
                </c:pt>
                <c:pt idx="28" formatCode="0.0">
                  <c:v>20.9</c:v>
                </c:pt>
                <c:pt idx="29" formatCode="0.0">
                  <c:v>21.4</c:v>
                </c:pt>
                <c:pt idx="30" formatCode="0.0">
                  <c:v>22</c:v>
                </c:pt>
                <c:pt idx="31" formatCode="0.0">
                  <c:v>22.6</c:v>
                </c:pt>
                <c:pt idx="32" formatCode="0.0">
                  <c:v>23.400000000000002</c:v>
                </c:pt>
                <c:pt idx="33" formatCode="0.0">
                  <c:v>24.2</c:v>
                </c:pt>
                <c:pt idx="34" formatCode="0.0">
                  <c:v>25.2</c:v>
                </c:pt>
                <c:pt idx="35" formatCode="0.0">
                  <c:v>26.3</c:v>
                </c:pt>
                <c:pt idx="36" formatCode="0.0">
                  <c:v>27.1</c:v>
                </c:pt>
                <c:pt idx="37" formatCode="0.0">
                  <c:v>27.9</c:v>
                </c:pt>
                <c:pt idx="38" formatCode="0.0">
                  <c:v>28.8</c:v>
                </c:pt>
                <c:pt idx="39" formatCode="0.0">
                  <c:v>29.6</c:v>
                </c:pt>
                <c:pt idx="40" formatCode="0.0">
                  <c:v>30.599999999999998</c:v>
                </c:pt>
                <c:pt idx="41" formatCode="0.0">
                  <c:v>31.5</c:v>
                </c:pt>
                <c:pt idx="42" formatCode="0.0">
                  <c:v>32.5</c:v>
                </c:pt>
                <c:pt idx="43" formatCode="0.0">
                  <c:v>33.299999999999997</c:v>
                </c:pt>
                <c:pt idx="44" formatCode="0.0">
                  <c:v>34.5</c:v>
                </c:pt>
                <c:pt idx="45" formatCode="0.0">
                  <c:v>35.6</c:v>
                </c:pt>
                <c:pt idx="46" formatCode="0.0">
                  <c:v>36.5</c:v>
                </c:pt>
                <c:pt idx="47" formatCode="0.0">
                  <c:v>37.4</c:v>
                </c:pt>
              </c:numCache>
            </c:numRef>
          </c:val>
          <c:smooth val="0"/>
        </c:ser>
        <c:dLbls>
          <c:showLegendKey val="0"/>
          <c:showVal val="0"/>
          <c:showCatName val="0"/>
          <c:showSerName val="0"/>
          <c:showPercent val="0"/>
          <c:showBubbleSize val="0"/>
        </c:dLbls>
        <c:smooth val="0"/>
        <c:axId val="360553208"/>
        <c:axId val="360555952"/>
      </c:lineChart>
      <c:catAx>
        <c:axId val="36055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0555952"/>
        <c:crosses val="autoZero"/>
        <c:auto val="1"/>
        <c:lblAlgn val="ctr"/>
        <c:lblOffset val="100"/>
        <c:tickLblSkip val="5"/>
        <c:tickMarkSkip val="5"/>
        <c:noMultiLvlLbl val="0"/>
      </c:catAx>
      <c:valAx>
        <c:axId val="36055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sz="1600" dirty="0" smtClean="0"/>
                  <a:t>Andel med høyere utdanning, i %</a:t>
                </a:r>
                <a:endParaRPr lang="nb-NO" sz="16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0553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'UH År'!$B$9:$C$9</c:f>
              <c:strCache>
                <c:ptCount val="2"/>
                <c:pt idx="0">
                  <c:v>Kort høyere utdanning,</c:v>
                </c:pt>
                <c:pt idx="1">
                  <c:v>menn</c:v>
                </c:pt>
              </c:strCache>
            </c:strRef>
          </c:tx>
          <c:spPr>
            <a:ln w="28575" cap="rnd">
              <a:solidFill>
                <a:srgbClr val="5B9BD5"/>
              </a:solidFill>
              <a:round/>
            </a:ln>
            <a:effectLst/>
          </c:spPr>
          <c:marker>
            <c:symbol val="none"/>
          </c:marker>
          <c:cat>
            <c:strRef>
              <c:f>'UH År'!$D$8:$AN$8</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'UH År'!$D$9:$AN$9</c:f>
              <c:numCache>
                <c:formatCode>General</c:formatCode>
                <c:ptCount val="37"/>
                <c:pt idx="0">
                  <c:v>14.9</c:v>
                </c:pt>
                <c:pt idx="1">
                  <c:v>15.3</c:v>
                </c:pt>
                <c:pt idx="2">
                  <c:v>15.7</c:v>
                </c:pt>
                <c:pt idx="3">
                  <c:v>16</c:v>
                </c:pt>
                <c:pt idx="4">
                  <c:v>16.5</c:v>
                </c:pt>
                <c:pt idx="5">
                  <c:v>16.5</c:v>
                </c:pt>
                <c:pt idx="6">
                  <c:v>16.7</c:v>
                </c:pt>
                <c:pt idx="7">
                  <c:v>16.7</c:v>
                </c:pt>
                <c:pt idx="8">
                  <c:v>17.100000000000001</c:v>
                </c:pt>
                <c:pt idx="9">
                  <c:v>17.3</c:v>
                </c:pt>
                <c:pt idx="10">
                  <c:v>17.399999999999999</c:v>
                </c:pt>
                <c:pt idx="11">
                  <c:v>17.5</c:v>
                </c:pt>
                <c:pt idx="12">
                  <c:v>17.5</c:v>
                </c:pt>
                <c:pt idx="13">
                  <c:v>17.5</c:v>
                </c:pt>
                <c:pt idx="14">
                  <c:v>17.600000000000001</c:v>
                </c:pt>
                <c:pt idx="15">
                  <c:v>17.7</c:v>
                </c:pt>
                <c:pt idx="16">
                  <c:v>17.899999999999999</c:v>
                </c:pt>
                <c:pt idx="17">
                  <c:v>18.3</c:v>
                </c:pt>
                <c:pt idx="18">
                  <c:v>18.7</c:v>
                </c:pt>
                <c:pt idx="19">
                  <c:v>19.100000000000001</c:v>
                </c:pt>
                <c:pt idx="20">
                  <c:v>19.600000000000001</c:v>
                </c:pt>
                <c:pt idx="21">
                  <c:v>20.100000000000001</c:v>
                </c:pt>
                <c:pt idx="22">
                  <c:v>20.6</c:v>
                </c:pt>
                <c:pt idx="23">
                  <c:v>21.3</c:v>
                </c:pt>
                <c:pt idx="24">
                  <c:v>21.9</c:v>
                </c:pt>
                <c:pt idx="25">
                  <c:v>22.5</c:v>
                </c:pt>
                <c:pt idx="26">
                  <c:v>23.1</c:v>
                </c:pt>
                <c:pt idx="27">
                  <c:v>23.4</c:v>
                </c:pt>
                <c:pt idx="28">
                  <c:v>23.8</c:v>
                </c:pt>
                <c:pt idx="29">
                  <c:v>24</c:v>
                </c:pt>
                <c:pt idx="30">
                  <c:v>24.1</c:v>
                </c:pt>
                <c:pt idx="31">
                  <c:v>24.1</c:v>
                </c:pt>
                <c:pt idx="32">
                  <c:v>24.1</c:v>
                </c:pt>
                <c:pt idx="33">
                  <c:v>24.1</c:v>
                </c:pt>
                <c:pt idx="34">
                  <c:v>23.7</c:v>
                </c:pt>
                <c:pt idx="35">
                  <c:v>23.3</c:v>
                </c:pt>
                <c:pt idx="36">
                  <c:v>23.3</c:v>
                </c:pt>
              </c:numCache>
            </c:numRef>
          </c:val>
          <c:smooth val="0"/>
          <c:extLst xmlns:c16r2="http://schemas.microsoft.com/office/drawing/2015/06/chart">
            <c:ext xmlns:c16="http://schemas.microsoft.com/office/drawing/2014/chart" uri="{C3380CC4-5D6E-409C-BE32-E72D297353CC}">
              <c16:uniqueId val="{00000000-A18E-4BA8-821E-28305098988B}"/>
            </c:ext>
          </c:extLst>
        </c:ser>
        <c:ser>
          <c:idx val="1"/>
          <c:order val="1"/>
          <c:tx>
            <c:strRef>
              <c:f>'UH År'!$B$10:$C$10</c:f>
              <c:strCache>
                <c:ptCount val="2"/>
                <c:pt idx="0">
                  <c:v>Kort høyere utdanning,</c:v>
                </c:pt>
                <c:pt idx="1">
                  <c:v>kvinner</c:v>
                </c:pt>
              </c:strCache>
            </c:strRef>
          </c:tx>
          <c:spPr>
            <a:ln w="28575" cap="rnd">
              <a:solidFill>
                <a:srgbClr val="ED7D31"/>
              </a:solidFill>
              <a:round/>
            </a:ln>
            <a:effectLst/>
          </c:spPr>
          <c:marker>
            <c:symbol val="none"/>
          </c:marker>
          <c:cat>
            <c:strRef>
              <c:f>'UH År'!$D$8:$AN$8</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'UH År'!$D$10:$AN$10</c:f>
              <c:numCache>
                <c:formatCode>General</c:formatCode>
                <c:ptCount val="37"/>
                <c:pt idx="0">
                  <c:v>14.8</c:v>
                </c:pt>
                <c:pt idx="1">
                  <c:v>15.5</c:v>
                </c:pt>
                <c:pt idx="2">
                  <c:v>16.3</c:v>
                </c:pt>
                <c:pt idx="3">
                  <c:v>17</c:v>
                </c:pt>
                <c:pt idx="4">
                  <c:v>18.399999999999999</c:v>
                </c:pt>
                <c:pt idx="5">
                  <c:v>18.399999999999999</c:v>
                </c:pt>
                <c:pt idx="6">
                  <c:v>19.100000000000001</c:v>
                </c:pt>
                <c:pt idx="7">
                  <c:v>19.100000000000001</c:v>
                </c:pt>
                <c:pt idx="8">
                  <c:v>20.5</c:v>
                </c:pt>
                <c:pt idx="9">
                  <c:v>21.2</c:v>
                </c:pt>
                <c:pt idx="10">
                  <c:v>21.8</c:v>
                </c:pt>
                <c:pt idx="11">
                  <c:v>22.3</c:v>
                </c:pt>
                <c:pt idx="12">
                  <c:v>22.7</c:v>
                </c:pt>
                <c:pt idx="13">
                  <c:v>23.1</c:v>
                </c:pt>
                <c:pt idx="14">
                  <c:v>23.7</c:v>
                </c:pt>
                <c:pt idx="15">
                  <c:v>24.1</c:v>
                </c:pt>
                <c:pt idx="16">
                  <c:v>24.8</c:v>
                </c:pt>
                <c:pt idx="17">
                  <c:v>25.5</c:v>
                </c:pt>
                <c:pt idx="18">
                  <c:v>26.3</c:v>
                </c:pt>
                <c:pt idx="19">
                  <c:v>27</c:v>
                </c:pt>
                <c:pt idx="20">
                  <c:v>27.8</c:v>
                </c:pt>
                <c:pt idx="21">
                  <c:v>28.8</c:v>
                </c:pt>
                <c:pt idx="22">
                  <c:v>30</c:v>
                </c:pt>
                <c:pt idx="23">
                  <c:v>31.3</c:v>
                </c:pt>
                <c:pt idx="24">
                  <c:v>32.799999999999997</c:v>
                </c:pt>
                <c:pt idx="25">
                  <c:v>34.4</c:v>
                </c:pt>
                <c:pt idx="26">
                  <c:v>35.799999999999997</c:v>
                </c:pt>
                <c:pt idx="27">
                  <c:v>36.799999999999997</c:v>
                </c:pt>
                <c:pt idx="28">
                  <c:v>37.799999999999997</c:v>
                </c:pt>
                <c:pt idx="29">
                  <c:v>38.6</c:v>
                </c:pt>
                <c:pt idx="30">
                  <c:v>39.299999999999997</c:v>
                </c:pt>
                <c:pt idx="31">
                  <c:v>39.200000000000003</c:v>
                </c:pt>
                <c:pt idx="32">
                  <c:v>39.5</c:v>
                </c:pt>
                <c:pt idx="33">
                  <c:v>39.6</c:v>
                </c:pt>
                <c:pt idx="34">
                  <c:v>38.799999999999997</c:v>
                </c:pt>
                <c:pt idx="35">
                  <c:v>38.4</c:v>
                </c:pt>
                <c:pt idx="36">
                  <c:v>38.1</c:v>
                </c:pt>
              </c:numCache>
            </c:numRef>
          </c:val>
          <c:smooth val="0"/>
          <c:extLst xmlns:c16r2="http://schemas.microsoft.com/office/drawing/2015/06/chart">
            <c:ext xmlns:c16="http://schemas.microsoft.com/office/drawing/2014/chart" uri="{C3380CC4-5D6E-409C-BE32-E72D297353CC}">
              <c16:uniqueId val="{00000001-A18E-4BA8-821E-28305098988B}"/>
            </c:ext>
          </c:extLst>
        </c:ser>
        <c:ser>
          <c:idx val="2"/>
          <c:order val="2"/>
          <c:tx>
            <c:strRef>
              <c:f>'UH År'!$B$11:$C$11</c:f>
              <c:strCache>
                <c:ptCount val="2"/>
                <c:pt idx="0">
                  <c:v>Lang høyere utdanning,</c:v>
                </c:pt>
                <c:pt idx="1">
                  <c:v>menn</c:v>
                </c:pt>
              </c:strCache>
            </c:strRef>
          </c:tx>
          <c:spPr>
            <a:ln w="28575" cap="rnd">
              <a:solidFill>
                <a:srgbClr val="5B9BD5"/>
              </a:solidFill>
              <a:prstDash val="dash"/>
              <a:round/>
            </a:ln>
            <a:effectLst/>
          </c:spPr>
          <c:marker>
            <c:symbol val="none"/>
          </c:marker>
          <c:cat>
            <c:strRef>
              <c:f>'UH År'!$D$8:$AN$8</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'UH År'!$D$11:$AN$11</c:f>
              <c:numCache>
                <c:formatCode>General</c:formatCode>
                <c:ptCount val="37"/>
                <c:pt idx="0">
                  <c:v>7.9</c:v>
                </c:pt>
                <c:pt idx="1">
                  <c:v>8</c:v>
                </c:pt>
                <c:pt idx="2">
                  <c:v>8.1</c:v>
                </c:pt>
                <c:pt idx="3">
                  <c:v>8.1</c:v>
                </c:pt>
                <c:pt idx="4">
                  <c:v>8.1</c:v>
                </c:pt>
                <c:pt idx="5">
                  <c:v>8.1</c:v>
                </c:pt>
                <c:pt idx="6">
                  <c:v>8.1</c:v>
                </c:pt>
                <c:pt idx="7">
                  <c:v>8.1</c:v>
                </c:pt>
                <c:pt idx="8">
                  <c:v>8</c:v>
                </c:pt>
                <c:pt idx="9">
                  <c:v>7.9</c:v>
                </c:pt>
                <c:pt idx="10">
                  <c:v>7.8</c:v>
                </c:pt>
                <c:pt idx="11">
                  <c:v>7.6</c:v>
                </c:pt>
                <c:pt idx="12">
                  <c:v>7.5</c:v>
                </c:pt>
                <c:pt idx="13">
                  <c:v>7.4</c:v>
                </c:pt>
                <c:pt idx="14">
                  <c:v>7.4</c:v>
                </c:pt>
                <c:pt idx="15">
                  <c:v>7.4</c:v>
                </c:pt>
                <c:pt idx="16">
                  <c:v>7.6</c:v>
                </c:pt>
                <c:pt idx="17">
                  <c:v>7.8</c:v>
                </c:pt>
                <c:pt idx="18">
                  <c:v>8</c:v>
                </c:pt>
                <c:pt idx="19">
                  <c:v>8.4</c:v>
                </c:pt>
                <c:pt idx="20">
                  <c:v>8.6</c:v>
                </c:pt>
                <c:pt idx="21">
                  <c:v>8.8000000000000007</c:v>
                </c:pt>
                <c:pt idx="22">
                  <c:v>9</c:v>
                </c:pt>
                <c:pt idx="23">
                  <c:v>9.4</c:v>
                </c:pt>
                <c:pt idx="24">
                  <c:v>9.6999999999999993</c:v>
                </c:pt>
                <c:pt idx="25">
                  <c:v>10</c:v>
                </c:pt>
                <c:pt idx="26">
                  <c:v>10.4</c:v>
                </c:pt>
                <c:pt idx="27">
                  <c:v>10.9</c:v>
                </c:pt>
                <c:pt idx="28">
                  <c:v>11.4</c:v>
                </c:pt>
                <c:pt idx="29">
                  <c:v>11.8</c:v>
                </c:pt>
                <c:pt idx="30">
                  <c:v>12.1</c:v>
                </c:pt>
                <c:pt idx="31">
                  <c:v>13.2</c:v>
                </c:pt>
                <c:pt idx="32">
                  <c:v>13.8</c:v>
                </c:pt>
                <c:pt idx="33">
                  <c:v>14.2</c:v>
                </c:pt>
                <c:pt idx="34">
                  <c:v>15.4</c:v>
                </c:pt>
                <c:pt idx="35">
                  <c:v>16.100000000000001</c:v>
                </c:pt>
                <c:pt idx="36">
                  <c:v>16.5</c:v>
                </c:pt>
              </c:numCache>
            </c:numRef>
          </c:val>
          <c:smooth val="0"/>
          <c:extLst xmlns:c16r2="http://schemas.microsoft.com/office/drawing/2015/06/chart">
            <c:ext xmlns:c16="http://schemas.microsoft.com/office/drawing/2014/chart" uri="{C3380CC4-5D6E-409C-BE32-E72D297353CC}">
              <c16:uniqueId val="{00000002-A18E-4BA8-821E-28305098988B}"/>
            </c:ext>
          </c:extLst>
        </c:ser>
        <c:ser>
          <c:idx val="3"/>
          <c:order val="3"/>
          <c:tx>
            <c:strRef>
              <c:f>'UH År'!$B$12:$C$12</c:f>
              <c:strCache>
                <c:ptCount val="2"/>
                <c:pt idx="0">
                  <c:v>Lang høyere utdanning,</c:v>
                </c:pt>
                <c:pt idx="1">
                  <c:v>kvinner</c:v>
                </c:pt>
              </c:strCache>
            </c:strRef>
          </c:tx>
          <c:spPr>
            <a:ln w="28575" cap="rnd">
              <a:solidFill>
                <a:srgbClr val="ED7D31"/>
              </a:solidFill>
              <a:prstDash val="dash"/>
              <a:round/>
            </a:ln>
            <a:effectLst/>
          </c:spPr>
          <c:marker>
            <c:symbol val="none"/>
          </c:marker>
          <c:cat>
            <c:strRef>
              <c:f>'UH År'!$D$8:$AN$8</c:f>
              <c:strCach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strCache>
            </c:strRef>
          </c:cat>
          <c:val>
            <c:numRef>
              <c:f>'UH År'!$D$12:$AN$12</c:f>
              <c:numCache>
                <c:formatCode>General</c:formatCode>
                <c:ptCount val="37"/>
                <c:pt idx="0">
                  <c:v>1.7</c:v>
                </c:pt>
                <c:pt idx="1">
                  <c:v>1.7</c:v>
                </c:pt>
                <c:pt idx="2">
                  <c:v>1.8</c:v>
                </c:pt>
                <c:pt idx="3">
                  <c:v>1.9</c:v>
                </c:pt>
                <c:pt idx="4">
                  <c:v>2.2000000000000002</c:v>
                </c:pt>
                <c:pt idx="5">
                  <c:v>2.2000000000000002</c:v>
                </c:pt>
                <c:pt idx="6">
                  <c:v>2.2999999999999998</c:v>
                </c:pt>
                <c:pt idx="7">
                  <c:v>2.2999999999999998</c:v>
                </c:pt>
                <c:pt idx="8">
                  <c:v>2.6</c:v>
                </c:pt>
                <c:pt idx="9">
                  <c:v>2.7</c:v>
                </c:pt>
                <c:pt idx="10">
                  <c:v>2.9</c:v>
                </c:pt>
                <c:pt idx="11">
                  <c:v>3</c:v>
                </c:pt>
                <c:pt idx="12">
                  <c:v>3.2</c:v>
                </c:pt>
                <c:pt idx="13">
                  <c:v>3.4</c:v>
                </c:pt>
                <c:pt idx="14">
                  <c:v>3.6</c:v>
                </c:pt>
                <c:pt idx="15">
                  <c:v>3.9</c:v>
                </c:pt>
                <c:pt idx="16">
                  <c:v>4.2</c:v>
                </c:pt>
                <c:pt idx="17">
                  <c:v>4.5999999999999996</c:v>
                </c:pt>
                <c:pt idx="18">
                  <c:v>5</c:v>
                </c:pt>
                <c:pt idx="19">
                  <c:v>5.5</c:v>
                </c:pt>
                <c:pt idx="20">
                  <c:v>6</c:v>
                </c:pt>
                <c:pt idx="21">
                  <c:v>6.4</c:v>
                </c:pt>
                <c:pt idx="22">
                  <c:v>6.8</c:v>
                </c:pt>
                <c:pt idx="23">
                  <c:v>7.3</c:v>
                </c:pt>
                <c:pt idx="24">
                  <c:v>7.8</c:v>
                </c:pt>
                <c:pt idx="25">
                  <c:v>8.4</c:v>
                </c:pt>
                <c:pt idx="26">
                  <c:v>8.9</c:v>
                </c:pt>
                <c:pt idx="27">
                  <c:v>9.6999999999999993</c:v>
                </c:pt>
                <c:pt idx="28">
                  <c:v>10.7</c:v>
                </c:pt>
                <c:pt idx="29">
                  <c:v>11.2</c:v>
                </c:pt>
                <c:pt idx="30">
                  <c:v>11.9</c:v>
                </c:pt>
                <c:pt idx="31">
                  <c:v>13.6</c:v>
                </c:pt>
                <c:pt idx="32">
                  <c:v>14.6</c:v>
                </c:pt>
                <c:pt idx="33">
                  <c:v>15.5</c:v>
                </c:pt>
                <c:pt idx="34">
                  <c:v>17.100000000000001</c:v>
                </c:pt>
                <c:pt idx="35">
                  <c:v>18.399999999999999</c:v>
                </c:pt>
                <c:pt idx="36">
                  <c:v>19.100000000000001</c:v>
                </c:pt>
              </c:numCache>
            </c:numRef>
          </c:val>
          <c:smooth val="0"/>
          <c:extLst xmlns:c16r2="http://schemas.microsoft.com/office/drawing/2015/06/chart">
            <c:ext xmlns:c16="http://schemas.microsoft.com/office/drawing/2014/chart" uri="{C3380CC4-5D6E-409C-BE32-E72D297353CC}">
              <c16:uniqueId val="{00000003-A18E-4BA8-821E-28305098988B}"/>
            </c:ext>
          </c:extLst>
        </c:ser>
        <c:dLbls>
          <c:showLegendKey val="0"/>
          <c:showVal val="0"/>
          <c:showCatName val="0"/>
          <c:showSerName val="0"/>
          <c:showPercent val="0"/>
          <c:showBubbleSize val="0"/>
        </c:dLbls>
        <c:smooth val="0"/>
        <c:axId val="360555560"/>
        <c:axId val="357101136"/>
      </c:lineChart>
      <c:catAx>
        <c:axId val="36055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57101136"/>
        <c:crosses val="autoZero"/>
        <c:auto val="1"/>
        <c:lblAlgn val="ctr"/>
        <c:lblOffset val="100"/>
        <c:tickLblSkip val="5"/>
        <c:tickMarkSkip val="1"/>
        <c:noMultiLvlLbl val="0"/>
      </c:catAx>
      <c:valAx>
        <c:axId val="357101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sz="1600" dirty="0" smtClean="0"/>
                  <a:t>Høyeste</a:t>
                </a:r>
                <a:r>
                  <a:rPr lang="nb-NO" sz="1600" baseline="0" dirty="0" smtClean="0"/>
                  <a:t> oppnådde utdanning, i %</a:t>
                </a:r>
                <a:endParaRPr lang="nb-NO"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0555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FullfUtd!$C$54</c:f>
              <c:strCache>
                <c:ptCount val="1"/>
                <c:pt idx="0">
                  <c:v>Menn</c:v>
                </c:pt>
              </c:strCache>
            </c:strRef>
          </c:tx>
          <c:spPr>
            <a:solidFill>
              <a:srgbClr val="5B9BD5"/>
            </a:solidFill>
            <a:ln>
              <a:noFill/>
            </a:ln>
            <a:effectLst/>
          </c:spPr>
          <c:invertIfNegative val="0"/>
          <c:cat>
            <c:multiLvlStrRef>
              <c:f>FullfUtd!$E$52:$L$53</c:f>
              <c:multiLvlStrCache>
                <c:ptCount val="8"/>
                <c:lvl>
                  <c:pt idx="0">
                    <c:v>Lavere nivå</c:v>
                  </c:pt>
                  <c:pt idx="1">
                    <c:v>Høyere nivå</c:v>
                  </c:pt>
                  <c:pt idx="2">
                    <c:v>Lavere nivå</c:v>
                  </c:pt>
                  <c:pt idx="3">
                    <c:v>Høyere nivå</c:v>
                  </c:pt>
                  <c:pt idx="4">
                    <c:v>Lavere nivå</c:v>
                  </c:pt>
                  <c:pt idx="5">
                    <c:v>Høyere nivå</c:v>
                  </c:pt>
                  <c:pt idx="6">
                    <c:v>Lavere nivå</c:v>
                  </c:pt>
                  <c:pt idx="7">
                    <c:v>Høyere nivå</c:v>
                  </c:pt>
                </c:lvl>
                <c:lvl>
                  <c:pt idx="0">
                    <c:v>Lang høyere utdanning</c:v>
                  </c:pt>
                  <c:pt idx="2">
                    <c:v>Kort høyere utdanning</c:v>
                  </c:pt>
                  <c:pt idx="4">
                    <c:v>Videregående utdanning</c:v>
                  </c:pt>
                  <c:pt idx="6">
                    <c:v>Grunnskoleutdanning</c:v>
                  </c:pt>
                </c:lvl>
              </c:multiLvlStrCache>
            </c:multiLvlStrRef>
          </c:cat>
          <c:val>
            <c:numRef>
              <c:f>FullfUtd!$E$54:$L$54</c:f>
              <c:numCache>
                <c:formatCode>0</c:formatCode>
                <c:ptCount val="8"/>
                <c:pt idx="0">
                  <c:v>2159</c:v>
                </c:pt>
                <c:pt idx="1">
                  <c:v>1521</c:v>
                </c:pt>
                <c:pt idx="2">
                  <c:v>5198</c:v>
                </c:pt>
                <c:pt idx="3">
                  <c:v>2353</c:v>
                </c:pt>
                <c:pt idx="4">
                  <c:v>4414</c:v>
                </c:pt>
                <c:pt idx="5">
                  <c:v>1497</c:v>
                </c:pt>
                <c:pt idx="6">
                  <c:v>654</c:v>
                </c:pt>
                <c:pt idx="7">
                  <c:v>211</c:v>
                </c:pt>
              </c:numCache>
            </c:numRef>
          </c:val>
        </c:ser>
        <c:ser>
          <c:idx val="1"/>
          <c:order val="1"/>
          <c:tx>
            <c:strRef>
              <c:f>FullfUtd!$C$55</c:f>
              <c:strCache>
                <c:ptCount val="1"/>
                <c:pt idx="0">
                  <c:v>Kvinner</c:v>
                </c:pt>
              </c:strCache>
            </c:strRef>
          </c:tx>
          <c:spPr>
            <a:solidFill>
              <a:srgbClr val="ED7D31"/>
            </a:solidFill>
            <a:ln>
              <a:noFill/>
            </a:ln>
            <a:effectLst/>
          </c:spPr>
          <c:invertIfNegative val="0"/>
          <c:cat>
            <c:multiLvlStrRef>
              <c:f>FullfUtd!$E$52:$L$53</c:f>
              <c:multiLvlStrCache>
                <c:ptCount val="8"/>
                <c:lvl>
                  <c:pt idx="0">
                    <c:v>Lavere nivå</c:v>
                  </c:pt>
                  <c:pt idx="1">
                    <c:v>Høyere nivå</c:v>
                  </c:pt>
                  <c:pt idx="2">
                    <c:v>Lavere nivå</c:v>
                  </c:pt>
                  <c:pt idx="3">
                    <c:v>Høyere nivå</c:v>
                  </c:pt>
                  <c:pt idx="4">
                    <c:v>Lavere nivå</c:v>
                  </c:pt>
                  <c:pt idx="5">
                    <c:v>Høyere nivå</c:v>
                  </c:pt>
                  <c:pt idx="6">
                    <c:v>Lavere nivå</c:v>
                  </c:pt>
                  <c:pt idx="7">
                    <c:v>Høyere nivå</c:v>
                  </c:pt>
                </c:lvl>
                <c:lvl>
                  <c:pt idx="0">
                    <c:v>Lang høyere utdanning</c:v>
                  </c:pt>
                  <c:pt idx="2">
                    <c:v>Kort høyere utdanning</c:v>
                  </c:pt>
                  <c:pt idx="4">
                    <c:v>Videregående utdanning</c:v>
                  </c:pt>
                  <c:pt idx="6">
                    <c:v>Grunnskoleutdanning</c:v>
                  </c:pt>
                </c:lvl>
              </c:multiLvlStrCache>
            </c:multiLvlStrRef>
          </c:cat>
          <c:val>
            <c:numRef>
              <c:f>FullfUtd!$E$55:$L$55</c:f>
              <c:numCache>
                <c:formatCode>0</c:formatCode>
                <c:ptCount val="8"/>
                <c:pt idx="0">
                  <c:v>2486</c:v>
                </c:pt>
                <c:pt idx="1">
                  <c:v>1651</c:v>
                </c:pt>
                <c:pt idx="2">
                  <c:v>7369</c:v>
                </c:pt>
                <c:pt idx="3">
                  <c:v>3088</c:v>
                </c:pt>
                <c:pt idx="4">
                  <c:v>8646</c:v>
                </c:pt>
                <c:pt idx="5">
                  <c:v>2384</c:v>
                </c:pt>
                <c:pt idx="6">
                  <c:v>1368</c:v>
                </c:pt>
                <c:pt idx="7">
                  <c:v>362</c:v>
                </c:pt>
              </c:numCache>
            </c:numRef>
          </c:val>
        </c:ser>
        <c:dLbls>
          <c:showLegendKey val="0"/>
          <c:showVal val="0"/>
          <c:showCatName val="0"/>
          <c:showSerName val="0"/>
          <c:showPercent val="0"/>
          <c:showBubbleSize val="0"/>
        </c:dLbls>
        <c:gapWidth val="219"/>
        <c:overlap val="-27"/>
        <c:axId val="305332496"/>
        <c:axId val="305324264"/>
      </c:barChart>
      <c:catAx>
        <c:axId val="30533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305324264"/>
        <c:crosses val="autoZero"/>
        <c:auto val="1"/>
        <c:lblAlgn val="ctr"/>
        <c:lblOffset val="100"/>
        <c:noMultiLvlLbl val="0"/>
      </c:catAx>
      <c:valAx>
        <c:axId val="305324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05332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63DE4D99-5275-4847-9E9E-6BEF830C1972}" type="datetimeFigureOut">
              <a:rPr lang="nb-NO" smtClean="0"/>
              <a:t>12.10.2018</a:t>
            </a:fld>
            <a:endParaRPr lang="nb-NO"/>
          </a:p>
        </p:txBody>
      </p:sp>
      <p:sp>
        <p:nvSpPr>
          <p:cNvPr id="4" name="Plassholder for lysbil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AD0466E5-E4AA-4A0D-88E8-A7A2A896D34C}" type="slidenum">
              <a:rPr lang="nb-NO" smtClean="0"/>
              <a:t>‹#›</a:t>
            </a:fld>
            <a:endParaRPr lang="nb-NO"/>
          </a:p>
        </p:txBody>
      </p:sp>
    </p:spTree>
    <p:extLst>
      <p:ext uri="{BB962C8B-B14F-4D97-AF65-F5344CB8AC3E}">
        <p14:creationId xmlns:p14="http://schemas.microsoft.com/office/powerpoint/2010/main" val="420328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218390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Figuren viser andelen av</a:t>
            </a:r>
            <a:r>
              <a:rPr lang="nb-NO" baseline="0" dirty="0" smtClean="0"/>
              <a:t> de som startet videregående opplæring i 2012 som </a:t>
            </a:r>
            <a:r>
              <a:rPr lang="nb-NO" dirty="0" smtClean="0"/>
              <a:t>har</a:t>
            </a:r>
            <a:r>
              <a:rPr lang="nb-NO" baseline="0" dirty="0" smtClean="0"/>
              <a:t> fullført videregående opplæring i løpet av fem år (2017). </a:t>
            </a:r>
            <a:r>
              <a:rPr lang="nb-NO" dirty="0" smtClean="0"/>
              <a:t>Det</a:t>
            </a:r>
            <a:r>
              <a:rPr lang="nb-NO" baseline="0" dirty="0" smtClean="0"/>
              <a:t> er over 10 prosentpoeng færre gutter enn jenter som fullfører videregående opplæring. </a:t>
            </a:r>
          </a:p>
          <a:p>
            <a:r>
              <a:rPr lang="nb-NO" baseline="0" dirty="0" smtClean="0"/>
              <a:t>Blant elever med mellom 10 og 24 grunnskolepoeng er fullføringsandelen under 20%.</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10</a:t>
            </a:fld>
            <a:endParaRPr lang="nb-NO"/>
          </a:p>
        </p:txBody>
      </p:sp>
    </p:spTree>
    <p:extLst>
      <p:ext uri="{BB962C8B-B14F-4D97-AF65-F5344CB8AC3E}">
        <p14:creationId xmlns:p14="http://schemas.microsoft.com/office/powerpoint/2010/main" val="104101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Figuren viser andelen av de som startet videregående utdanning i 2012 som</a:t>
            </a:r>
            <a:r>
              <a:rPr lang="nb-NO" baseline="0" dirty="0" smtClean="0"/>
              <a:t> har fullført videregående utdanning etter fem år (2017). </a:t>
            </a:r>
            <a:r>
              <a:rPr lang="nb-NO" dirty="0" smtClean="0"/>
              <a:t>Kjønnsforskjellen</a:t>
            </a:r>
            <a:r>
              <a:rPr lang="nb-NO" baseline="0" dirty="0" smtClean="0"/>
              <a:t> blant barn av foreldre uten lang høyere utdanning ligger rundt 10 prosentpoeng, mens forskjellen blant barn av foreldre med høyere utdanning på mer enn 4 år bare er halvparten så stor, litt over 5 prosentpoeng.</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424841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146539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Samlet hadde 10 % av kvinner og 13% av menn over 16</a:t>
            </a:r>
            <a:r>
              <a:rPr lang="nb-NO" baseline="0" dirty="0" smtClean="0"/>
              <a:t> år </a:t>
            </a:r>
            <a:r>
              <a:rPr lang="nb-NO" dirty="0" smtClean="0"/>
              <a:t>høyere utdanning i 1980. I folketellingen</a:t>
            </a:r>
            <a:r>
              <a:rPr lang="nb-NO" baseline="0" dirty="0" smtClean="0"/>
              <a:t> i 1970 gjaldt dette 9% av menn og 6% av kvinnene. </a:t>
            </a:r>
            <a:r>
              <a:rPr lang="nb-NO" dirty="0" smtClean="0"/>
              <a:t>I 2016 hadde 37% av kvinner og 29% av menn høyere utdanning. </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310886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Siden</a:t>
            </a:r>
            <a:r>
              <a:rPr lang="nb-NO" baseline="0" dirty="0" smtClean="0"/>
              <a:t> 1980 har det vært en økning i utdanningsnivået i befolkningen. </a:t>
            </a:r>
          </a:p>
          <a:p>
            <a:r>
              <a:rPr lang="nb-NO" baseline="0" dirty="0" smtClean="0"/>
              <a:t>Særlig har flere kvinner tatt kortere høyere utdanning. </a:t>
            </a:r>
          </a:p>
          <a:p>
            <a:r>
              <a:rPr lang="nb-NO" baseline="0" dirty="0" smtClean="0"/>
              <a:t>I 2016 hadde 38% av kvinner mellom 30-39 år i Norge kortere høyere utdanning, mens dette bare gjaldt 23% av menn. </a:t>
            </a:r>
          </a:p>
          <a:p>
            <a:r>
              <a:rPr lang="nb-NO" baseline="0" dirty="0" smtClean="0"/>
              <a:t>Allerede i 1980 gikk kvinner fra menn i andel med kort høyere utdanning i denne aldersgruppen, mens når det gjelder lengre høyere utdanning tok unge kvinner først igjen menn i 2011. </a:t>
            </a:r>
            <a:br>
              <a:rPr lang="nb-NO" baseline="0" dirty="0" smtClean="0"/>
            </a:br>
            <a:r>
              <a:rPr lang="nb-NO" dirty="0" smtClean="0"/>
              <a:t>Samlet hadde 10 % kvinner og 13% menn høyere utdanning i 1980. I 2016 hadde 37% kvinner og 29% menn høyere utdanning. </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220667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15</a:t>
            </a:fld>
            <a:endParaRPr lang="nb-NO"/>
          </a:p>
        </p:txBody>
      </p:sp>
    </p:spTree>
    <p:extLst>
      <p:ext uri="{BB962C8B-B14F-4D97-AF65-F5344CB8AC3E}">
        <p14:creationId xmlns:p14="http://schemas.microsoft.com/office/powerpoint/2010/main" val="1042615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111406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657483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19</a:t>
            </a:fld>
            <a:endParaRPr lang="nb-NO"/>
          </a:p>
        </p:txBody>
      </p:sp>
    </p:spTree>
    <p:extLst>
      <p:ext uri="{BB962C8B-B14F-4D97-AF65-F5344CB8AC3E}">
        <p14:creationId xmlns:p14="http://schemas.microsoft.com/office/powerpoint/2010/main" val="2480637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smtClean="0"/>
              <a:t>Figuren viser antall fullførte grader i studieåret 2016-2017 fordelt på kjønn,</a:t>
            </a:r>
            <a:r>
              <a:rPr lang="nb-NO" sz="1800" baseline="0" dirty="0" smtClean="0"/>
              <a:t> nivå og foreldres utdanning</a:t>
            </a:r>
            <a:r>
              <a:rPr lang="nb-NO" sz="1800" dirty="0" smtClean="0"/>
              <a:t>. </a:t>
            </a:r>
          </a:p>
          <a:p>
            <a:endParaRPr lang="nb-NO" sz="1800" dirty="0" smtClean="0"/>
          </a:p>
          <a:p>
            <a:r>
              <a:rPr lang="nb-NO" sz="1800" dirty="0" smtClean="0"/>
              <a:t>På bachelor</a:t>
            </a:r>
            <a:r>
              <a:rPr lang="nb-NO" sz="1800" baseline="0" dirty="0" smtClean="0"/>
              <a:t>nivå ser vi at kjønnsforskjellen er relativt beskjeden for de med minst en forelder med lang høyere utdanning. </a:t>
            </a:r>
          </a:p>
          <a:p>
            <a:endParaRPr lang="nb-NO" sz="1800" baseline="0" dirty="0" smtClean="0"/>
          </a:p>
          <a:p>
            <a:r>
              <a:rPr lang="nb-NO" sz="1800" baseline="0" dirty="0" smtClean="0"/>
              <a:t>Den er noe større for de med en forelder med kort høyere utdanning, mens det er dobbelt så mange kvinner som menn som tar bachelorgrad blant de med foreldre med videregående eller grunnskole som høyeste oppnådde utdanning. </a:t>
            </a:r>
          </a:p>
          <a:p>
            <a:endParaRPr lang="nb-NO" sz="1800" baseline="0" dirty="0" smtClean="0"/>
          </a:p>
          <a:p>
            <a:r>
              <a:rPr lang="nb-NO" sz="1800" baseline="0" dirty="0" smtClean="0"/>
              <a:t>Samme tendens finner vi på mastergradsnivå, men effekten er mindre markant. </a:t>
            </a:r>
          </a:p>
          <a:p>
            <a:r>
              <a:rPr lang="nb-NO" sz="1800" b="1" baseline="0" dirty="0" smtClean="0"/>
              <a:t>En stor del av økningen i kvinners utdanningsnivå skyldes altså at flere kvinner med foreldre </a:t>
            </a:r>
            <a:r>
              <a:rPr lang="nb-NO" sz="1800" b="1" u="sng" baseline="0" dirty="0" smtClean="0"/>
              <a:t>uten</a:t>
            </a:r>
            <a:r>
              <a:rPr lang="nb-NO" sz="1800" b="1" baseline="0" dirty="0" smtClean="0"/>
              <a:t> høyere utdanning fullfører bachelorgrader, og dette gjelder i større grad enn for menn.</a:t>
            </a:r>
            <a:endParaRPr lang="nb-NO" sz="1800" b="1" dirty="0" smtClean="0"/>
          </a:p>
          <a:p>
            <a:endParaRPr lang="nb-NO" sz="1800" b="1"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307842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2400" b="0" i="0" u="none" strike="noStrike" kern="1200" baseline="0" dirty="0" smtClean="0">
                <a:solidFill>
                  <a:schemeClr val="tx1"/>
                </a:solidFill>
                <a:latin typeface="+mn-lt"/>
                <a:ea typeface="+mn-ea"/>
                <a:cs typeface="+mn-cs"/>
              </a:rPr>
              <a:t>Utvalget startet sitt arbeid høsten 2017</a:t>
            </a:r>
          </a:p>
          <a:p>
            <a:pPr marL="171450" indent="-171450">
              <a:buFont typeface="Arial" panose="020B0604020202020204" pitchFamily="34" charset="0"/>
              <a:buChar char="•"/>
            </a:pPr>
            <a:r>
              <a:rPr lang="nb-NO" sz="2400" b="0" i="0" u="none" strike="noStrike" kern="1200" baseline="0" dirty="0" smtClean="0">
                <a:solidFill>
                  <a:schemeClr val="tx1"/>
                </a:solidFill>
                <a:latin typeface="+mn-lt"/>
                <a:ea typeface="+mn-ea"/>
                <a:cs typeface="+mn-cs"/>
              </a:rPr>
              <a:t>Skal avgi sin innstilling innen 1. februar 2019. Utvalgets innstilling skal avgis i form av en NOU.</a:t>
            </a:r>
            <a:endParaRPr lang="nb-NO" dirty="0" smtClean="0"/>
          </a:p>
          <a:p>
            <a:pPr marL="171450" indent="-171450">
              <a:buFont typeface="Arial" panose="020B0604020202020204" pitchFamily="34" charset="0"/>
              <a:buChar char="•"/>
            </a:pPr>
            <a:r>
              <a:rPr lang="nb-NO" sz="2400" b="0" i="0" u="none" strike="noStrike" kern="1200" baseline="0" dirty="0" smtClean="0">
                <a:solidFill>
                  <a:schemeClr val="tx1"/>
                </a:solidFill>
                <a:latin typeface="+mn-lt"/>
                <a:ea typeface="+mn-ea"/>
                <a:cs typeface="+mn-cs"/>
              </a:rPr>
              <a:t>Hovedtyngden av arbeidet bør legges på kjønnsforskjeller i skoleprestasjoner, mens konsekvenser for deltagelse i høyere utdanning bør anses som en sekundær problemstilling.</a:t>
            </a:r>
          </a:p>
          <a:p>
            <a:pPr marL="171450" indent="-171450">
              <a:buFont typeface="Arial" panose="020B0604020202020204" pitchFamily="34" charset="0"/>
              <a:buChar char="•"/>
            </a:pPr>
            <a:r>
              <a:rPr lang="nb-NO" sz="2400" b="0" i="0" u="none" strike="noStrike" kern="1200" baseline="0" dirty="0" smtClean="0">
                <a:solidFill>
                  <a:schemeClr val="tx1"/>
                </a:solidFill>
                <a:latin typeface="+mn-lt"/>
                <a:ea typeface="+mn-ea"/>
                <a:cs typeface="+mn-cs"/>
              </a:rPr>
              <a:t>Utvalgets arbeid skal også omfatte barnehagens arbeid ut fra barnehagens oppdrag slik det er formulert i rammeplanen for barnehagens innhold og oppgaver.</a:t>
            </a:r>
          </a:p>
          <a:p>
            <a:pPr marL="171450" indent="-171450">
              <a:buFont typeface="Arial" panose="020B0604020202020204" pitchFamily="34" charset="0"/>
              <a:buChar char="•"/>
            </a:pPr>
            <a:r>
              <a:rPr lang="nb-NO" sz="2400" b="0" i="0" u="none" strike="noStrike" kern="1200" baseline="0" dirty="0" smtClean="0">
                <a:solidFill>
                  <a:schemeClr val="tx1"/>
                </a:solidFill>
                <a:latin typeface="+mn-lt"/>
                <a:ea typeface="+mn-ea"/>
                <a:cs typeface="+mn-cs"/>
              </a:rPr>
              <a:t>Utvalget kan se på frafall som en utfallsvariabel av forskjeller i skoleprestasjoner, men frafallsproblematikk som sådan bør ikke bli en primær eller for dominerende tematikk i utvalgets arbeid</a:t>
            </a:r>
          </a:p>
          <a:p>
            <a:pPr marL="171450" indent="-171450">
              <a:buFont typeface="Arial" panose="020B0604020202020204" pitchFamily="34" charset="0"/>
              <a:buChar char="•"/>
            </a:pPr>
            <a:r>
              <a:rPr lang="nb-NO" sz="2400" b="0" i="0" u="none" strike="noStrike" kern="1200" baseline="0" dirty="0" smtClean="0">
                <a:solidFill>
                  <a:schemeClr val="tx1"/>
                </a:solidFill>
                <a:latin typeface="+mn-lt"/>
                <a:ea typeface="+mn-ea"/>
                <a:cs typeface="+mn-cs"/>
              </a:rPr>
              <a:t>Forslag til tiltak bør primært være innrettet mot å påvirke årsakene til kjønnsforskjeller i skoleprestasjoner, men utvalget kan også foreslå kompensatoriske tiltak ment å rette opp i allerede oppståtte forskjeller</a:t>
            </a:r>
            <a:endParaRPr lang="nb-NO" dirty="0" smtClean="0"/>
          </a:p>
          <a:p>
            <a:endParaRPr lang="nb-NO" dirty="0" smtClean="0"/>
          </a:p>
          <a:p>
            <a:pPr marL="171450" indent="-171450">
              <a:buFont typeface="Arial" panose="020B0604020202020204" pitchFamily="34" charset="0"/>
              <a:buChar char="•"/>
            </a:pPr>
            <a:r>
              <a:rPr lang="nb-NO" sz="2400" dirty="0" smtClean="0">
                <a:solidFill>
                  <a:schemeClr val="tx1"/>
                </a:solidFill>
              </a:rPr>
              <a:t>Hovedtyngden av arbeidet bør legges på kjønnsforskjeller i </a:t>
            </a:r>
            <a:r>
              <a:rPr lang="nb-NO" sz="2400" dirty="0" smtClean="0">
                <a:solidFill>
                  <a:schemeClr val="accent4"/>
                </a:solidFill>
              </a:rPr>
              <a:t>skoleprestasjoner</a:t>
            </a:r>
            <a:r>
              <a:rPr lang="nb-NO" sz="2400" dirty="0" smtClean="0">
                <a:solidFill>
                  <a:schemeClr val="tx1"/>
                </a:solidFill>
              </a:rPr>
              <a:t>, mens konsekvenser for </a:t>
            </a:r>
            <a:r>
              <a:rPr lang="nb-NO" sz="2400" dirty="0" smtClean="0">
                <a:solidFill>
                  <a:schemeClr val="accent4"/>
                </a:solidFill>
              </a:rPr>
              <a:t>deltagelse i høyere utdanning </a:t>
            </a:r>
            <a:r>
              <a:rPr lang="nb-NO" sz="2400" dirty="0" smtClean="0">
                <a:solidFill>
                  <a:schemeClr val="tx1"/>
                </a:solidFill>
              </a:rPr>
              <a:t>bør anses som en sekundær problemstilling.</a:t>
            </a:r>
          </a:p>
          <a:p>
            <a:pPr marL="0" indent="0">
              <a:buNone/>
            </a:pPr>
            <a:endParaRPr lang="nb-NO" sz="2400" dirty="0" smtClean="0">
              <a:solidFill>
                <a:schemeClr val="tx1"/>
              </a:solidFill>
            </a:endParaRPr>
          </a:p>
          <a:p>
            <a:pPr marL="171450" indent="-171450">
              <a:buFont typeface="Arial" panose="020B0604020202020204" pitchFamily="34" charset="0"/>
              <a:buChar char="•"/>
            </a:pPr>
            <a:r>
              <a:rPr lang="nb-NO" sz="2400" dirty="0" smtClean="0">
                <a:solidFill>
                  <a:schemeClr val="tx1"/>
                </a:solidFill>
              </a:rPr>
              <a:t>Utvalgets arbeid skal også omfatte </a:t>
            </a:r>
            <a:r>
              <a:rPr lang="nb-NO" sz="2400" dirty="0" smtClean="0">
                <a:solidFill>
                  <a:schemeClr val="accent4"/>
                </a:solidFill>
              </a:rPr>
              <a:t>barnehagens</a:t>
            </a:r>
            <a:r>
              <a:rPr lang="nb-NO" sz="2400" dirty="0" smtClean="0">
                <a:solidFill>
                  <a:schemeClr val="tx1"/>
                </a:solidFill>
              </a:rPr>
              <a:t> arbeid ut fra barnehagens oppdrag slik det er formulert i rammeplanen for barnehagens innhold og oppgaver.</a:t>
            </a:r>
          </a:p>
          <a:p>
            <a:pPr marL="171450" indent="-171450">
              <a:buFont typeface="Arial" panose="020B0604020202020204" pitchFamily="34" charset="0"/>
              <a:buChar char="•"/>
            </a:pPr>
            <a:endParaRPr lang="nb-NO" sz="2400" dirty="0" smtClean="0">
              <a:solidFill>
                <a:schemeClr val="tx1"/>
              </a:solidFill>
            </a:endParaRPr>
          </a:p>
          <a:p>
            <a:pPr marL="171450" indent="-171450">
              <a:buFont typeface="Arial" panose="020B0604020202020204" pitchFamily="34" charset="0"/>
              <a:buChar char="•"/>
            </a:pPr>
            <a:r>
              <a:rPr lang="nb-NO" sz="2400" dirty="0" smtClean="0">
                <a:solidFill>
                  <a:schemeClr val="tx1"/>
                </a:solidFill>
              </a:rPr>
              <a:t>Utvalget kan se på </a:t>
            </a:r>
            <a:r>
              <a:rPr lang="nb-NO" sz="2400" dirty="0" smtClean="0">
                <a:solidFill>
                  <a:schemeClr val="accent4"/>
                </a:solidFill>
              </a:rPr>
              <a:t>frafall</a:t>
            </a:r>
            <a:r>
              <a:rPr lang="nb-NO" sz="2400" dirty="0" smtClean="0">
                <a:solidFill>
                  <a:schemeClr val="tx1"/>
                </a:solidFill>
              </a:rPr>
              <a:t> som en utfallsvariabel av forskjeller i skoleprestasjoner, men frafallsproblematikk som sådan bør ikke bli en primær eller for dominerende tematikk i utvalgets arbeid</a:t>
            </a:r>
          </a:p>
          <a:p>
            <a:pPr marL="171450" indent="-171450">
              <a:buFont typeface="Arial" panose="020B0604020202020204" pitchFamily="34" charset="0"/>
              <a:buChar char="•"/>
            </a:pPr>
            <a:endParaRPr lang="nb-NO" sz="2400" dirty="0" smtClean="0">
              <a:solidFill>
                <a:schemeClr val="tx1"/>
              </a:solidFill>
            </a:endParaRPr>
          </a:p>
          <a:p>
            <a:pPr marL="171450" indent="-171450">
              <a:buFont typeface="Arial" panose="020B0604020202020204" pitchFamily="34" charset="0"/>
              <a:buChar char="•"/>
            </a:pPr>
            <a:r>
              <a:rPr lang="nb-NO" sz="2400" dirty="0" smtClean="0">
                <a:solidFill>
                  <a:schemeClr val="accent4"/>
                </a:solidFill>
              </a:rPr>
              <a:t>Forslag til tiltak bør primært være innrettet mot å påvirke årsakene</a:t>
            </a:r>
            <a:r>
              <a:rPr lang="nb-NO" sz="2400" dirty="0" smtClean="0">
                <a:solidFill>
                  <a:schemeClr val="tx1"/>
                </a:solidFill>
              </a:rPr>
              <a:t> til kjønnsforskjeller i skoleprestasjoner, men utvalget </a:t>
            </a:r>
            <a:r>
              <a:rPr lang="nb-NO" sz="2400" dirty="0" smtClean="0">
                <a:solidFill>
                  <a:schemeClr val="accent4"/>
                </a:solidFill>
              </a:rPr>
              <a:t>kan også foreslå kompensatoriske tiltak </a:t>
            </a:r>
            <a:r>
              <a:rPr lang="nb-NO" sz="2400" dirty="0" smtClean="0">
                <a:solidFill>
                  <a:schemeClr val="tx1"/>
                </a:solidFill>
              </a:rPr>
              <a:t>ment å rette opp i allerede oppståtte forskjeller</a:t>
            </a:r>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2236821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https://www.aftenposten.no/meninger/debatt/i/jPjz00/Statsraden-overstyrer-universitetet--Torgalsboen-og-Rund</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22</a:t>
            </a:fld>
            <a:endParaRPr lang="nb-NO"/>
          </a:p>
        </p:txBody>
      </p:sp>
    </p:spTree>
    <p:extLst>
      <p:ext uri="{BB962C8B-B14F-4D97-AF65-F5344CB8AC3E}">
        <p14:creationId xmlns:p14="http://schemas.microsoft.com/office/powerpoint/2010/main" val="351882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132817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94015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Gjennomsnittlig</a:t>
            </a:r>
            <a:r>
              <a:rPr lang="nb-NO" baseline="0" dirty="0" smtClean="0"/>
              <a:t> forskjell mellom gutter og jenter er 4,6 grunnskolepoeng i 2018. </a:t>
            </a:r>
          </a:p>
          <a:p>
            <a:r>
              <a:rPr lang="nb-NO" baseline="0" dirty="0" smtClean="0"/>
              <a:t>Forskjellen mellom barn av foreldre med og uten høyere utdanning er 5,9 grunnskolepoeng.</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312547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243553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Blant</a:t>
            </a:r>
            <a:r>
              <a:rPr lang="nb-NO" baseline="0" dirty="0" smtClean="0"/>
              <a:t> elever som har under 30 grunnskolepoeng finner vi over dobbelt så mange gutter som jenter. </a:t>
            </a:r>
          </a:p>
          <a:p>
            <a:r>
              <a:rPr lang="nb-NO" baseline="0" dirty="0" smtClean="0"/>
              <a:t>I motsatt ende er det 2,5 ganger flere jenter enn gutter som har over 50 grunnskolepoeng. </a:t>
            </a:r>
          </a:p>
          <a:p>
            <a:r>
              <a:rPr lang="nb-NO" baseline="0" dirty="0" smtClean="0"/>
              <a:t>En beskjeden forskjell i gjennomsnitt fører til en stor forskjell i kjønnsfordelingen i begge ender av skalaen.</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269041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371120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147775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270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713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457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tellysbilde">
    <p:spTree>
      <p:nvGrpSpPr>
        <p:cNvPr id="1" name=""/>
        <p:cNvGrpSpPr/>
        <p:nvPr/>
      </p:nvGrpSpPr>
      <p:grpSpPr>
        <a:xfrm>
          <a:off x="0" y="0"/>
          <a:ext cx="0" cy="0"/>
          <a:chOff x="0" y="0"/>
          <a:chExt cx="0" cy="0"/>
        </a:xfrm>
      </p:grpSpPr>
      <p:sp>
        <p:nvSpPr>
          <p:cNvPr id="7" name="Rektangel 6">
            <a:extLst>
              <a:ext uri="{FF2B5EF4-FFF2-40B4-BE49-F238E27FC236}">
                <a16:creationId xmlns=""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smtClean="0"/>
              <a:t>Rediger tekststiler i malen</a:t>
            </a:r>
          </a:p>
        </p:txBody>
      </p:sp>
      <p:sp>
        <p:nvSpPr>
          <p:cNvPr id="17" name="Plassholder for tekst 15">
            <a:extLst>
              <a:ext uri="{FF2B5EF4-FFF2-40B4-BE49-F238E27FC236}">
                <a16:creationId xmlns=""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smtClean="0"/>
              <a:t>Rediger tekststiler i malen</a:t>
            </a:r>
          </a:p>
        </p:txBody>
      </p:sp>
    </p:spTree>
    <p:extLst>
      <p:ext uri="{BB962C8B-B14F-4D97-AF65-F5344CB8AC3E}">
        <p14:creationId xmlns:p14="http://schemas.microsoft.com/office/powerpoint/2010/main" val="344861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smtClean="0"/>
              <a:t>Klikk for å redigere tittelstil</a:t>
            </a:r>
            <a:endParaRPr lang="en-US" dirty="0"/>
          </a:p>
        </p:txBody>
      </p:sp>
      <p:sp>
        <p:nvSpPr>
          <p:cNvPr id="8" name="Plassholder for tekst 7">
            <a:extLst>
              <a:ext uri="{FF2B5EF4-FFF2-40B4-BE49-F238E27FC236}">
                <a16:creationId xmlns=""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smtClean="0"/>
              <a:t>Rediger tekststiler i malen</a:t>
            </a:r>
          </a:p>
        </p:txBody>
      </p:sp>
      <p:sp>
        <p:nvSpPr>
          <p:cNvPr id="11" name="Plassholder for tekst 10">
            <a:extLst>
              <a:ext uri="{FF2B5EF4-FFF2-40B4-BE49-F238E27FC236}">
                <a16:creationId xmlns=""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smtClean="0"/>
              <a:t>Rediger tekststiler i malen</a:t>
            </a:r>
          </a:p>
        </p:txBody>
      </p:sp>
    </p:spTree>
    <p:extLst>
      <p:ext uri="{BB962C8B-B14F-4D97-AF65-F5344CB8AC3E}">
        <p14:creationId xmlns:p14="http://schemas.microsoft.com/office/powerpoint/2010/main" val="237361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lstStyle/>
          <a:p>
            <a:pPr lvl="0"/>
            <a:endParaRPr lang="nb-NO" dirty="0"/>
          </a:p>
        </p:txBody>
      </p:sp>
      <p:sp>
        <p:nvSpPr>
          <p:cNvPr id="14" name="TekstSylinder 13">
            <a:extLst>
              <a:ext uri="{FF2B5EF4-FFF2-40B4-BE49-F238E27FC236}">
                <a16:creationId xmlns="" xmlns:a16="http://schemas.microsoft.com/office/drawing/2014/main" id="{A5802A09-1244-437C-B1BA-C96CFC86F407}"/>
              </a:ext>
            </a:extLst>
          </p:cNvPr>
          <p:cNvSpPr txBox="1"/>
          <p:nvPr userDrawn="1"/>
        </p:nvSpPr>
        <p:spPr>
          <a:xfrm>
            <a:off x="1015459" y="6291038"/>
            <a:ext cx="1362362" cy="123111"/>
          </a:xfrm>
          <a:prstGeom prst="rect">
            <a:avLst/>
          </a:prstGeom>
          <a:noFill/>
        </p:spPr>
        <p:txBody>
          <a:bodyPr wrap="square" lIns="0" tIns="0" rIns="0" bIns="0" rtlCol="0">
            <a:spAutoFit/>
          </a:bodyPr>
          <a:lstStyle/>
          <a:p>
            <a:pPr marL="0" marR="0" lvl="0" indent="0" algn="l" defTabSz="228646" rtl="0" eaLnBrk="1" fontAlgn="auto" latinLnBrk="0" hangingPunct="1">
              <a:lnSpc>
                <a:spcPct val="100000"/>
              </a:lnSpc>
              <a:spcBef>
                <a:spcPts val="0"/>
              </a:spcBef>
              <a:spcAft>
                <a:spcPts val="0"/>
              </a:spcAft>
              <a:buClrTx/>
              <a:buSzTx/>
              <a:buFontTx/>
              <a:buNone/>
              <a:tabLst/>
              <a:defRPr/>
            </a:pPr>
            <a:r>
              <a:rPr lang="nb-NO" sz="800" b="1" dirty="0">
                <a:solidFill>
                  <a:schemeClr val="accent6"/>
                </a:solidFill>
                <a:latin typeface="Arial" panose="020B0604020202020204" pitchFamily="34" charset="0"/>
                <a:cs typeface="Arial" panose="020B0604020202020204" pitchFamily="34" charset="0"/>
              </a:rPr>
              <a:t>FHI -</a:t>
            </a:r>
            <a:r>
              <a:rPr lang="nb-NO" sz="800" dirty="0">
                <a:solidFill>
                  <a:schemeClr val="accent6"/>
                </a:solidFill>
                <a:latin typeface="Arial" panose="020B0604020202020204" pitchFamily="34" charset="0"/>
                <a:cs typeface="Arial" panose="020B0604020202020204" pitchFamily="34" charset="0"/>
              </a:rPr>
              <a:t> </a:t>
            </a:r>
          </a:p>
        </p:txBody>
      </p:sp>
      <p:sp>
        <p:nvSpPr>
          <p:cNvPr id="5" name="Plassholder for dato 4">
            <a:extLst>
              <a:ext uri="{FF2B5EF4-FFF2-40B4-BE49-F238E27FC236}">
                <a16:creationId xmlns="" xmlns:a16="http://schemas.microsoft.com/office/drawing/2014/main" id="{FE001868-84CF-4402-88BC-B79B39F3E4B7}"/>
              </a:ext>
            </a:extLst>
          </p:cNvPr>
          <p:cNvSpPr>
            <a:spLocks noGrp="1"/>
          </p:cNvSpPr>
          <p:nvPr>
            <p:ph type="dt" sz="half" idx="13"/>
          </p:nvPr>
        </p:nvSpPr>
        <p:spPr>
          <a:xfrm>
            <a:off x="1224122" y="6277701"/>
            <a:ext cx="2323609" cy="148449"/>
          </a:xfrm>
          <a:prstGeom prst="rect">
            <a:avLst/>
          </a:prstGeom>
        </p:spPr>
        <p:txBody>
          <a:bodyPr/>
          <a:lstStyle/>
          <a:p>
            <a:fld id="{FC66170D-AF63-42F3-B8AC-0F9486E98973}" type="datetime1">
              <a:rPr lang="nb-NO" smtClean="0"/>
              <a:t>12.10.2018</a:t>
            </a:fld>
            <a:endParaRPr lang="nb-NO" dirty="0"/>
          </a:p>
        </p:txBody>
      </p:sp>
      <p:sp>
        <p:nvSpPr>
          <p:cNvPr id="9" name="Title 1">
            <a:extLst>
              <a:ext uri="{FF2B5EF4-FFF2-40B4-BE49-F238E27FC236}">
                <a16:creationId xmlns=""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endParaRPr lang="en-US" dirty="0"/>
          </a:p>
        </p:txBody>
      </p:sp>
      <p:sp>
        <p:nvSpPr>
          <p:cNvPr id="10" name="Plassholder for tekst 7">
            <a:extLst>
              <a:ext uri="{FF2B5EF4-FFF2-40B4-BE49-F238E27FC236}">
                <a16:creationId xmlns=""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endParaRPr lang="nb-NO" dirty="0"/>
          </a:p>
        </p:txBody>
      </p:sp>
    </p:spTree>
    <p:extLst>
      <p:ext uri="{BB962C8B-B14F-4D97-AF65-F5344CB8AC3E}">
        <p14:creationId xmlns:p14="http://schemas.microsoft.com/office/powerpoint/2010/main" val="427252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smtClean="0"/>
              <a:t>Rediger tekststiler i malen</a:t>
            </a:r>
          </a:p>
        </p:txBody>
      </p:sp>
      <p:sp>
        <p:nvSpPr>
          <p:cNvPr id="9" name="Title 1">
            <a:extLst>
              <a:ext uri="{FF2B5EF4-FFF2-40B4-BE49-F238E27FC236}">
                <a16:creationId xmlns=""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smtClean="0"/>
              <a:t>Klikk for å redigere tittelstil</a:t>
            </a:r>
            <a:endParaRPr lang="en-US" dirty="0"/>
          </a:p>
        </p:txBody>
      </p:sp>
      <p:sp>
        <p:nvSpPr>
          <p:cNvPr id="10" name="Plassholder for tekst 7">
            <a:extLst>
              <a:ext uri="{FF2B5EF4-FFF2-40B4-BE49-F238E27FC236}">
                <a16:creationId xmlns=""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smtClean="0"/>
              <a:t>Rediger tekststiler i malen</a:t>
            </a:r>
          </a:p>
        </p:txBody>
      </p:sp>
    </p:spTree>
    <p:extLst>
      <p:ext uri="{BB962C8B-B14F-4D97-AF65-F5344CB8AC3E}">
        <p14:creationId xmlns:p14="http://schemas.microsoft.com/office/powerpoint/2010/main" val="354124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smtClean="0"/>
              <a:t>Rediger tekststiler i malen</a:t>
            </a:r>
          </a:p>
        </p:txBody>
      </p:sp>
      <p:sp>
        <p:nvSpPr>
          <p:cNvPr id="9" name="Title 1">
            <a:extLst>
              <a:ext uri="{FF2B5EF4-FFF2-40B4-BE49-F238E27FC236}">
                <a16:creationId xmlns=""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smtClean="0"/>
              <a:t>Klikk for å redigere tittelstil</a:t>
            </a:r>
            <a:endParaRPr lang="en-US" dirty="0"/>
          </a:p>
        </p:txBody>
      </p:sp>
      <p:sp>
        <p:nvSpPr>
          <p:cNvPr id="10" name="Plassholder for tekst 7">
            <a:extLst>
              <a:ext uri="{FF2B5EF4-FFF2-40B4-BE49-F238E27FC236}">
                <a16:creationId xmlns=""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smtClean="0"/>
              <a:t>Rediger tekststiler i malen</a:t>
            </a:r>
          </a:p>
        </p:txBody>
      </p:sp>
    </p:spTree>
    <p:extLst>
      <p:ext uri="{BB962C8B-B14F-4D97-AF65-F5344CB8AC3E}">
        <p14:creationId xmlns:p14="http://schemas.microsoft.com/office/powerpoint/2010/main" val="102900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46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C764DE79-268F-4C1A-8933-263129D2AF90}"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763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213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163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887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108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C764DE79-268F-4C1A-8933-263129D2AF90}"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165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C764DE79-268F-4C1A-8933-263129D2AF90}"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635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35032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forskning.no/skole-og-utdanning/norske-skoleforskere-vi-ma-slutte-a-snakke-sa-mye-om-kjonn-i-skolen/1245977"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id="{F01445E7-5057-4899-A1EA-558389DCB3E8}"/>
              </a:ext>
            </a:extLst>
          </p:cNvPr>
          <p:cNvSpPr>
            <a:spLocks noGrp="1"/>
          </p:cNvSpPr>
          <p:nvPr>
            <p:ph type="subTitle" idx="1"/>
          </p:nvPr>
        </p:nvSpPr>
        <p:spPr>
          <a:xfrm>
            <a:off x="1557866" y="4634973"/>
            <a:ext cx="9144000" cy="1655762"/>
          </a:xfrm>
        </p:spPr>
        <p:txBody>
          <a:bodyPr/>
          <a:lstStyle/>
          <a:p>
            <a:pPr algn="l"/>
            <a:r>
              <a:rPr lang="nb-NO" sz="4800" dirty="0">
                <a:solidFill>
                  <a:schemeClr val="accent2">
                    <a:lumMod val="75000"/>
                  </a:schemeClr>
                </a:solidFill>
              </a:rPr>
              <a:t>Kjønnsforskjeller i skoleprestasjoner</a:t>
            </a:r>
          </a:p>
          <a:p>
            <a:endParaRPr lang="nb-NO" dirty="0"/>
          </a:p>
        </p:txBody>
      </p:sp>
      <p:sp>
        <p:nvSpPr>
          <p:cNvPr id="4" name="Plassholder for tekst 3">
            <a:extLst>
              <a:ext uri="{FF2B5EF4-FFF2-40B4-BE49-F238E27FC236}">
                <a16:creationId xmlns="" xmlns:a16="http://schemas.microsoft.com/office/drawing/2014/main" id="{7C94AD52-7B82-4012-AE70-1DA1C06528BC}"/>
              </a:ext>
            </a:extLst>
          </p:cNvPr>
          <p:cNvSpPr>
            <a:spLocks noGrp="1"/>
          </p:cNvSpPr>
          <p:nvPr>
            <p:ph type="body" sz="quarter" idx="4294967295"/>
          </p:nvPr>
        </p:nvSpPr>
        <p:spPr>
          <a:xfrm>
            <a:off x="1642533" y="5592234"/>
            <a:ext cx="7807325" cy="1663700"/>
          </a:xfrm>
        </p:spPr>
        <p:txBody>
          <a:bodyPr/>
          <a:lstStyle/>
          <a:p>
            <a:pPr marL="0" indent="0">
              <a:buNone/>
            </a:pPr>
            <a:r>
              <a:rPr lang="nb-NO" dirty="0" smtClean="0"/>
              <a:t>Lansering KD 2018-10-12</a:t>
            </a:r>
            <a:endParaRPr lang="nb-NO" dirty="0"/>
          </a:p>
          <a:p>
            <a:pPr marL="0" indent="0">
              <a:buNone/>
            </a:pPr>
            <a:r>
              <a:rPr lang="nb-NO" dirty="0" smtClean="0"/>
              <a:t>Camilla Stoltenberg</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533" y="763804"/>
            <a:ext cx="5195787" cy="3609229"/>
          </a:xfrm>
          <a:prstGeom prst="rect">
            <a:avLst/>
          </a:prstGeom>
        </p:spPr>
      </p:pic>
    </p:spTree>
    <p:extLst>
      <p:ext uri="{BB962C8B-B14F-4D97-AF65-F5344CB8AC3E}">
        <p14:creationId xmlns:p14="http://schemas.microsoft.com/office/powerpoint/2010/main" val="3031165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2">
                    <a:lumMod val="75000"/>
                  </a:schemeClr>
                </a:solidFill>
              </a:rPr>
              <a:t>Sterk sammenheng mellom grunnskolepoeng og fullføring av </a:t>
            </a:r>
            <a:r>
              <a:rPr lang="nb-NO" dirty="0" err="1" smtClean="0">
                <a:solidFill>
                  <a:schemeClr val="accent2">
                    <a:lumMod val="75000"/>
                  </a:schemeClr>
                </a:solidFill>
              </a:rPr>
              <a:t>vgo</a:t>
            </a:r>
            <a:endParaRPr lang="nb-NO" dirty="0">
              <a:solidFill>
                <a:schemeClr val="accent2">
                  <a:lumMod val="75000"/>
                </a:schemeClr>
              </a:solidFill>
            </a:endParaRPr>
          </a:p>
        </p:txBody>
      </p:sp>
      <p:graphicFrame>
        <p:nvGraphicFramePr>
          <p:cNvPr id="4" name="Diagram 3"/>
          <p:cNvGraphicFramePr>
            <a:graphicFrameLocks/>
          </p:cNvGraphicFramePr>
          <p:nvPr>
            <p:extLst/>
          </p:nvPr>
        </p:nvGraphicFramePr>
        <p:xfrm>
          <a:off x="1203325" y="2006729"/>
          <a:ext cx="8902700" cy="49782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p:cNvSpPr txBox="1"/>
          <p:nvPr/>
        </p:nvSpPr>
        <p:spPr>
          <a:xfrm>
            <a:off x="10106025" y="6148916"/>
            <a:ext cx="2362200" cy="430887"/>
          </a:xfrm>
          <a:prstGeom prst="rect">
            <a:avLst/>
          </a:prstGeom>
          <a:noFill/>
        </p:spPr>
        <p:txBody>
          <a:bodyPr wrap="square" rtlCol="0">
            <a:spAutoFit/>
          </a:bodyPr>
          <a:lstStyle/>
          <a:p>
            <a:pPr algn="l"/>
            <a:r>
              <a:rPr lang="nb-NO" sz="2200" dirty="0" smtClean="0"/>
              <a:t>Kilde: SSB, 2018</a:t>
            </a:r>
          </a:p>
        </p:txBody>
      </p:sp>
    </p:spTree>
    <p:extLst>
      <p:ext uri="{BB962C8B-B14F-4D97-AF65-F5344CB8AC3E}">
        <p14:creationId xmlns:p14="http://schemas.microsoft.com/office/powerpoint/2010/main" val="2589406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2">
                    <a:lumMod val="75000"/>
                  </a:schemeClr>
                </a:solidFill>
              </a:rPr>
              <a:t>Mindre kjønnsforskjell i fullføringsandel blant barn av høyt utdannede foreldre</a:t>
            </a:r>
            <a:endParaRPr lang="nb-NO" dirty="0">
              <a:solidFill>
                <a:schemeClr val="accent2">
                  <a:lumMod val="75000"/>
                </a:schemeClr>
              </a:solidFill>
            </a:endParaRPr>
          </a:p>
        </p:txBody>
      </p:sp>
      <p:graphicFrame>
        <p:nvGraphicFramePr>
          <p:cNvPr id="5" name="Diagram 4"/>
          <p:cNvGraphicFramePr/>
          <p:nvPr>
            <p:extLst/>
          </p:nvPr>
        </p:nvGraphicFramePr>
        <p:xfrm>
          <a:off x="2383437" y="2006729"/>
          <a:ext cx="6850504" cy="43940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4"/>
          <p:cNvSpPr txBox="1"/>
          <p:nvPr/>
        </p:nvSpPr>
        <p:spPr>
          <a:xfrm>
            <a:off x="9702259" y="6266637"/>
            <a:ext cx="2362200" cy="430887"/>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l"/>
            <a:r>
              <a:rPr lang="nb-NO" sz="2200" dirty="0" smtClean="0"/>
              <a:t>Kilde: SSB, 2018</a:t>
            </a:r>
          </a:p>
        </p:txBody>
      </p:sp>
    </p:spTree>
    <p:extLst>
      <p:ext uri="{BB962C8B-B14F-4D97-AF65-F5344CB8AC3E}">
        <p14:creationId xmlns:p14="http://schemas.microsoft.com/office/powerpoint/2010/main" val="301725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tekst 12"/>
          <p:cNvSpPr>
            <a:spLocks noGrp="1"/>
          </p:cNvSpPr>
          <p:nvPr>
            <p:ph type="body" idx="1"/>
          </p:nvPr>
        </p:nvSpPr>
        <p:spPr/>
        <p:txBody>
          <a:bodyPr/>
          <a:lstStyle/>
          <a:p>
            <a:r>
              <a:rPr lang="nb-NO" sz="6000" dirty="0">
                <a:solidFill>
                  <a:schemeClr val="accent2">
                    <a:lumMod val="75000"/>
                  </a:schemeClr>
                </a:solidFill>
              </a:rPr>
              <a:t>Høyere utdanning</a:t>
            </a:r>
          </a:p>
          <a:p>
            <a:endParaRPr lang="nb-NO" dirty="0"/>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634" y="507998"/>
            <a:ext cx="5880100" cy="3920067"/>
          </a:xfrm>
          <a:prstGeom prst="rect">
            <a:avLst/>
          </a:prstGeom>
        </p:spPr>
      </p:pic>
    </p:spTree>
    <p:extLst>
      <p:ext uri="{BB962C8B-B14F-4D97-AF65-F5344CB8AC3E}">
        <p14:creationId xmlns:p14="http://schemas.microsoft.com/office/powerpoint/2010/main" val="428056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2">
                    <a:lumMod val="75000"/>
                  </a:schemeClr>
                </a:solidFill>
              </a:rPr>
              <a:t>Utdanningsnivået har økt siden 1970 </a:t>
            </a:r>
            <a:endParaRPr lang="nb-NO" sz="4000" dirty="0"/>
          </a:p>
        </p:txBody>
      </p:sp>
      <p:sp>
        <p:nvSpPr>
          <p:cNvPr id="7" name="TekstSylinder 4"/>
          <p:cNvSpPr txBox="1"/>
          <p:nvPr/>
        </p:nvSpPr>
        <p:spPr>
          <a:xfrm>
            <a:off x="5833533" y="6284814"/>
            <a:ext cx="6959059" cy="430887"/>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l"/>
            <a:r>
              <a:rPr lang="nb-NO" sz="2200" dirty="0" smtClean="0"/>
              <a:t>Utdanningsnivå personer over 16 år. Kilde: SSB, 2018</a:t>
            </a:r>
          </a:p>
        </p:txBody>
      </p:sp>
      <p:graphicFrame>
        <p:nvGraphicFramePr>
          <p:cNvPr id="5" name="Diagram 4"/>
          <p:cNvGraphicFramePr>
            <a:graphicFrameLocks/>
          </p:cNvGraphicFramePr>
          <p:nvPr>
            <p:extLst/>
          </p:nvPr>
        </p:nvGraphicFramePr>
        <p:xfrm>
          <a:off x="1660850" y="2057399"/>
          <a:ext cx="8565502" cy="3671597"/>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p:cNvSpPr txBox="1"/>
          <p:nvPr/>
        </p:nvSpPr>
        <p:spPr>
          <a:xfrm>
            <a:off x="9927771" y="2286000"/>
            <a:ext cx="593432" cy="369332"/>
          </a:xfrm>
          <a:prstGeom prst="rect">
            <a:avLst/>
          </a:prstGeom>
          <a:noFill/>
        </p:spPr>
        <p:txBody>
          <a:bodyPr wrap="none" rtlCol="0">
            <a:spAutoFit/>
          </a:bodyPr>
          <a:lstStyle/>
          <a:p>
            <a:r>
              <a:rPr lang="nb-NO" b="1" dirty="0" smtClean="0">
                <a:solidFill>
                  <a:schemeClr val="accent2">
                    <a:lumMod val="75000"/>
                  </a:schemeClr>
                </a:solidFill>
              </a:rPr>
              <a:t>37,4</a:t>
            </a:r>
            <a:endParaRPr lang="nb-NO" b="1" dirty="0">
              <a:solidFill>
                <a:schemeClr val="accent2">
                  <a:lumMod val="75000"/>
                </a:schemeClr>
              </a:solidFill>
            </a:endParaRPr>
          </a:p>
        </p:txBody>
      </p:sp>
      <p:sp>
        <p:nvSpPr>
          <p:cNvPr id="4" name="TekstSylinder 3"/>
          <p:cNvSpPr txBox="1"/>
          <p:nvPr/>
        </p:nvSpPr>
        <p:spPr>
          <a:xfrm>
            <a:off x="9927771" y="3069771"/>
            <a:ext cx="593432" cy="369332"/>
          </a:xfrm>
          <a:prstGeom prst="rect">
            <a:avLst/>
          </a:prstGeom>
          <a:noFill/>
        </p:spPr>
        <p:txBody>
          <a:bodyPr wrap="none" rtlCol="0">
            <a:spAutoFit/>
          </a:bodyPr>
          <a:lstStyle/>
          <a:p>
            <a:r>
              <a:rPr lang="nb-NO" b="1" dirty="0" smtClean="0">
                <a:solidFill>
                  <a:schemeClr val="accent5">
                    <a:lumMod val="75000"/>
                  </a:schemeClr>
                </a:solidFill>
              </a:rPr>
              <a:t>29,6</a:t>
            </a:r>
            <a:endParaRPr lang="nb-NO" b="1" dirty="0">
              <a:solidFill>
                <a:schemeClr val="accent5">
                  <a:lumMod val="75000"/>
                </a:schemeClr>
              </a:solidFill>
            </a:endParaRPr>
          </a:p>
        </p:txBody>
      </p:sp>
      <p:sp>
        <p:nvSpPr>
          <p:cNvPr id="6" name="TekstSylinder 5"/>
          <p:cNvSpPr txBox="1"/>
          <p:nvPr/>
        </p:nvSpPr>
        <p:spPr>
          <a:xfrm>
            <a:off x="2656114" y="3940629"/>
            <a:ext cx="609600" cy="369332"/>
          </a:xfrm>
          <a:prstGeom prst="rect">
            <a:avLst/>
          </a:prstGeom>
          <a:noFill/>
        </p:spPr>
        <p:txBody>
          <a:bodyPr wrap="square" rtlCol="0">
            <a:spAutoFit/>
          </a:bodyPr>
          <a:lstStyle/>
          <a:p>
            <a:r>
              <a:rPr lang="nb-NO" b="1" dirty="0" smtClean="0">
                <a:solidFill>
                  <a:schemeClr val="accent5">
                    <a:lumMod val="75000"/>
                  </a:schemeClr>
                </a:solidFill>
              </a:rPr>
              <a:t>8,9</a:t>
            </a:r>
            <a:endParaRPr lang="nb-NO" b="1" dirty="0">
              <a:solidFill>
                <a:schemeClr val="accent5">
                  <a:lumMod val="75000"/>
                </a:schemeClr>
              </a:solidFill>
            </a:endParaRPr>
          </a:p>
        </p:txBody>
      </p:sp>
      <p:sp>
        <p:nvSpPr>
          <p:cNvPr id="10" name="TekstSylinder 9"/>
          <p:cNvSpPr txBox="1"/>
          <p:nvPr/>
        </p:nvSpPr>
        <p:spPr>
          <a:xfrm>
            <a:off x="2656114" y="4676672"/>
            <a:ext cx="370115" cy="369332"/>
          </a:xfrm>
          <a:prstGeom prst="rect">
            <a:avLst/>
          </a:prstGeom>
          <a:noFill/>
        </p:spPr>
        <p:txBody>
          <a:bodyPr wrap="square" rtlCol="0">
            <a:spAutoFit/>
          </a:bodyPr>
          <a:lstStyle/>
          <a:p>
            <a:r>
              <a:rPr lang="nb-NO" b="1" dirty="0" smtClean="0">
                <a:solidFill>
                  <a:schemeClr val="accent2">
                    <a:lumMod val="75000"/>
                  </a:schemeClr>
                </a:solidFill>
              </a:rPr>
              <a:t>6</a:t>
            </a:r>
            <a:endParaRPr lang="nb-NO" b="1" dirty="0">
              <a:solidFill>
                <a:schemeClr val="accent2">
                  <a:lumMod val="75000"/>
                </a:schemeClr>
              </a:solidFill>
            </a:endParaRPr>
          </a:p>
        </p:txBody>
      </p:sp>
    </p:spTree>
    <p:extLst>
      <p:ext uri="{BB962C8B-B14F-4D97-AF65-F5344CB8AC3E}">
        <p14:creationId xmlns:p14="http://schemas.microsoft.com/office/powerpoint/2010/main" val="72735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smtClean="0">
                <a:solidFill>
                  <a:schemeClr val="accent2">
                    <a:lumMod val="75000"/>
                  </a:schemeClr>
                </a:solidFill>
              </a:rPr>
              <a:t>Flere kvinner enn menn tar høyere utdanning</a:t>
            </a:r>
            <a:endParaRPr lang="nb-NO" sz="4000" dirty="0">
              <a:solidFill>
                <a:schemeClr val="accent2">
                  <a:lumMod val="75000"/>
                </a:schemeClr>
              </a:solidFill>
            </a:endParaRPr>
          </a:p>
        </p:txBody>
      </p:sp>
      <p:graphicFrame>
        <p:nvGraphicFramePr>
          <p:cNvPr id="6" name="Diagram 5"/>
          <p:cNvGraphicFramePr>
            <a:graphicFrameLocks/>
          </p:cNvGraphicFramePr>
          <p:nvPr>
            <p:extLst/>
          </p:nvPr>
        </p:nvGraphicFramePr>
        <p:xfrm>
          <a:off x="2087066" y="1900237"/>
          <a:ext cx="7531584" cy="41026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4"/>
          <p:cNvSpPr txBox="1"/>
          <p:nvPr/>
        </p:nvSpPr>
        <p:spPr>
          <a:xfrm>
            <a:off x="5232941" y="6427113"/>
            <a:ext cx="6959059" cy="430887"/>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l"/>
            <a:r>
              <a:rPr lang="nb-NO" sz="2200" dirty="0" smtClean="0"/>
              <a:t>Utdanningsnivå i aldersgruppen 30-39 år. Kilde: SSB, 2018</a:t>
            </a:r>
          </a:p>
        </p:txBody>
      </p:sp>
    </p:spTree>
    <p:extLst>
      <p:ext uri="{BB962C8B-B14F-4D97-AF65-F5344CB8AC3E}">
        <p14:creationId xmlns:p14="http://schemas.microsoft.com/office/powerpoint/2010/main" val="4095755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tekst 12"/>
          <p:cNvSpPr>
            <a:spLocks noGrp="1"/>
          </p:cNvSpPr>
          <p:nvPr>
            <p:ph type="body" idx="1"/>
          </p:nvPr>
        </p:nvSpPr>
        <p:spPr/>
        <p:txBody>
          <a:bodyPr>
            <a:normAutofit/>
          </a:bodyPr>
          <a:lstStyle/>
          <a:p>
            <a:r>
              <a:rPr lang="nb-NO" sz="6000" dirty="0" smtClean="0">
                <a:solidFill>
                  <a:schemeClr val="accent2">
                    <a:lumMod val="75000"/>
                  </a:schemeClr>
                </a:solidFill>
              </a:rPr>
              <a:t>Tiltak</a:t>
            </a:r>
            <a:endParaRPr lang="nb-NO" sz="6000" dirty="0">
              <a:solidFill>
                <a:schemeClr val="accent2">
                  <a:lumMod val="75000"/>
                </a:schemeClr>
              </a:solidFill>
            </a:endParaRPr>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l="9135" t="8766" r="8766" b="8889"/>
          <a:stretch/>
        </p:blipFill>
        <p:spPr>
          <a:xfrm>
            <a:off x="3786718" y="1070137"/>
            <a:ext cx="4256616" cy="4269419"/>
          </a:xfrm>
          <a:prstGeom prst="rect">
            <a:avLst/>
          </a:prstGeom>
        </p:spPr>
      </p:pic>
    </p:spTree>
    <p:extLst>
      <p:ext uri="{BB962C8B-B14F-4D97-AF65-F5344CB8AC3E}">
        <p14:creationId xmlns:p14="http://schemas.microsoft.com/office/powerpoint/2010/main" val="3811237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914594" y="6206966"/>
            <a:ext cx="603185" cy="161583"/>
          </a:xfrm>
          <a:prstGeom prst="rect">
            <a:avLst/>
          </a:prstGeom>
          <a:solidFill>
            <a:schemeClr val="bg1"/>
          </a:solidFill>
        </p:spPr>
        <p:txBody>
          <a:bodyPr wrap="square" rtlCol="0">
            <a:spAutoFit/>
          </a:bodyPr>
          <a:lstStyle/>
          <a:p>
            <a:endParaRPr lang="nb-NO" sz="450" dirty="0"/>
          </a:p>
        </p:txBody>
      </p:sp>
      <p:sp>
        <p:nvSpPr>
          <p:cNvPr id="2" name="Plassholder for tekst 1"/>
          <p:cNvSpPr>
            <a:spLocks noGrp="1"/>
          </p:cNvSpPr>
          <p:nvPr>
            <p:ph type="body" sz="quarter" idx="12"/>
          </p:nvPr>
        </p:nvSpPr>
        <p:spPr>
          <a:xfrm>
            <a:off x="1015533" y="1524000"/>
            <a:ext cx="10515448" cy="5033202"/>
          </a:xfrm>
          <a:solidFill>
            <a:schemeClr val="bg1"/>
          </a:solidFill>
        </p:spPr>
        <p:txBody>
          <a:bodyPr>
            <a:normAutofit fontScale="85000" lnSpcReduction="20000"/>
          </a:bodyPr>
          <a:lstStyle/>
          <a:p>
            <a:pPr marL="0" indent="0">
              <a:buNone/>
            </a:pPr>
            <a:r>
              <a:rPr lang="nb-NO" sz="2601" dirty="0">
                <a:solidFill>
                  <a:schemeClr val="accent2">
                    <a:lumMod val="75000"/>
                  </a:schemeClr>
                </a:solidFill>
              </a:rPr>
              <a:t>«Forslag til tiltak bør primært være innrettet mot å påvirke årsakene </a:t>
            </a:r>
            <a:r>
              <a:rPr lang="nb-NO" sz="2601" dirty="0">
                <a:solidFill>
                  <a:schemeClr val="tx1"/>
                </a:solidFill>
              </a:rPr>
              <a:t>til kjønnsforskjeller i skoleprestasjoner, men utvalget </a:t>
            </a:r>
            <a:r>
              <a:rPr lang="nb-NO" sz="2601" dirty="0">
                <a:solidFill>
                  <a:schemeClr val="accent2">
                    <a:lumMod val="75000"/>
                  </a:schemeClr>
                </a:solidFill>
              </a:rPr>
              <a:t>kan også foreslå kompensatoriske </a:t>
            </a:r>
            <a:r>
              <a:rPr lang="nb-NO" sz="2601" dirty="0">
                <a:solidFill>
                  <a:schemeClr val="accent3">
                    <a:lumMod val="75000"/>
                  </a:schemeClr>
                </a:solidFill>
              </a:rPr>
              <a:t>tiltak </a:t>
            </a:r>
            <a:r>
              <a:rPr lang="nb-NO" sz="2601" dirty="0">
                <a:solidFill>
                  <a:schemeClr val="tx1"/>
                </a:solidFill>
              </a:rPr>
              <a:t>ment å rette opp i allerede oppståtte forskjeller»</a:t>
            </a:r>
            <a:br>
              <a:rPr lang="nb-NO" sz="2601" dirty="0">
                <a:solidFill>
                  <a:schemeClr val="tx1"/>
                </a:solidFill>
              </a:rPr>
            </a:br>
            <a:endParaRPr lang="nb-NO" sz="2601" dirty="0">
              <a:solidFill>
                <a:schemeClr val="tx1"/>
              </a:solidFill>
            </a:endParaRPr>
          </a:p>
          <a:p>
            <a:pPr marL="0" indent="0">
              <a:buNone/>
            </a:pPr>
            <a:r>
              <a:rPr lang="nb-NO" sz="2601" dirty="0">
                <a:solidFill>
                  <a:schemeClr val="accent2">
                    <a:lumMod val="75000"/>
                  </a:schemeClr>
                </a:solidFill>
              </a:rPr>
              <a:t>1. Styrke kunnskapsgrunnlaget </a:t>
            </a:r>
          </a:p>
          <a:p>
            <a:pPr marL="0" indent="0">
              <a:buNone/>
            </a:pPr>
            <a:r>
              <a:rPr lang="nb-NO" sz="2601" dirty="0" smtClean="0">
                <a:solidFill>
                  <a:schemeClr val="tx1"/>
                </a:solidFill>
              </a:rPr>
              <a:t>	Bedre </a:t>
            </a:r>
            <a:r>
              <a:rPr lang="nb-NO" sz="2601" dirty="0" smtClean="0">
                <a:solidFill>
                  <a:schemeClr val="tx1"/>
                </a:solidFill>
              </a:rPr>
              <a:t>datagrunnlag</a:t>
            </a:r>
          </a:p>
          <a:p>
            <a:pPr marL="0" indent="0">
              <a:buNone/>
            </a:pPr>
            <a:r>
              <a:rPr lang="nb-NO" sz="2601" dirty="0" smtClean="0"/>
              <a:t>	Identifisere årsaker</a:t>
            </a:r>
            <a:endParaRPr lang="nb-NO" sz="2601" dirty="0">
              <a:solidFill>
                <a:schemeClr val="tx1"/>
              </a:solidFill>
            </a:endParaRPr>
          </a:p>
          <a:p>
            <a:pPr marL="0" indent="0">
              <a:buNone/>
            </a:pPr>
            <a:r>
              <a:rPr lang="nb-NO" sz="2601" dirty="0" smtClean="0">
                <a:solidFill>
                  <a:schemeClr val="tx1"/>
                </a:solidFill>
              </a:rPr>
              <a:t>	Prøve </a:t>
            </a:r>
            <a:r>
              <a:rPr lang="nb-NO" sz="2601" dirty="0">
                <a:solidFill>
                  <a:schemeClr val="tx1"/>
                </a:solidFill>
              </a:rPr>
              <a:t>ut tiltak systematisk</a:t>
            </a:r>
            <a:br>
              <a:rPr lang="nb-NO" sz="2601" dirty="0">
                <a:solidFill>
                  <a:schemeClr val="tx1"/>
                </a:solidFill>
              </a:rPr>
            </a:br>
            <a:endParaRPr lang="nb-NO" sz="2601" dirty="0">
              <a:solidFill>
                <a:schemeClr val="tx1"/>
              </a:solidFill>
            </a:endParaRPr>
          </a:p>
          <a:p>
            <a:pPr marL="0" indent="0">
              <a:buNone/>
            </a:pPr>
            <a:r>
              <a:rPr lang="nb-NO" sz="2601" dirty="0">
                <a:solidFill>
                  <a:schemeClr val="accent2">
                    <a:lumMod val="75000"/>
                  </a:schemeClr>
                </a:solidFill>
              </a:rPr>
              <a:t>2. Påvirke årsakene</a:t>
            </a:r>
          </a:p>
          <a:p>
            <a:pPr marL="0" indent="0">
              <a:buNone/>
            </a:pPr>
            <a:r>
              <a:rPr lang="nb-NO" sz="2601" dirty="0" smtClean="0">
                <a:solidFill>
                  <a:schemeClr val="tx1"/>
                </a:solidFill>
              </a:rPr>
              <a:t>	Endre </a:t>
            </a:r>
            <a:r>
              <a:rPr lang="nb-NO" sz="2601" dirty="0">
                <a:solidFill>
                  <a:schemeClr val="tx1"/>
                </a:solidFill>
              </a:rPr>
              <a:t>inntak, gjennomføring, evaluering, tidspunkt </a:t>
            </a:r>
            <a:r>
              <a:rPr lang="nb-NO" sz="2601" dirty="0" smtClean="0">
                <a:solidFill>
                  <a:schemeClr val="tx1"/>
                </a:solidFill>
              </a:rPr>
              <a:t>og/eller form for evaluering, 	innhold - </a:t>
            </a:r>
            <a:r>
              <a:rPr lang="nb-NO" sz="2601" dirty="0" smtClean="0">
                <a:solidFill>
                  <a:schemeClr val="tx1"/>
                </a:solidFill>
              </a:rPr>
              <a:t>med mer?</a:t>
            </a:r>
            <a:r>
              <a:rPr lang="nb-NO" sz="2601" dirty="0">
                <a:solidFill>
                  <a:schemeClr val="tx1"/>
                </a:solidFill>
              </a:rPr>
              <a:t/>
            </a:r>
            <a:br>
              <a:rPr lang="nb-NO" sz="2601" dirty="0">
                <a:solidFill>
                  <a:schemeClr val="tx1"/>
                </a:solidFill>
              </a:rPr>
            </a:br>
            <a:endParaRPr lang="nb-NO" sz="2601" dirty="0">
              <a:solidFill>
                <a:schemeClr val="tx1"/>
              </a:solidFill>
            </a:endParaRPr>
          </a:p>
          <a:p>
            <a:pPr marL="0" indent="0">
              <a:buNone/>
            </a:pPr>
            <a:r>
              <a:rPr lang="nb-NO" sz="2601" dirty="0">
                <a:solidFill>
                  <a:schemeClr val="accent2">
                    <a:lumMod val="75000"/>
                  </a:schemeClr>
                </a:solidFill>
              </a:rPr>
              <a:t>3. Kompensatoriske tiltak</a:t>
            </a:r>
          </a:p>
          <a:p>
            <a:pPr marL="0" indent="0">
              <a:buNone/>
            </a:pPr>
            <a:r>
              <a:rPr lang="nb-NO" sz="2601" dirty="0" smtClean="0">
                <a:solidFill>
                  <a:schemeClr val="tx1"/>
                </a:solidFill>
              </a:rPr>
              <a:t>	Kvotering</a:t>
            </a:r>
            <a:r>
              <a:rPr lang="nb-NO" sz="2601" dirty="0" smtClean="0">
                <a:solidFill>
                  <a:schemeClr val="tx1"/>
                </a:solidFill>
              </a:rPr>
              <a:t>? Endre inntak til høyere utdanning?</a:t>
            </a:r>
            <a:endParaRPr lang="nb-NO" sz="1800" dirty="0">
              <a:solidFill>
                <a:schemeClr val="tx1"/>
              </a:solidFill>
            </a:endParaRPr>
          </a:p>
          <a:p>
            <a:pPr>
              <a:buFontTx/>
              <a:buChar char="-"/>
            </a:pPr>
            <a:endParaRPr lang="nb-NO" dirty="0"/>
          </a:p>
          <a:p>
            <a:endParaRPr lang="nb-NO" dirty="0"/>
          </a:p>
        </p:txBody>
      </p:sp>
      <p:sp>
        <p:nvSpPr>
          <p:cNvPr id="4" name="Tittel 3"/>
          <p:cNvSpPr>
            <a:spLocks noGrp="1"/>
          </p:cNvSpPr>
          <p:nvPr>
            <p:ph type="title"/>
          </p:nvPr>
        </p:nvSpPr>
        <p:spPr>
          <a:xfrm>
            <a:off x="1015533" y="672262"/>
            <a:ext cx="10515448" cy="591059"/>
          </a:xfrm>
        </p:spPr>
        <p:txBody>
          <a:bodyPr/>
          <a:lstStyle/>
          <a:p>
            <a:r>
              <a:rPr lang="nb-NO" sz="3601" dirty="0">
                <a:solidFill>
                  <a:schemeClr val="accent2">
                    <a:lumMod val="75000"/>
                  </a:schemeClr>
                </a:solidFill>
              </a:rPr>
              <a:t>Hvordan velge tiltak når kunnskapsgrunnlaget er svakt?</a:t>
            </a:r>
          </a:p>
        </p:txBody>
      </p:sp>
    </p:spTree>
    <p:extLst>
      <p:ext uri="{BB962C8B-B14F-4D97-AF65-F5344CB8AC3E}">
        <p14:creationId xmlns:p14="http://schemas.microsoft.com/office/powerpoint/2010/main" val="3833560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963239" y="6241463"/>
            <a:ext cx="379422" cy="161583"/>
          </a:xfrm>
          <a:prstGeom prst="rect">
            <a:avLst/>
          </a:prstGeom>
          <a:solidFill>
            <a:schemeClr val="bg1"/>
          </a:solidFill>
        </p:spPr>
        <p:txBody>
          <a:bodyPr wrap="square" rtlCol="0">
            <a:spAutoFit/>
          </a:bodyPr>
          <a:lstStyle/>
          <a:p>
            <a:endParaRPr lang="nb-NO" sz="450"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132" y="-23104"/>
            <a:ext cx="8423868" cy="6884650"/>
          </a:xfrm>
          <a:prstGeom prst="rect">
            <a:avLst/>
          </a:prstGeom>
        </p:spPr>
      </p:pic>
      <p:sp>
        <p:nvSpPr>
          <p:cNvPr id="4" name="TekstSylinder 3"/>
          <p:cNvSpPr txBox="1"/>
          <p:nvPr/>
        </p:nvSpPr>
        <p:spPr>
          <a:xfrm>
            <a:off x="566552" y="0"/>
            <a:ext cx="257413" cy="707886"/>
          </a:xfrm>
          <a:prstGeom prst="rect">
            <a:avLst/>
          </a:prstGeom>
          <a:noFill/>
        </p:spPr>
        <p:txBody>
          <a:bodyPr wrap="square" rtlCol="0">
            <a:spAutoFit/>
          </a:bodyPr>
          <a:lstStyle/>
          <a:p>
            <a:endParaRPr lang="nb-NO" sz="2000" b="1" dirty="0"/>
          </a:p>
          <a:p>
            <a:endParaRPr lang="nb-NO" sz="2000" dirty="0"/>
          </a:p>
        </p:txBody>
      </p:sp>
      <p:sp>
        <p:nvSpPr>
          <p:cNvPr id="2" name="TekstSylinder 1"/>
          <p:cNvSpPr txBox="1"/>
          <p:nvPr/>
        </p:nvSpPr>
        <p:spPr>
          <a:xfrm>
            <a:off x="361741" y="1467059"/>
            <a:ext cx="3297172" cy="5170646"/>
          </a:xfrm>
          <a:prstGeom prst="rect">
            <a:avLst/>
          </a:prstGeom>
          <a:noFill/>
        </p:spPr>
        <p:txBody>
          <a:bodyPr wrap="square" rtlCol="0">
            <a:spAutoFit/>
          </a:bodyPr>
          <a:lstStyle/>
          <a:p>
            <a:pPr algn="l"/>
            <a:r>
              <a:rPr lang="nb-NO" sz="2200" dirty="0" smtClean="0"/>
              <a:t>«I følge The </a:t>
            </a:r>
            <a:r>
              <a:rPr lang="nb-NO" sz="2200" dirty="0" err="1" smtClean="0"/>
              <a:t>Guardian</a:t>
            </a:r>
            <a:r>
              <a:rPr lang="nb-NO" sz="2200" dirty="0" smtClean="0"/>
              <a:t> har jukset pågått i over ti år, og det har vært et klart mål at kvinneandelen skulle holdes lav»</a:t>
            </a:r>
          </a:p>
          <a:p>
            <a:pPr algn="l"/>
            <a:endParaRPr lang="nb-NO" sz="2200" dirty="0" smtClean="0"/>
          </a:p>
          <a:p>
            <a:pPr algn="l"/>
            <a:r>
              <a:rPr lang="nb-NO" sz="2200" dirty="0" smtClean="0"/>
              <a:t>« Før 2010 var det 40 prosent kvinnelige studenter ved universitetet. Da skal det ha oppstått «en stille forståelse» i ledelsen om at kvinneandelen måtte ned. Målet var å ha under 30 prosent kvinner.»  </a:t>
            </a:r>
          </a:p>
        </p:txBody>
      </p:sp>
    </p:spTree>
    <p:extLst>
      <p:ext uri="{BB962C8B-B14F-4D97-AF65-F5344CB8AC3E}">
        <p14:creationId xmlns:p14="http://schemas.microsoft.com/office/powerpoint/2010/main" val="3486710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2042675" y="3707217"/>
            <a:ext cx="6858000" cy="2387600"/>
          </a:xfrm>
        </p:spPr>
        <p:txBody>
          <a:bodyPr>
            <a:normAutofit/>
          </a:bodyPr>
          <a:lstStyle/>
          <a:p>
            <a:pPr algn="l"/>
            <a:r>
              <a:rPr lang="nb-NO" sz="4800" dirty="0"/>
              <a:t>TAKK</a:t>
            </a:r>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2675" y="932217"/>
            <a:ext cx="5195787" cy="3609229"/>
          </a:xfrm>
          <a:prstGeom prst="rect">
            <a:avLst/>
          </a:prstGeom>
        </p:spPr>
      </p:pic>
    </p:spTree>
    <p:extLst>
      <p:ext uri="{BB962C8B-B14F-4D97-AF65-F5344CB8AC3E}">
        <p14:creationId xmlns:p14="http://schemas.microsoft.com/office/powerpoint/2010/main" val="89034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tekst 12"/>
          <p:cNvSpPr>
            <a:spLocks noGrp="1"/>
          </p:cNvSpPr>
          <p:nvPr>
            <p:ph type="body" idx="1"/>
          </p:nvPr>
        </p:nvSpPr>
        <p:spPr/>
        <p:txBody>
          <a:bodyPr>
            <a:normAutofit fontScale="85000" lnSpcReduction="10000"/>
          </a:bodyPr>
          <a:lstStyle/>
          <a:p>
            <a:r>
              <a:rPr lang="nb-NO" sz="6000" dirty="0">
                <a:solidFill>
                  <a:schemeClr val="accent2">
                    <a:lumMod val="75000"/>
                  </a:schemeClr>
                </a:solidFill>
              </a:rPr>
              <a:t>Er kjønnsforskjeller i skoleprestasjoner en samfunnsutfordring?</a:t>
            </a:r>
          </a:p>
          <a:p>
            <a:endParaRPr lang="nb-NO" sz="6000" dirty="0">
              <a:solidFill>
                <a:schemeClr val="accent2">
                  <a:lumMod val="75000"/>
                </a:schemeClr>
              </a:solidFill>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17" y="1371600"/>
            <a:ext cx="3169392" cy="2692399"/>
          </a:xfrm>
          <a:prstGeom prst="rect">
            <a:avLst/>
          </a:prstGeom>
        </p:spPr>
      </p:pic>
    </p:spTree>
    <p:extLst>
      <p:ext uri="{BB962C8B-B14F-4D97-AF65-F5344CB8AC3E}">
        <p14:creationId xmlns:p14="http://schemas.microsoft.com/office/powerpoint/2010/main" val="3983608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2"/>
          </p:nvPr>
        </p:nvSpPr>
        <p:spPr>
          <a:xfrm>
            <a:off x="1100199" y="2185862"/>
            <a:ext cx="10949341" cy="4440301"/>
          </a:xfrm>
          <a:solidFill>
            <a:schemeClr val="bg1"/>
          </a:solidFill>
        </p:spPr>
        <p:txBody>
          <a:bodyPr>
            <a:noAutofit/>
          </a:bodyPr>
          <a:lstStyle/>
          <a:p>
            <a:pPr marL="0" indent="0">
              <a:buNone/>
            </a:pPr>
            <a:r>
              <a:rPr lang="nb-NO" sz="2400" dirty="0">
                <a:solidFill>
                  <a:schemeClr val="accent2">
                    <a:lumMod val="75000"/>
                  </a:schemeClr>
                </a:solidFill>
              </a:rPr>
              <a:t>KUNNSKAP - BYGGE KUNNSKAPSGRUNNLAG</a:t>
            </a:r>
          </a:p>
          <a:p>
            <a:pPr marL="0" indent="0">
              <a:buNone/>
            </a:pPr>
            <a:r>
              <a:rPr lang="nb-NO" sz="2400" dirty="0">
                <a:solidFill>
                  <a:schemeClr val="tx1"/>
                </a:solidFill>
              </a:rPr>
              <a:t>Det overordnede formålet med utvalgets arbeid skal være å bygge et </a:t>
            </a:r>
            <a:r>
              <a:rPr lang="nb-NO" sz="2400" u="sng" dirty="0">
                <a:solidFill>
                  <a:schemeClr val="tx1"/>
                </a:solidFill>
              </a:rPr>
              <a:t>nyansert og balansert</a:t>
            </a:r>
            <a:r>
              <a:rPr lang="nb-NO" sz="2400" dirty="0">
                <a:solidFill>
                  <a:schemeClr val="tx1"/>
                </a:solidFill>
              </a:rPr>
              <a:t> kunnskapsgrunnlag om hvorfor kjønnsforskjeller i skoleprestasjoner oppstår </a:t>
            </a:r>
            <a:endParaRPr lang="nb-NO" sz="2400" dirty="0"/>
          </a:p>
          <a:p>
            <a:pPr marL="0" indent="0">
              <a:buNone/>
            </a:pPr>
            <a:endParaRPr lang="nb-NO" sz="2400" dirty="0">
              <a:solidFill>
                <a:schemeClr val="accent4"/>
              </a:solidFill>
            </a:endParaRPr>
          </a:p>
          <a:p>
            <a:pPr marL="0" indent="0">
              <a:buNone/>
            </a:pPr>
            <a:r>
              <a:rPr lang="nb-NO" sz="2400" dirty="0">
                <a:solidFill>
                  <a:schemeClr val="accent2">
                    <a:lumMod val="75000"/>
                  </a:schemeClr>
                </a:solidFill>
              </a:rPr>
              <a:t>TILTAK - GRUNNLAG FOR VALG AV VIRKEMIDLER</a:t>
            </a:r>
          </a:p>
          <a:p>
            <a:pPr marL="0" indent="0">
              <a:buNone/>
            </a:pPr>
            <a:r>
              <a:rPr lang="nb-NO" sz="2400" dirty="0">
                <a:solidFill>
                  <a:schemeClr val="tx1"/>
                </a:solidFill>
              </a:rPr>
              <a:t>Utvalgets arbeid skal gi lokale og nasjonale myndigheter et bedre grunnlag for å velge de mest effektive virkemidler og tiltak for å </a:t>
            </a:r>
            <a:r>
              <a:rPr lang="nb-NO" sz="2400" u="sng" dirty="0">
                <a:solidFill>
                  <a:schemeClr val="tx1"/>
                </a:solidFill>
              </a:rPr>
              <a:t>motvirke uheldige</a:t>
            </a:r>
            <a:r>
              <a:rPr lang="nb-NO" sz="2400" dirty="0">
                <a:solidFill>
                  <a:schemeClr val="tx1"/>
                </a:solidFill>
              </a:rPr>
              <a:t> kjønnsforskjeller i skoleprestasjoner</a:t>
            </a:r>
          </a:p>
          <a:p>
            <a:pPr marL="0" indent="0">
              <a:buNone/>
            </a:pPr>
            <a:endParaRPr lang="nb-NO" sz="2400" dirty="0"/>
          </a:p>
        </p:txBody>
      </p:sp>
      <p:sp>
        <p:nvSpPr>
          <p:cNvPr id="2" name="Tittel 1"/>
          <p:cNvSpPr>
            <a:spLocks noGrp="1"/>
          </p:cNvSpPr>
          <p:nvPr>
            <p:ph type="title"/>
          </p:nvPr>
        </p:nvSpPr>
        <p:spPr>
          <a:xfrm>
            <a:off x="1015459" y="689611"/>
            <a:ext cx="10515600" cy="701731"/>
          </a:xfrm>
        </p:spPr>
        <p:txBody>
          <a:bodyPr/>
          <a:lstStyle/>
          <a:p>
            <a:r>
              <a:rPr lang="nb-NO" dirty="0" smtClean="0">
                <a:solidFill>
                  <a:schemeClr val="accent2">
                    <a:lumMod val="75000"/>
                  </a:schemeClr>
                </a:solidFill>
              </a:rPr>
              <a:t>Mandat</a:t>
            </a:r>
            <a:endParaRPr lang="nb-NO" dirty="0">
              <a:solidFill>
                <a:schemeClr val="accent2">
                  <a:lumMod val="75000"/>
                </a:schemeClr>
              </a:solidFill>
            </a:endParaRPr>
          </a:p>
        </p:txBody>
      </p:sp>
      <p:sp>
        <p:nvSpPr>
          <p:cNvPr id="3" name="Plassholder for tekst 2"/>
          <p:cNvSpPr>
            <a:spLocks noGrp="1"/>
          </p:cNvSpPr>
          <p:nvPr>
            <p:ph type="body" sz="quarter" idx="11"/>
          </p:nvPr>
        </p:nvSpPr>
        <p:spPr/>
        <p:txBody>
          <a:bodyPr/>
          <a:lstStyle/>
          <a:p>
            <a:r>
              <a:rPr lang="nb-NO" sz="2701" dirty="0">
                <a:solidFill>
                  <a:schemeClr val="accent3">
                    <a:lumMod val="75000"/>
                  </a:schemeClr>
                </a:solidFill>
              </a:rPr>
              <a:t>Alle elever har rett til like muligheter for god læring i skolen </a:t>
            </a:r>
          </a:p>
        </p:txBody>
      </p:sp>
      <p:sp>
        <p:nvSpPr>
          <p:cNvPr id="5" name="TekstSylinder 4"/>
          <p:cNvSpPr txBox="1"/>
          <p:nvPr/>
        </p:nvSpPr>
        <p:spPr>
          <a:xfrm>
            <a:off x="1015339" y="6316133"/>
            <a:ext cx="195394" cy="369332"/>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839074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a:xfrm>
            <a:off x="1015459" y="2723103"/>
            <a:ext cx="10515600" cy="3095440"/>
          </a:xfrm>
        </p:spPr>
        <p:txBody>
          <a:bodyPr/>
          <a:lstStyle/>
          <a:p>
            <a:pPr marL="0" indent="0">
              <a:buNone/>
            </a:pPr>
            <a:r>
              <a:rPr lang="nb-NO" dirty="0"/>
              <a:t>«– Det er ingen tvil om at jentene gjør det bedre enn gutter i nesten alle fag og at det er mer problematferd blant guttene. Men vi må rette blikket et annet sted enn på kjønn for å gjøre noe med forskjellene i skolen. Kjønn får vi ikke gjort noe med</a:t>
            </a:r>
            <a:r>
              <a:rPr lang="nb-NO" dirty="0" smtClean="0"/>
              <a:t>.»</a:t>
            </a:r>
            <a:br>
              <a:rPr lang="nb-NO" dirty="0" smtClean="0"/>
            </a:br>
            <a:endParaRPr lang="nb-NO" dirty="0"/>
          </a:p>
          <a:p>
            <a:pPr marL="0" indent="0">
              <a:buNone/>
            </a:pPr>
            <a:r>
              <a:rPr lang="nb-NO" dirty="0" smtClean="0"/>
              <a:t>Sigrun </a:t>
            </a:r>
            <a:r>
              <a:rPr lang="nb-NO" dirty="0"/>
              <a:t>K. Ertesvåg, </a:t>
            </a:r>
            <a:r>
              <a:rPr lang="nb-NO" dirty="0" smtClean="0"/>
              <a:t>professor, Læringsmiljøsenteret, </a:t>
            </a:r>
            <a:r>
              <a:rPr lang="nb-NO" dirty="0"/>
              <a:t>Universitetet i </a:t>
            </a:r>
            <a:r>
              <a:rPr lang="nb-NO" dirty="0" smtClean="0"/>
              <a:t>Stavanger</a:t>
            </a:r>
          </a:p>
          <a:p>
            <a:pPr marL="0" indent="0">
              <a:buNone/>
            </a:pPr>
            <a:endParaRPr lang="nb-NO" dirty="0"/>
          </a:p>
          <a:p>
            <a:pPr marL="0" indent="0">
              <a:buNone/>
            </a:pPr>
            <a:r>
              <a:rPr lang="nb-NO" dirty="0" smtClean="0"/>
              <a:t>Forskning.no, oktober 2018 </a:t>
            </a:r>
            <a:endParaRPr lang="nb-NO" dirty="0"/>
          </a:p>
          <a:p>
            <a:endParaRPr lang="nb-NO" dirty="0"/>
          </a:p>
        </p:txBody>
      </p:sp>
      <p:sp>
        <p:nvSpPr>
          <p:cNvPr id="3" name="Tittel 2"/>
          <p:cNvSpPr>
            <a:spLocks noGrp="1"/>
          </p:cNvSpPr>
          <p:nvPr>
            <p:ph type="title"/>
          </p:nvPr>
        </p:nvSpPr>
        <p:spPr>
          <a:xfrm>
            <a:off x="1015459" y="672262"/>
            <a:ext cx="10515600" cy="646331"/>
          </a:xfrm>
        </p:spPr>
        <p:txBody>
          <a:bodyPr/>
          <a:lstStyle/>
          <a:p>
            <a:r>
              <a:rPr lang="nb-NO" sz="4000" dirty="0" smtClean="0">
                <a:solidFill>
                  <a:schemeClr val="accent2">
                    <a:lumMod val="75000"/>
                  </a:schemeClr>
                </a:solidFill>
              </a:rPr>
              <a:t>Ikke enighet om betydningen av kjønnsforskjeller</a:t>
            </a:r>
            <a:endParaRPr lang="nb-NO" sz="4000" dirty="0">
              <a:solidFill>
                <a:schemeClr val="accent2">
                  <a:lumMod val="75000"/>
                </a:schemeClr>
              </a:solidFill>
            </a:endParaRPr>
          </a:p>
        </p:txBody>
      </p:sp>
      <p:sp>
        <p:nvSpPr>
          <p:cNvPr id="4" name="Plassholder for tekst 3"/>
          <p:cNvSpPr>
            <a:spLocks noGrp="1"/>
          </p:cNvSpPr>
          <p:nvPr>
            <p:ph type="body" sz="quarter" idx="11"/>
          </p:nvPr>
        </p:nvSpPr>
        <p:spPr>
          <a:xfrm>
            <a:off x="1015339" y="1363702"/>
            <a:ext cx="10515600" cy="846642"/>
          </a:xfrm>
        </p:spPr>
        <p:txBody>
          <a:bodyPr/>
          <a:lstStyle/>
          <a:p>
            <a:r>
              <a:rPr lang="nb-NO" u="sng" dirty="0">
                <a:hlinkClick r:id="rId2"/>
              </a:rPr>
              <a:t>https://forskning.no/skole-og-utdanning/norske-skoleforskere-vi-ma-slutte-a-snakke-sa-mye-om-kjonn-i-skolen/1245977</a:t>
            </a:r>
            <a:endParaRPr lang="nb-NO" dirty="0"/>
          </a:p>
        </p:txBody>
      </p:sp>
    </p:spTree>
    <p:extLst>
      <p:ext uri="{BB962C8B-B14F-4D97-AF65-F5344CB8AC3E}">
        <p14:creationId xmlns:p14="http://schemas.microsoft.com/office/powerpoint/2010/main" val="3297503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2">
                    <a:lumMod val="75000"/>
                  </a:schemeClr>
                </a:solidFill>
              </a:rPr>
              <a:t>Flere kvinner med foreldre uten høyere utdanning fullfører bachelorgrader</a:t>
            </a:r>
          </a:p>
        </p:txBody>
      </p:sp>
      <p:sp>
        <p:nvSpPr>
          <p:cNvPr id="4" name="TekstSylinder 4"/>
          <p:cNvSpPr txBox="1"/>
          <p:nvPr/>
        </p:nvSpPr>
        <p:spPr>
          <a:xfrm>
            <a:off x="10014621" y="6351373"/>
            <a:ext cx="2362200" cy="430887"/>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l"/>
            <a:r>
              <a:rPr lang="nb-NO" sz="2200" dirty="0" smtClean="0"/>
              <a:t>Kilde: SSB, 2018</a:t>
            </a:r>
          </a:p>
        </p:txBody>
      </p:sp>
      <p:graphicFrame>
        <p:nvGraphicFramePr>
          <p:cNvPr id="6" name="Diagram 5"/>
          <p:cNvGraphicFramePr>
            <a:graphicFrameLocks/>
          </p:cNvGraphicFramePr>
          <p:nvPr>
            <p:extLst/>
          </p:nvPr>
        </p:nvGraphicFramePr>
        <p:xfrm>
          <a:off x="2240629" y="1857374"/>
          <a:ext cx="7953695" cy="418045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p:cNvSpPr txBox="1"/>
          <p:nvPr/>
        </p:nvSpPr>
        <p:spPr>
          <a:xfrm>
            <a:off x="649154" y="4697645"/>
            <a:ext cx="2303452" cy="738664"/>
          </a:xfrm>
          <a:prstGeom prst="rect">
            <a:avLst/>
          </a:prstGeom>
          <a:noFill/>
        </p:spPr>
        <p:txBody>
          <a:bodyPr wrap="square" rtlCol="0">
            <a:spAutoFit/>
          </a:bodyPr>
          <a:lstStyle/>
          <a:p>
            <a:pPr algn="l">
              <a:lnSpc>
                <a:spcPct val="150000"/>
              </a:lnSpc>
            </a:pPr>
            <a:r>
              <a:rPr lang="nb-NO" sz="1400" dirty="0" smtClean="0"/>
              <a:t>Oppnådd grad     →</a:t>
            </a:r>
          </a:p>
          <a:p>
            <a:pPr>
              <a:lnSpc>
                <a:spcPct val="150000"/>
              </a:lnSpc>
            </a:pPr>
            <a:r>
              <a:rPr lang="nb-NO" sz="1400" dirty="0" smtClean="0"/>
              <a:t>Mor eller </a:t>
            </a:r>
            <a:r>
              <a:rPr lang="nb-NO" sz="1400" dirty="0"/>
              <a:t>fars utdanning →</a:t>
            </a:r>
            <a:endParaRPr lang="nb-NO" sz="1400" dirty="0" smtClean="0"/>
          </a:p>
        </p:txBody>
      </p:sp>
    </p:spTree>
    <p:extLst>
      <p:ext uri="{BB962C8B-B14F-4D97-AF65-F5344CB8AC3E}">
        <p14:creationId xmlns:p14="http://schemas.microsoft.com/office/powerpoint/2010/main" val="1130230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963239" y="6241463"/>
            <a:ext cx="379422" cy="161583"/>
          </a:xfrm>
          <a:prstGeom prst="rect">
            <a:avLst/>
          </a:prstGeom>
          <a:solidFill>
            <a:schemeClr val="bg1"/>
          </a:solidFill>
        </p:spPr>
        <p:txBody>
          <a:bodyPr wrap="square" rtlCol="0">
            <a:spAutoFit/>
          </a:bodyPr>
          <a:lstStyle/>
          <a:p>
            <a:endParaRPr lang="nb-NO" sz="450" dirty="0"/>
          </a:p>
        </p:txBody>
      </p:sp>
      <p:sp>
        <p:nvSpPr>
          <p:cNvPr id="4" name="TekstSylinder 3"/>
          <p:cNvSpPr txBox="1"/>
          <p:nvPr/>
        </p:nvSpPr>
        <p:spPr>
          <a:xfrm>
            <a:off x="566552" y="0"/>
            <a:ext cx="3547679" cy="6309420"/>
          </a:xfrm>
          <a:prstGeom prst="rect">
            <a:avLst/>
          </a:prstGeom>
          <a:noFill/>
        </p:spPr>
        <p:txBody>
          <a:bodyPr wrap="square" rtlCol="0">
            <a:spAutoFit/>
          </a:bodyPr>
          <a:lstStyle/>
          <a:p>
            <a:endParaRPr lang="nb-NO" sz="2000" b="1" dirty="0"/>
          </a:p>
          <a:p>
            <a:r>
              <a:rPr lang="nb-NO" sz="2400" b="1" dirty="0">
                <a:solidFill>
                  <a:schemeClr val="accent2">
                    <a:lumMod val="75000"/>
                  </a:schemeClr>
                </a:solidFill>
              </a:rPr>
              <a:t>DEBATT OM KVOTERING</a:t>
            </a:r>
          </a:p>
          <a:p>
            <a:endParaRPr lang="nb-NO" sz="2000" b="1" dirty="0"/>
          </a:p>
          <a:p>
            <a:r>
              <a:rPr lang="nb-NO" sz="2000" b="1" dirty="0"/>
              <a:t>«Mangler mannlige psykologer</a:t>
            </a:r>
          </a:p>
          <a:p>
            <a:r>
              <a:rPr lang="nb-NO" sz="2000" dirty="0"/>
              <a:t>Nå er 73 prosent av psykologene kvinner. Av dem som uteksamineres hvert år, er 82–85 prosent kvinner.</a:t>
            </a:r>
          </a:p>
          <a:p>
            <a:r>
              <a:rPr lang="nb-NO" sz="2000" dirty="0"/>
              <a:t>Det finnes poliklinikker uten mannlige behandlere. Synes Nybø det er greit at man ikke vil ha tilgang til mannlige psykologer i helsevesenet?</a:t>
            </a:r>
          </a:p>
          <a:p>
            <a:r>
              <a:rPr lang="nb-NO" sz="2000" dirty="0"/>
              <a:t>Universitetet søker om en prøveordning med en kvote på 30 prosent menn til psykologutdanningen.»</a:t>
            </a:r>
          </a:p>
          <a:p>
            <a:r>
              <a:rPr lang="nb-NO" sz="2000" dirty="0" err="1"/>
              <a:t>Torgalsboen</a:t>
            </a:r>
            <a:r>
              <a:rPr lang="nb-NO" sz="2000" dirty="0"/>
              <a:t> og Rund, Aftenposten 24. </a:t>
            </a:r>
            <a:r>
              <a:rPr lang="nb-NO" sz="2000" dirty="0" smtClean="0"/>
              <a:t>juli </a:t>
            </a:r>
            <a:r>
              <a:rPr lang="nb-NO" sz="2000" dirty="0"/>
              <a:t>2018 </a:t>
            </a:r>
          </a:p>
          <a:p>
            <a:endParaRPr lang="nb-NO" sz="2000" dirty="0"/>
          </a:p>
        </p:txBody>
      </p:sp>
      <p:pic>
        <p:nvPicPr>
          <p:cNvPr id="6" name="Bilde 5"/>
          <p:cNvPicPr>
            <a:picLocks noChangeAspect="1"/>
          </p:cNvPicPr>
          <p:nvPr/>
        </p:nvPicPr>
        <p:blipFill>
          <a:blip r:embed="rId3"/>
          <a:stretch>
            <a:fillRect/>
          </a:stretch>
        </p:blipFill>
        <p:spPr>
          <a:xfrm rot="600000">
            <a:off x="5168882" y="500792"/>
            <a:ext cx="5482410" cy="58061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29668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solidFill>
                  <a:schemeClr val="accent2">
                    <a:lumMod val="75000"/>
                  </a:schemeClr>
                </a:solidFill>
              </a:rPr>
              <a:t>NOU 2019</a:t>
            </a:r>
            <a:endParaRPr lang="nb-NO" dirty="0">
              <a:solidFill>
                <a:schemeClr val="accent2">
                  <a:lumMod val="75000"/>
                </a:schemeClr>
              </a:solidFill>
            </a:endParaRPr>
          </a:p>
        </p:txBody>
      </p:sp>
      <p:sp>
        <p:nvSpPr>
          <p:cNvPr id="2" name="Plassholder for tekst 1"/>
          <p:cNvSpPr>
            <a:spLocks noGrp="1"/>
          </p:cNvSpPr>
          <p:nvPr>
            <p:ph idx="1"/>
          </p:nvPr>
        </p:nvSpPr>
        <p:spPr/>
        <p:txBody>
          <a:bodyPr>
            <a:normAutofit/>
          </a:bodyPr>
          <a:lstStyle/>
          <a:p>
            <a:pPr marL="0" indent="0">
              <a:buNone/>
            </a:pPr>
            <a:r>
              <a:rPr lang="nb-NO" sz="4400" dirty="0" smtClean="0"/>
              <a:t>Situasjonsbeskrivelse</a:t>
            </a:r>
          </a:p>
          <a:p>
            <a:pPr marL="0" indent="0">
              <a:buNone/>
            </a:pPr>
            <a:r>
              <a:rPr lang="nb-NO" sz="4400" dirty="0" smtClean="0"/>
              <a:t>Årsaker</a:t>
            </a:r>
          </a:p>
          <a:p>
            <a:pPr marL="0" indent="0">
              <a:buNone/>
            </a:pPr>
            <a:r>
              <a:rPr lang="nb-NO" sz="4400" dirty="0" smtClean="0"/>
              <a:t>Tiltak</a:t>
            </a:r>
            <a:endParaRPr lang="nb-NO" sz="4400" dirty="0"/>
          </a:p>
        </p:txBody>
      </p:sp>
    </p:spTree>
    <p:extLst>
      <p:ext uri="{BB962C8B-B14F-4D97-AF65-F5344CB8AC3E}">
        <p14:creationId xmlns:p14="http://schemas.microsoft.com/office/powerpoint/2010/main" val="264216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tekst 12"/>
          <p:cNvSpPr>
            <a:spLocks noGrp="1"/>
          </p:cNvSpPr>
          <p:nvPr>
            <p:ph type="body" idx="1"/>
          </p:nvPr>
        </p:nvSpPr>
        <p:spPr/>
        <p:txBody>
          <a:bodyPr>
            <a:normAutofit/>
          </a:bodyPr>
          <a:lstStyle/>
          <a:p>
            <a:r>
              <a:rPr lang="nb-NO" sz="6000" dirty="0" smtClean="0">
                <a:solidFill>
                  <a:schemeClr val="accent2">
                    <a:lumMod val="75000"/>
                  </a:schemeClr>
                </a:solidFill>
              </a:rPr>
              <a:t>Grunnskole</a:t>
            </a:r>
            <a:endParaRPr lang="nb-NO" sz="6000" dirty="0">
              <a:solidFill>
                <a:schemeClr val="accent2">
                  <a:lumMod val="75000"/>
                </a:schemeClr>
              </a:solidFill>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 y="923396"/>
            <a:ext cx="5499100" cy="3666067"/>
          </a:xfrm>
          <a:prstGeom prst="rect">
            <a:avLst/>
          </a:prstGeom>
        </p:spPr>
      </p:pic>
    </p:spTree>
    <p:extLst>
      <p:ext uri="{BB962C8B-B14F-4D97-AF65-F5344CB8AC3E}">
        <p14:creationId xmlns:p14="http://schemas.microsoft.com/office/powerpoint/2010/main" val="1945767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solidFill>
                  <a:schemeClr val="accent2">
                    <a:lumMod val="75000"/>
                  </a:schemeClr>
                </a:solidFill>
              </a:rPr>
              <a:t>Betydelige forskjeller mellom kjønn i gjennomsnittlige grunnskolepoeng</a:t>
            </a:r>
            <a:endParaRPr lang="nb-NO" dirty="0">
              <a:solidFill>
                <a:schemeClr val="accent2">
                  <a:lumMod val="75000"/>
                </a:schemeClr>
              </a:solidFill>
            </a:endParaRPr>
          </a:p>
        </p:txBody>
      </p:sp>
      <p:graphicFrame>
        <p:nvGraphicFramePr>
          <p:cNvPr id="6" name="Diagram 5"/>
          <p:cNvGraphicFramePr>
            <a:graphicFrameLocks/>
          </p:cNvGraphicFramePr>
          <p:nvPr>
            <p:extLst>
              <p:ext uri="{D42A27DB-BD31-4B8C-83A1-F6EECF244321}">
                <p14:modId xmlns:p14="http://schemas.microsoft.com/office/powerpoint/2010/main" val="695856499"/>
              </p:ext>
            </p:extLst>
          </p:nvPr>
        </p:nvGraphicFramePr>
        <p:xfrm>
          <a:off x="740416" y="1913466"/>
          <a:ext cx="9156879" cy="43562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9897295" y="6427113"/>
            <a:ext cx="2362200" cy="430887"/>
          </a:xfrm>
          <a:prstGeom prst="rect">
            <a:avLst/>
          </a:prstGeom>
          <a:noFill/>
        </p:spPr>
        <p:txBody>
          <a:bodyPr wrap="square" rtlCol="0">
            <a:spAutoFit/>
          </a:bodyPr>
          <a:lstStyle/>
          <a:p>
            <a:pPr algn="l"/>
            <a:r>
              <a:rPr lang="nb-NO" sz="2200" dirty="0" smtClean="0"/>
              <a:t>Kilde: SSB, 2018</a:t>
            </a:r>
          </a:p>
        </p:txBody>
      </p:sp>
      <p:sp>
        <p:nvSpPr>
          <p:cNvPr id="3" name="TekstSylinder 2"/>
          <p:cNvSpPr txBox="1"/>
          <p:nvPr/>
        </p:nvSpPr>
        <p:spPr>
          <a:xfrm>
            <a:off x="2873830" y="2425148"/>
            <a:ext cx="1403812" cy="523220"/>
          </a:xfrm>
          <a:prstGeom prst="rect">
            <a:avLst/>
          </a:prstGeom>
          <a:noFill/>
        </p:spPr>
        <p:txBody>
          <a:bodyPr wrap="square" rtlCol="0">
            <a:spAutoFit/>
          </a:bodyPr>
          <a:lstStyle/>
          <a:p>
            <a:pPr algn="l"/>
            <a:r>
              <a:rPr lang="nb-NO" sz="2800" b="1" dirty="0" smtClean="0"/>
              <a:t>4,6</a:t>
            </a:r>
          </a:p>
        </p:txBody>
      </p:sp>
      <p:sp>
        <p:nvSpPr>
          <p:cNvPr id="5" name="TekstSylinder 4"/>
          <p:cNvSpPr txBox="1"/>
          <p:nvPr/>
        </p:nvSpPr>
        <p:spPr>
          <a:xfrm>
            <a:off x="7881258" y="2425149"/>
            <a:ext cx="1779578" cy="523220"/>
          </a:xfrm>
          <a:prstGeom prst="rect">
            <a:avLst/>
          </a:prstGeom>
          <a:noFill/>
        </p:spPr>
        <p:txBody>
          <a:bodyPr wrap="square" rtlCol="0">
            <a:spAutoFit/>
          </a:bodyPr>
          <a:lstStyle/>
          <a:p>
            <a:pPr algn="l"/>
            <a:r>
              <a:rPr lang="nb-NO" sz="2800" b="1" dirty="0" smtClean="0"/>
              <a:t>5,9</a:t>
            </a:r>
          </a:p>
        </p:txBody>
      </p:sp>
    </p:spTree>
    <p:extLst>
      <p:ext uri="{BB962C8B-B14F-4D97-AF65-F5344CB8AC3E}">
        <p14:creationId xmlns:p14="http://schemas.microsoft.com/office/powerpoint/2010/main" val="2882349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2">
                    <a:lumMod val="75000"/>
                  </a:schemeClr>
                </a:solidFill>
              </a:rPr>
              <a:t>Jenter gjør det bedre enn gutter i hele fordelingen av grunnskolepoeng</a:t>
            </a:r>
            <a:endParaRPr lang="nb-NO" dirty="0">
              <a:solidFill>
                <a:schemeClr val="accent2">
                  <a:lumMod val="75000"/>
                </a:schemeClr>
              </a:solidFill>
            </a:endParaRPr>
          </a:p>
        </p:txBody>
      </p:sp>
      <p:graphicFrame>
        <p:nvGraphicFramePr>
          <p:cNvPr id="5" name="Diagram 4"/>
          <p:cNvGraphicFramePr/>
          <p:nvPr>
            <p:extLst/>
          </p:nvPr>
        </p:nvGraphicFramePr>
        <p:xfrm>
          <a:off x="1259173" y="2057400"/>
          <a:ext cx="9833547"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9746191" y="6336625"/>
            <a:ext cx="2362200" cy="430887"/>
          </a:xfrm>
          <a:prstGeom prst="rect">
            <a:avLst/>
          </a:prstGeom>
          <a:noFill/>
        </p:spPr>
        <p:txBody>
          <a:bodyPr wrap="square" rtlCol="0">
            <a:spAutoFit/>
          </a:bodyPr>
          <a:lstStyle/>
          <a:p>
            <a:pPr algn="l"/>
            <a:r>
              <a:rPr lang="nb-NO" sz="2200" dirty="0" smtClean="0"/>
              <a:t>Kilde: SSB, 2018</a:t>
            </a:r>
          </a:p>
        </p:txBody>
      </p:sp>
    </p:spTree>
    <p:extLst>
      <p:ext uri="{BB962C8B-B14F-4D97-AF65-F5344CB8AC3E}">
        <p14:creationId xmlns:p14="http://schemas.microsoft.com/office/powerpoint/2010/main" val="2915320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smtClean="0">
                <a:solidFill>
                  <a:schemeClr val="accent2">
                    <a:lumMod val="75000"/>
                  </a:schemeClr>
                </a:solidFill>
              </a:rPr>
              <a:t>En </a:t>
            </a:r>
            <a:r>
              <a:rPr lang="nb-NO" sz="4000" dirty="0">
                <a:solidFill>
                  <a:schemeClr val="accent2">
                    <a:lumMod val="75000"/>
                  </a:schemeClr>
                </a:solidFill>
              </a:rPr>
              <a:t>beskjeden forskjell i gjennomsnitt </a:t>
            </a:r>
            <a:r>
              <a:rPr lang="nb-NO" sz="4000" dirty="0" smtClean="0">
                <a:solidFill>
                  <a:schemeClr val="accent2">
                    <a:lumMod val="75000"/>
                  </a:schemeClr>
                </a:solidFill>
              </a:rPr>
              <a:t>gir stor </a:t>
            </a:r>
            <a:r>
              <a:rPr lang="nb-NO" sz="4000" dirty="0">
                <a:solidFill>
                  <a:schemeClr val="accent2">
                    <a:lumMod val="75000"/>
                  </a:schemeClr>
                </a:solidFill>
              </a:rPr>
              <a:t>forskjell i kjønnsfordelingen </a:t>
            </a:r>
            <a:r>
              <a:rPr lang="nb-NO" sz="4000" dirty="0" smtClean="0">
                <a:solidFill>
                  <a:schemeClr val="accent2">
                    <a:lumMod val="75000"/>
                  </a:schemeClr>
                </a:solidFill>
              </a:rPr>
              <a:t>i endene </a:t>
            </a:r>
            <a:r>
              <a:rPr lang="nb-NO" sz="4000" dirty="0">
                <a:solidFill>
                  <a:schemeClr val="accent2">
                    <a:lumMod val="75000"/>
                  </a:schemeClr>
                </a:solidFill>
              </a:rPr>
              <a:t>av skalaen</a:t>
            </a:r>
          </a:p>
        </p:txBody>
      </p:sp>
      <p:graphicFrame>
        <p:nvGraphicFramePr>
          <p:cNvPr id="5" name="Diagram 4"/>
          <p:cNvGraphicFramePr/>
          <p:nvPr>
            <p:extLst/>
          </p:nvPr>
        </p:nvGraphicFramePr>
        <p:xfrm>
          <a:off x="1015460" y="2057399"/>
          <a:ext cx="10062272" cy="43134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9723357" y="6306644"/>
            <a:ext cx="2362200" cy="430887"/>
          </a:xfrm>
          <a:prstGeom prst="rect">
            <a:avLst/>
          </a:prstGeom>
          <a:noFill/>
        </p:spPr>
        <p:txBody>
          <a:bodyPr wrap="square" rtlCol="0">
            <a:spAutoFit/>
          </a:bodyPr>
          <a:lstStyle/>
          <a:p>
            <a:pPr algn="l"/>
            <a:r>
              <a:rPr lang="nb-NO" sz="2200" dirty="0" smtClean="0"/>
              <a:t>Kilde: SSB, 2018</a:t>
            </a:r>
          </a:p>
        </p:txBody>
      </p:sp>
      <p:sp>
        <p:nvSpPr>
          <p:cNvPr id="6" name="Frihåndsform 5"/>
          <p:cNvSpPr/>
          <p:nvPr/>
        </p:nvSpPr>
        <p:spPr>
          <a:xfrm>
            <a:off x="9381325" y="3036366"/>
            <a:ext cx="1165686" cy="2226669"/>
          </a:xfrm>
          <a:custGeom>
            <a:avLst/>
            <a:gdLst>
              <a:gd name="connsiteX0" fmla="*/ 0 w 1137765"/>
              <a:gd name="connsiteY0" fmla="*/ 0 h 2226669"/>
              <a:gd name="connsiteX1" fmla="*/ 34900 w 1137765"/>
              <a:gd name="connsiteY1" fmla="*/ 2226669 h 2226669"/>
              <a:gd name="connsiteX2" fmla="*/ 1137765 w 1137765"/>
              <a:gd name="connsiteY2" fmla="*/ 2226669 h 2226669"/>
              <a:gd name="connsiteX3" fmla="*/ 1130784 w 1137765"/>
              <a:gd name="connsiteY3" fmla="*/ 1479793 h 2226669"/>
              <a:gd name="connsiteX4" fmla="*/ 0 w 1137765"/>
              <a:gd name="connsiteY4" fmla="*/ 0 h 222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765" h="2226669">
                <a:moveTo>
                  <a:pt x="0" y="0"/>
                </a:moveTo>
                <a:lnTo>
                  <a:pt x="34900" y="2226669"/>
                </a:lnTo>
                <a:lnTo>
                  <a:pt x="1137765" y="2226669"/>
                </a:lnTo>
                <a:lnTo>
                  <a:pt x="1130784" y="1479793"/>
                </a:lnTo>
                <a:lnTo>
                  <a:pt x="0" y="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Frihåndsform 7"/>
          <p:cNvSpPr/>
          <p:nvPr/>
        </p:nvSpPr>
        <p:spPr>
          <a:xfrm>
            <a:off x="9409246" y="4334675"/>
            <a:ext cx="1137765" cy="928360"/>
          </a:xfrm>
          <a:custGeom>
            <a:avLst/>
            <a:gdLst>
              <a:gd name="connsiteX0" fmla="*/ 0 w 1137765"/>
              <a:gd name="connsiteY0" fmla="*/ 928360 h 928360"/>
              <a:gd name="connsiteX1" fmla="*/ 0 w 1137765"/>
              <a:gd name="connsiteY1" fmla="*/ 0 h 928360"/>
              <a:gd name="connsiteX2" fmla="*/ 1123804 w 1137765"/>
              <a:gd name="connsiteY2" fmla="*/ 711975 h 928360"/>
              <a:gd name="connsiteX3" fmla="*/ 1137765 w 1137765"/>
              <a:gd name="connsiteY3" fmla="*/ 928360 h 928360"/>
              <a:gd name="connsiteX4" fmla="*/ 0 w 1137765"/>
              <a:gd name="connsiteY4" fmla="*/ 928360 h 928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765" h="928360">
                <a:moveTo>
                  <a:pt x="0" y="928360"/>
                </a:moveTo>
                <a:lnTo>
                  <a:pt x="0" y="0"/>
                </a:lnTo>
                <a:lnTo>
                  <a:pt x="1123804" y="711975"/>
                </a:lnTo>
                <a:lnTo>
                  <a:pt x="1137765" y="928360"/>
                </a:lnTo>
                <a:lnTo>
                  <a:pt x="0" y="92836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p:cNvSpPr txBox="1"/>
          <p:nvPr/>
        </p:nvSpPr>
        <p:spPr>
          <a:xfrm>
            <a:off x="9814097" y="4927987"/>
            <a:ext cx="746876" cy="338554"/>
          </a:xfrm>
          <a:prstGeom prst="rect">
            <a:avLst/>
          </a:prstGeom>
          <a:noFill/>
        </p:spPr>
        <p:txBody>
          <a:bodyPr wrap="square" rtlCol="0">
            <a:spAutoFit/>
          </a:bodyPr>
          <a:lstStyle/>
          <a:p>
            <a:pPr algn="l"/>
            <a:r>
              <a:rPr lang="nb-NO" sz="1600" dirty="0" smtClean="0"/>
              <a:t>9,6</a:t>
            </a:r>
          </a:p>
        </p:txBody>
      </p:sp>
      <p:sp>
        <p:nvSpPr>
          <p:cNvPr id="10" name="TekstSylinder 9"/>
          <p:cNvSpPr txBox="1"/>
          <p:nvPr/>
        </p:nvSpPr>
        <p:spPr>
          <a:xfrm>
            <a:off x="9723357" y="4161892"/>
            <a:ext cx="746876" cy="338554"/>
          </a:xfrm>
          <a:prstGeom prst="rect">
            <a:avLst/>
          </a:prstGeom>
          <a:noFill/>
        </p:spPr>
        <p:txBody>
          <a:bodyPr wrap="square" rtlCol="0">
            <a:spAutoFit/>
          </a:bodyPr>
          <a:lstStyle/>
          <a:p>
            <a:pPr algn="l"/>
            <a:r>
              <a:rPr lang="nb-NO" sz="1600" dirty="0" smtClean="0"/>
              <a:t>24,6</a:t>
            </a:r>
          </a:p>
        </p:txBody>
      </p:sp>
    </p:spTree>
    <p:extLst>
      <p:ext uri="{BB962C8B-B14F-4D97-AF65-F5344CB8AC3E}">
        <p14:creationId xmlns:p14="http://schemas.microsoft.com/office/powerpoint/2010/main" val="234836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2">
                    <a:lumMod val="75000"/>
                  </a:schemeClr>
                </a:solidFill>
              </a:rPr>
              <a:t>Kjønnsforskjellen i grunnskolepoeng finnes i alle samfunnslag</a:t>
            </a:r>
            <a:endParaRPr lang="nb-NO" dirty="0">
              <a:solidFill>
                <a:schemeClr val="accent2">
                  <a:lumMod val="75000"/>
                </a:schemeClr>
              </a:solidFill>
            </a:endParaRPr>
          </a:p>
        </p:txBody>
      </p:sp>
      <p:graphicFrame>
        <p:nvGraphicFramePr>
          <p:cNvPr id="4" name="Diagram 3"/>
          <p:cNvGraphicFramePr>
            <a:graphicFrameLocks/>
          </p:cNvGraphicFramePr>
          <p:nvPr>
            <p:extLst/>
          </p:nvPr>
        </p:nvGraphicFramePr>
        <p:xfrm>
          <a:off x="1978025" y="1841501"/>
          <a:ext cx="7740650" cy="47180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p:cNvSpPr txBox="1"/>
          <p:nvPr/>
        </p:nvSpPr>
        <p:spPr>
          <a:xfrm>
            <a:off x="9718675" y="6344107"/>
            <a:ext cx="2362200" cy="430887"/>
          </a:xfrm>
          <a:prstGeom prst="rect">
            <a:avLst/>
          </a:prstGeom>
          <a:noFill/>
        </p:spPr>
        <p:txBody>
          <a:bodyPr wrap="square" rtlCol="0">
            <a:spAutoFit/>
          </a:bodyPr>
          <a:lstStyle/>
          <a:p>
            <a:pPr algn="l"/>
            <a:r>
              <a:rPr lang="nb-NO" sz="2200" dirty="0" smtClean="0"/>
              <a:t>Kilde: SSB, 2018</a:t>
            </a:r>
          </a:p>
        </p:txBody>
      </p:sp>
    </p:spTree>
    <p:extLst>
      <p:ext uri="{BB962C8B-B14F-4D97-AF65-F5344CB8AC3E}">
        <p14:creationId xmlns:p14="http://schemas.microsoft.com/office/powerpoint/2010/main" val="4149952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50" y="379899"/>
            <a:ext cx="5535083" cy="4008560"/>
          </a:xfrm>
          <a:prstGeom prst="rect">
            <a:avLst/>
          </a:prstGeom>
        </p:spPr>
      </p:pic>
      <p:sp>
        <p:nvSpPr>
          <p:cNvPr id="13" name="Plassholder for tekst 12"/>
          <p:cNvSpPr>
            <a:spLocks noGrp="1"/>
          </p:cNvSpPr>
          <p:nvPr>
            <p:ph type="body" idx="1"/>
          </p:nvPr>
        </p:nvSpPr>
        <p:spPr/>
        <p:txBody>
          <a:bodyPr>
            <a:normAutofit/>
          </a:bodyPr>
          <a:lstStyle/>
          <a:p>
            <a:r>
              <a:rPr lang="nb-NO" sz="6000" dirty="0" smtClean="0">
                <a:solidFill>
                  <a:schemeClr val="accent2">
                    <a:lumMod val="75000"/>
                  </a:schemeClr>
                </a:solidFill>
              </a:rPr>
              <a:t>Videregående skole</a:t>
            </a:r>
            <a:endParaRPr lang="nb-NO" sz="6000" dirty="0">
              <a:solidFill>
                <a:schemeClr val="accent2">
                  <a:lumMod val="75000"/>
                </a:schemeClr>
              </a:solidFill>
            </a:endParaRPr>
          </a:p>
        </p:txBody>
      </p:sp>
    </p:spTree>
    <p:extLst>
      <p:ext uri="{BB962C8B-B14F-4D97-AF65-F5344CB8AC3E}">
        <p14:creationId xmlns:p14="http://schemas.microsoft.com/office/powerpoint/2010/main" val="3453569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oransj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0459A9AFA7E784D94803DAD770691AB" ma:contentTypeVersion="6" ma:contentTypeDescription="Opprett et nytt dokument." ma:contentTypeScope="" ma:versionID="7e6340c59d442cf93e841de00a0e4d7d">
  <xsd:schema xmlns:xsd="http://www.w3.org/2001/XMLSchema" xmlns:xs="http://www.w3.org/2001/XMLSchema" xmlns:p="http://schemas.microsoft.com/office/2006/metadata/properties" xmlns:ns2="c3c252e8-df7f-41be-9f52-2d99889f122f" targetNamespace="http://schemas.microsoft.com/office/2006/metadata/properties" ma:root="true" ma:fieldsID="022c657fbead9321dd226c25091fd270" ns2:_="">
    <xsd:import namespace="c3c252e8-df7f-41be-9f52-2d99889f122f"/>
    <xsd:element name="properties">
      <xsd:complexType>
        <xsd:sequence>
          <xsd:element name="documentManagement">
            <xsd:complexType>
              <xsd:all>
                <xsd:element ref="ns2:na6aa9321de345adab56417051c0f21a" minOccurs="0"/>
                <xsd:element ref="ns2:TaxCatchAll" minOccurs="0"/>
                <xsd:element ref="ns2:TaxKeywordTaxHTFiel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252e8-df7f-41be-9f52-2d99889f122f" elementFormDefault="qualified">
    <xsd:import namespace="http://schemas.microsoft.com/office/2006/documentManagement/types"/>
    <xsd:import namespace="http://schemas.microsoft.com/office/infopath/2007/PartnerControls"/>
    <xsd:element name="na6aa9321de345adab56417051c0f21a" ma:index="9" nillable="true" ma:taxonomy="true" ma:internalName="na6aa9321de345adab56417051c0f21a" ma:taxonomyFieldName="FHITopic" ma:displayName="Tema" ma:fieldId="{7a6aa932-1de3-45ad-ab56-417051c0f21a}" ma:taxonomyMulti="true" ma:sspId="1adf3a62-633d-48a4-a381-18cf847093f9" ma:termSetId="10ab213d-8882-42de-b940-43a869fe753a" ma:anchorId="00000000-0000-0000-0000-000000000000" ma:open="false" ma:isKeyword="false">
      <xsd:complexType>
        <xsd:sequence>
          <xsd:element ref="pc:Terms" minOccurs="0" maxOccurs="1"/>
        </xsd:sequence>
      </xsd:complexType>
    </xsd:element>
    <xsd:element name="TaxCatchAll" ma:index="10" nillable="true" ma:displayName="Global taksonomikolonne" ma:description="" ma:hidden="true" ma:list="{0bedc7c5-5908-4cab-bca8-7a7c162c6cac}" ma:internalName="TaxCatchAll" ma:showField="CatchAllData" ma:web="c3c252e8-df7f-41be-9f52-2d99889f122f">
      <xsd:complexType>
        <xsd:complexContent>
          <xsd:extension base="dms:MultiChoiceLookup">
            <xsd:sequence>
              <xsd:element name="Value" type="dms:Lookup" maxOccurs="unbounded" minOccurs="0" nillable="true"/>
            </xsd:sequence>
          </xsd:extension>
        </xsd:complexContent>
      </xsd:complexType>
    </xsd:element>
    <xsd:element name="TaxKeywordTaxHTField" ma:index="12" nillable="true" ma:taxonomy="true" ma:internalName="TaxKeywordTaxHTField" ma:taxonomyFieldName="TaxKeyword" ma:displayName="Organisasjonsnøkkelord" ma:fieldId="{23f27201-bee3-471e-b2e7-b64fd8b7ca38}" ma:taxonomyMulti="true" ma:sspId="1adf3a62-633d-48a4-a381-18cf847093f9" ma:termSetId="00000000-0000-0000-0000-000000000000" ma:anchorId="00000000-0000-0000-0000-000000000000" ma:open="true" ma:isKeyword="true">
      <xsd:complexType>
        <xsd:sequence>
          <xsd:element ref="pc:Terms" minOccurs="0" maxOccurs="1"/>
        </xsd:sequence>
      </xsd:complexType>
    </xsd:element>
    <xsd:element name="SharedWithUsers" ma:index="13"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3c252e8-df7f-41be-9f52-2d99889f122f"/>
    <na6aa9321de345adab56417051c0f21a xmlns="c3c252e8-df7f-41be-9f52-2d99889f122f">
      <Terms xmlns="http://schemas.microsoft.com/office/infopath/2007/PartnerControls"/>
    </na6aa9321de345adab56417051c0f21a>
    <TaxKeywordTaxHTField xmlns="c3c252e8-df7f-41be-9f52-2d99889f122f">
      <Terms xmlns="http://schemas.microsoft.com/office/infopath/2007/PartnerControls"/>
    </TaxKeywordTaxHTField>
    <SharedWithUsers xmlns="c3c252e8-df7f-41be-9f52-2d99889f122f">
      <UserInfo>
        <DisplayName>Stoltenberg, Camilla</DisplayName>
        <AccountId>11</AccountId>
        <AccountType/>
      </UserInfo>
      <UserInfo>
        <DisplayName>Wøien, Gunhild</DisplayName>
        <AccountId>2</AccountId>
        <AccountType/>
      </UserInfo>
    </SharedWithUsers>
  </documentManagement>
</p:properties>
</file>

<file path=customXml/itemProps1.xml><?xml version="1.0" encoding="utf-8"?>
<ds:datastoreItem xmlns:ds="http://schemas.openxmlformats.org/officeDocument/2006/customXml" ds:itemID="{84EB844B-91A0-4F5A-B8D6-21C54C75A238}">
  <ds:schemaRefs>
    <ds:schemaRef ds:uri="http://schemas.microsoft.com/sharepoint/v3/contenttype/forms"/>
  </ds:schemaRefs>
</ds:datastoreItem>
</file>

<file path=customXml/itemProps2.xml><?xml version="1.0" encoding="utf-8"?>
<ds:datastoreItem xmlns:ds="http://schemas.openxmlformats.org/officeDocument/2006/customXml" ds:itemID="{9B5D1D91-4DC4-49D0-B461-531A80B16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c252e8-df7f-41be-9f52-2d99889f1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634434-EFC4-4A92-8FFD-7A10AC87027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3c252e8-df7f-41be-9f52-2d99889f12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672</TotalTime>
  <Words>1235</Words>
  <Application>Microsoft Office PowerPoint</Application>
  <PresentationFormat>Widescreen</PresentationFormat>
  <Paragraphs>141</Paragraphs>
  <Slides>22</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Calibri Light</vt:lpstr>
      <vt:lpstr>Mal-oransje</vt:lpstr>
      <vt:lpstr>PowerPoint-presentasjon</vt:lpstr>
      <vt:lpstr>Mandat</vt:lpstr>
      <vt:lpstr>NOU 2019</vt:lpstr>
      <vt:lpstr>PowerPoint-presentasjon</vt:lpstr>
      <vt:lpstr>Betydelige forskjeller mellom kjønn i gjennomsnittlige grunnskolepoeng</vt:lpstr>
      <vt:lpstr>Jenter gjør det bedre enn gutter i hele fordelingen av grunnskolepoeng</vt:lpstr>
      <vt:lpstr>En beskjeden forskjell i gjennomsnitt gir stor forskjell i kjønnsfordelingen i endene av skalaen</vt:lpstr>
      <vt:lpstr>Kjønnsforskjellen i grunnskolepoeng finnes i alle samfunnslag</vt:lpstr>
      <vt:lpstr>PowerPoint-presentasjon</vt:lpstr>
      <vt:lpstr>Sterk sammenheng mellom grunnskolepoeng og fullføring av vgo</vt:lpstr>
      <vt:lpstr>Mindre kjønnsforskjell i fullføringsandel blant barn av høyt utdannede foreldre</vt:lpstr>
      <vt:lpstr>PowerPoint-presentasjon</vt:lpstr>
      <vt:lpstr>Utdanningsnivået har økt siden 1970 </vt:lpstr>
      <vt:lpstr>Flere kvinner enn menn tar høyere utdanning</vt:lpstr>
      <vt:lpstr>PowerPoint-presentasjon</vt:lpstr>
      <vt:lpstr>Hvordan velge tiltak når kunnskapsgrunnlaget er svakt?</vt:lpstr>
      <vt:lpstr>PowerPoint-presentasjon</vt:lpstr>
      <vt:lpstr>TAKK</vt:lpstr>
      <vt:lpstr>PowerPoint-presentasjon</vt:lpstr>
      <vt:lpstr>Ikke enighet om betydningen av kjønnsforskjeller</vt:lpstr>
      <vt:lpstr>Flere kvinner med foreldre uten høyere utdanning fullfører bachelorgrader</vt:lpstr>
      <vt:lpstr>PowerPoint-presentasjon</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Swift, Fredrik</dc:creator>
  <cp:keywords/>
  <cp:lastModifiedBy>Stoltenberg, Camilla</cp:lastModifiedBy>
  <cp:revision>130</cp:revision>
  <dcterms:created xsi:type="dcterms:W3CDTF">2016-10-24T07:59:31Z</dcterms:created>
  <dcterms:modified xsi:type="dcterms:W3CDTF">2018-10-12T05:05:56Z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0x01010050459A9AFA7E784D94803DAD770691AB</vt:lpwstr>
  </property>
  <property fmtid="{D5CDD505-2E9C-101B-9397-08002B2CF9AE}" pid="3" name="FHITopic">
    <vt:lpwstr/>
  </property>
  <property fmtid="{D5CDD505-2E9C-101B-9397-08002B2CF9AE}" pid="4" name="TaxKeyword">
    <vt:lpwstr/>
  </property>
</Properties>
</file>