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6.xml" ContentType="application/vnd.openxmlformats-officedocument.drawingml.chartshapes+xml"/>
  <Override PartName="/ppt/charts/chart9.xml" ContentType="application/vnd.openxmlformats-officedocument.drawingml.chart+xml"/>
  <Override PartName="/ppt/drawings/drawing7.xml" ContentType="application/vnd.openxmlformats-officedocument.drawingml.chartshapes+xml"/>
  <Override PartName="/ppt/charts/chart10.xml" ContentType="application/vnd.openxmlformats-officedocument.drawingml.chart+xml"/>
  <Override PartName="/ppt/drawings/drawing8.xml" ContentType="application/vnd.openxmlformats-officedocument.drawingml.chartshapes+xml"/>
  <Override PartName="/ppt/charts/chart11.xml" ContentType="application/vnd.openxmlformats-officedocument.drawingml.chart+xml"/>
  <Override PartName="/ppt/drawings/drawing9.xml" ContentType="application/vnd.openxmlformats-officedocument.drawingml.chartshapes+xml"/>
  <Override PartName="/ppt/charts/chart12.xml" ContentType="application/vnd.openxmlformats-officedocument.drawingml.chart+xml"/>
  <Override PartName="/ppt/drawings/drawing10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46"/>
  </p:notesMasterIdLst>
  <p:sldIdLst>
    <p:sldId id="256" r:id="rId2"/>
    <p:sldId id="298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57" r:id="rId18"/>
    <p:sldId id="258" r:id="rId19"/>
    <p:sldId id="282" r:id="rId20"/>
    <p:sldId id="283" r:id="rId21"/>
    <p:sldId id="259" r:id="rId22"/>
    <p:sldId id="260" r:id="rId23"/>
    <p:sldId id="261" r:id="rId24"/>
    <p:sldId id="262" r:id="rId25"/>
    <p:sldId id="263" r:id="rId26"/>
    <p:sldId id="274" r:id="rId27"/>
    <p:sldId id="264" r:id="rId28"/>
    <p:sldId id="265" r:id="rId29"/>
    <p:sldId id="266" r:id="rId30"/>
    <p:sldId id="267" r:id="rId31"/>
    <p:sldId id="275" r:id="rId32"/>
    <p:sldId id="268" r:id="rId33"/>
    <p:sldId id="276" r:id="rId34"/>
    <p:sldId id="269" r:id="rId35"/>
    <p:sldId id="270" r:id="rId36"/>
    <p:sldId id="277" r:id="rId37"/>
    <p:sldId id="271" r:id="rId38"/>
    <p:sldId id="272" r:id="rId39"/>
    <p:sldId id="278" r:id="rId40"/>
    <p:sldId id="273" r:id="rId41"/>
    <p:sldId id="279" r:id="rId42"/>
    <p:sldId id="280" r:id="rId43"/>
    <p:sldId id="281" r:id="rId44"/>
    <p:sldId id="299" r:id="rId4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81841" autoAdjust="0"/>
  </p:normalViewPr>
  <p:slideViewPr>
    <p:cSldViewPr snapToGrid="0">
      <p:cViewPr varScale="1">
        <p:scale>
          <a:sx n="56" d="100"/>
          <a:sy n="56" d="100"/>
        </p:scale>
        <p:origin x="876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main.oecd.org\ASgenEDU\Migration\BACKUP\NORWAY%20GENDER\Figures%20final\FIG_final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\\main.oecd.org\ASgenEDU\Migration\BACKUP\NORWAY%20GENDER\Figures%20final\FIG_final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\\main.oecd.org\ASgenEDU\Migration\BACKUP\NORWAY%20GENDER\Figures%20final\FIG_final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\\main.oecd.org\ASgenEDU\Migration\BACKUP\NORWAY%20GENDER\Final\FIG_final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main.oecd.org\ASgenEDU\Migration\BACKUP\NORWAY%20GENDER\Figures%20final\FIG_final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main.oecd.org\ASgenEDU\Migration\BACKUP\NORWAY%20GENDER\Figures%20final\FIG_final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main.oecd.org\ASgenEDU\Migration\BACKUP\NORWAY%20GENDER\Figures%20final\FIG_final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main.oecd.org\ASgenEDU\Migration\BACKUP\NORWAY%20GENDER\Figures%20final\FIG_fina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in.oecd.org\ASgenEDU\Migration\BACKUP\NORWAY%20GENDER\Figures%20final\FIG_fina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main.oecd.org\ASgenEDU\Migration\BACKUP\NORWAY%20GENDER\Figures%20final\FIG_final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main.oecd.org\ASgenEDU\Migration\BACKUP\NORWAY%20GENDER\Figures%20final\FIG_final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\\main.oecd.org\ASgenEDU\Migration\BACKUP\NORWAY%20GENDER\Figures%20final\FIG_fi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057904467668615E-2"/>
          <c:y val="0.11271192473015515"/>
          <c:w val="0.92875597678694488"/>
          <c:h val="0.70743376780567602"/>
        </c:manualLayout>
      </c:layout>
      <c:lineChart>
        <c:grouping val="standard"/>
        <c:varyColors val="0"/>
        <c:ser>
          <c:idx val="0"/>
          <c:order val="0"/>
          <c:tx>
            <c:strRef>
              <c:f>'[22]Table 1.1f'!$A$16</c:f>
              <c:strCache>
                <c:ptCount val="1"/>
                <c:pt idx="0">
                  <c:v>OECD average</c:v>
                </c:pt>
              </c:strCache>
            </c:strRef>
          </c:tx>
          <c:spPr>
            <a:ln w="19050" cap="rnd" cmpd="sng" algn="ctr">
              <a:solidFill>
                <a:srgbClr val="4F81BD"/>
              </a:solidFill>
              <a:prstDash val="solid"/>
              <a:round/>
            </a:ln>
            <a:effectLst/>
          </c:spPr>
          <c:marker>
            <c:spPr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</a:ln>
              <a:effectLst/>
            </c:spPr>
          </c:marker>
          <c:cat>
            <c:strRef>
              <c:f>'[22]Table 1.1f'!$S$14:$AI$14</c:f>
              <c:strCache>
                <c:ptCount val="17"/>
                <c:pt idx="0">
                  <c:v>1896-1900</c:v>
                </c:pt>
                <c:pt idx="1">
                  <c:v>1901-05</c:v>
                </c:pt>
                <c:pt idx="2">
                  <c:v>1906-10</c:v>
                </c:pt>
                <c:pt idx="3">
                  <c:v>1911-15</c:v>
                </c:pt>
                <c:pt idx="4">
                  <c:v>1916-20</c:v>
                </c:pt>
                <c:pt idx="5">
                  <c:v>1921-25</c:v>
                </c:pt>
                <c:pt idx="6">
                  <c:v>1926-30</c:v>
                </c:pt>
                <c:pt idx="7">
                  <c:v>1931-35</c:v>
                </c:pt>
                <c:pt idx="8">
                  <c:v>1936-40</c:v>
                </c:pt>
                <c:pt idx="9">
                  <c:v>1941-45</c:v>
                </c:pt>
                <c:pt idx="10">
                  <c:v>1946-50</c:v>
                </c:pt>
                <c:pt idx="11">
                  <c:v>1951-55</c:v>
                </c:pt>
                <c:pt idx="12">
                  <c:v>1956-60</c:v>
                </c:pt>
                <c:pt idx="13">
                  <c:v>1961-65</c:v>
                </c:pt>
                <c:pt idx="14">
                  <c:v>1966-70</c:v>
                </c:pt>
                <c:pt idx="15">
                  <c:v>1971-75</c:v>
                </c:pt>
                <c:pt idx="16">
                  <c:v>1976-80</c:v>
                </c:pt>
              </c:strCache>
            </c:strRef>
          </c:cat>
          <c:val>
            <c:numRef>
              <c:f>'[22]Table 1.1f'!$AJ$16:$AZ$16</c:f>
              <c:numCache>
                <c:formatCode>General</c:formatCode>
                <c:ptCount val="17"/>
                <c:pt idx="0">
                  <c:v>2.2467647058823532</c:v>
                </c:pt>
                <c:pt idx="1">
                  <c:v>2.261764705882352</c:v>
                </c:pt>
                <c:pt idx="2">
                  <c:v>2.6026470588235293</c:v>
                </c:pt>
                <c:pt idx="3">
                  <c:v>2.762941176470588</c:v>
                </c:pt>
                <c:pt idx="4">
                  <c:v>2.9479411764705903</c:v>
                </c:pt>
                <c:pt idx="5">
                  <c:v>3.0794117647058812</c:v>
                </c:pt>
                <c:pt idx="6">
                  <c:v>3.4517647058823537</c:v>
                </c:pt>
                <c:pt idx="7">
                  <c:v>3.902352941176471</c:v>
                </c:pt>
                <c:pt idx="8">
                  <c:v>4.4400000000000004</c:v>
                </c:pt>
                <c:pt idx="9">
                  <c:v>5.1447058823529455</c:v>
                </c:pt>
                <c:pt idx="10">
                  <c:v>5.4032352941176445</c:v>
                </c:pt>
                <c:pt idx="11">
                  <c:v>3.7379411764705885</c:v>
                </c:pt>
                <c:pt idx="12">
                  <c:v>0.98735294117647499</c:v>
                </c:pt>
                <c:pt idx="13">
                  <c:v>5.7941176470590605E-2</c:v>
                </c:pt>
                <c:pt idx="14">
                  <c:v>-1.9308823529411754</c:v>
                </c:pt>
                <c:pt idx="15">
                  <c:v>-4.1291176470588304</c:v>
                </c:pt>
                <c:pt idx="16">
                  <c:v>-5.6676470588235262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50C-4166-B4CF-01ABB5D377A7}"/>
            </c:ext>
          </c:extLst>
        </c:ser>
        <c:ser>
          <c:idx val="7"/>
          <c:order val="1"/>
          <c:tx>
            <c:strRef>
              <c:f>'[22]Table 1.1f'!$A$23</c:f>
              <c:strCache>
                <c:ptCount val="1"/>
                <c:pt idx="0">
                  <c:v>Netherlands</c:v>
                </c:pt>
              </c:strCache>
            </c:strRef>
          </c:tx>
          <c:spPr>
            <a:ln w="19050" cap="rnd" cmpd="sng" algn="ctr">
              <a:solidFill>
                <a:srgbClr val="4F81BD"/>
              </a:solidFill>
              <a:prstDash val="lgDashDot"/>
              <a:round/>
            </a:ln>
            <a:effectLst/>
          </c:spPr>
          <c:marker>
            <c:symbol val="triangle"/>
            <c:size val="5"/>
            <c:spPr>
              <a:solidFill>
                <a:schemeClr val="bg1"/>
              </a:solidFill>
              <a:ln>
                <a:solidFill>
                  <a:srgbClr val="000000"/>
                </a:solidFill>
              </a:ln>
            </c:spPr>
          </c:marker>
          <c:cat>
            <c:strRef>
              <c:f>'[22]Table 1.1f'!$S$14:$AI$14</c:f>
              <c:strCache>
                <c:ptCount val="17"/>
                <c:pt idx="0">
                  <c:v>1896-1900</c:v>
                </c:pt>
                <c:pt idx="1">
                  <c:v>1901-05</c:v>
                </c:pt>
                <c:pt idx="2">
                  <c:v>1906-10</c:v>
                </c:pt>
                <c:pt idx="3">
                  <c:v>1911-15</c:v>
                </c:pt>
                <c:pt idx="4">
                  <c:v>1916-20</c:v>
                </c:pt>
                <c:pt idx="5">
                  <c:v>1921-25</c:v>
                </c:pt>
                <c:pt idx="6">
                  <c:v>1926-30</c:v>
                </c:pt>
                <c:pt idx="7">
                  <c:v>1931-35</c:v>
                </c:pt>
                <c:pt idx="8">
                  <c:v>1936-40</c:v>
                </c:pt>
                <c:pt idx="9">
                  <c:v>1941-45</c:v>
                </c:pt>
                <c:pt idx="10">
                  <c:v>1946-50</c:v>
                </c:pt>
                <c:pt idx="11">
                  <c:v>1951-55</c:v>
                </c:pt>
                <c:pt idx="12">
                  <c:v>1956-60</c:v>
                </c:pt>
                <c:pt idx="13">
                  <c:v>1961-65</c:v>
                </c:pt>
                <c:pt idx="14">
                  <c:v>1966-70</c:v>
                </c:pt>
                <c:pt idx="15">
                  <c:v>1971-75</c:v>
                </c:pt>
                <c:pt idx="16">
                  <c:v>1976-80</c:v>
                </c:pt>
              </c:strCache>
            </c:strRef>
          </c:cat>
          <c:val>
            <c:numRef>
              <c:f>'[22]Table 1.1f'!$AJ$23:$AZ$23</c:f>
              <c:numCache>
                <c:formatCode>General</c:formatCode>
                <c:ptCount val="17"/>
                <c:pt idx="0">
                  <c:v>1.4500000000000002</c:v>
                </c:pt>
                <c:pt idx="1">
                  <c:v>1.4300000000000002</c:v>
                </c:pt>
                <c:pt idx="2">
                  <c:v>1.81</c:v>
                </c:pt>
                <c:pt idx="3">
                  <c:v>1.76</c:v>
                </c:pt>
                <c:pt idx="4">
                  <c:v>1.9200000000000002</c:v>
                </c:pt>
                <c:pt idx="5">
                  <c:v>1.89</c:v>
                </c:pt>
                <c:pt idx="6">
                  <c:v>1.58</c:v>
                </c:pt>
                <c:pt idx="7">
                  <c:v>3.5500000000000003</c:v>
                </c:pt>
                <c:pt idx="8">
                  <c:v>4.1500000000000004</c:v>
                </c:pt>
                <c:pt idx="9">
                  <c:v>4.93</c:v>
                </c:pt>
                <c:pt idx="10">
                  <c:v>3.9500000000000011</c:v>
                </c:pt>
                <c:pt idx="11">
                  <c:v>4.7699999999999996</c:v>
                </c:pt>
                <c:pt idx="12">
                  <c:v>2.5</c:v>
                </c:pt>
                <c:pt idx="13">
                  <c:v>2.8699999999999992</c:v>
                </c:pt>
                <c:pt idx="14">
                  <c:v>-0.69000000000000128</c:v>
                </c:pt>
                <c:pt idx="15">
                  <c:v>-1.7300000000000004</c:v>
                </c:pt>
                <c:pt idx="16">
                  <c:v>-5.4499999999999993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50C-4166-B4CF-01ABB5D377A7}"/>
            </c:ext>
          </c:extLst>
        </c:ser>
        <c:ser>
          <c:idx val="10"/>
          <c:order val="2"/>
          <c:tx>
            <c:strRef>
              <c:f>'[22]Table 1.1f'!$A$26</c:f>
              <c:strCache>
                <c:ptCount val="1"/>
                <c:pt idx="0">
                  <c:v>Switzerland</c:v>
                </c:pt>
              </c:strCache>
            </c:strRef>
          </c:tx>
          <c:spPr>
            <a:ln w="19050" cap="rnd" cmpd="sng" algn="ctr">
              <a:solidFill>
                <a:srgbClr val="4F81BD"/>
              </a:solidFill>
              <a:prstDash val="solid"/>
              <a:round/>
            </a:ln>
            <a:effectLst/>
          </c:spPr>
          <c:marker>
            <c:spPr>
              <a:solidFill>
                <a:schemeClr val="bg1"/>
              </a:solidFill>
              <a:ln w="12700">
                <a:solidFill>
                  <a:srgbClr val="000000"/>
                </a:solidFill>
                <a:prstDash val="solid"/>
              </a:ln>
              <a:effectLst/>
            </c:spPr>
          </c:marker>
          <c:cat>
            <c:strRef>
              <c:f>'[22]Table 1.1f'!$S$14:$AI$14</c:f>
              <c:strCache>
                <c:ptCount val="17"/>
                <c:pt idx="0">
                  <c:v>1896-1900</c:v>
                </c:pt>
                <c:pt idx="1">
                  <c:v>1901-05</c:v>
                </c:pt>
                <c:pt idx="2">
                  <c:v>1906-10</c:v>
                </c:pt>
                <c:pt idx="3">
                  <c:v>1911-15</c:v>
                </c:pt>
                <c:pt idx="4">
                  <c:v>1916-20</c:v>
                </c:pt>
                <c:pt idx="5">
                  <c:v>1921-25</c:v>
                </c:pt>
                <c:pt idx="6">
                  <c:v>1926-30</c:v>
                </c:pt>
                <c:pt idx="7">
                  <c:v>1931-35</c:v>
                </c:pt>
                <c:pt idx="8">
                  <c:v>1936-40</c:v>
                </c:pt>
                <c:pt idx="9">
                  <c:v>1941-45</c:v>
                </c:pt>
                <c:pt idx="10">
                  <c:v>1946-50</c:v>
                </c:pt>
                <c:pt idx="11">
                  <c:v>1951-55</c:v>
                </c:pt>
                <c:pt idx="12">
                  <c:v>1956-60</c:v>
                </c:pt>
                <c:pt idx="13">
                  <c:v>1961-65</c:v>
                </c:pt>
                <c:pt idx="14">
                  <c:v>1966-70</c:v>
                </c:pt>
                <c:pt idx="15">
                  <c:v>1971-75</c:v>
                </c:pt>
                <c:pt idx="16">
                  <c:v>1976-80</c:v>
                </c:pt>
              </c:strCache>
            </c:strRef>
          </c:cat>
          <c:val>
            <c:numRef>
              <c:f>'[22]Table 1.1f'!$AJ$26:$AZ$26</c:f>
              <c:numCache>
                <c:formatCode>General</c:formatCode>
                <c:ptCount val="17"/>
                <c:pt idx="0">
                  <c:v>6.0500000000000007</c:v>
                </c:pt>
                <c:pt idx="1">
                  <c:v>5.83</c:v>
                </c:pt>
                <c:pt idx="2">
                  <c:v>5.69</c:v>
                </c:pt>
                <c:pt idx="3">
                  <c:v>5.42</c:v>
                </c:pt>
                <c:pt idx="4">
                  <c:v>6.1800000000000006</c:v>
                </c:pt>
                <c:pt idx="5">
                  <c:v>6.05</c:v>
                </c:pt>
                <c:pt idx="6">
                  <c:v>5.64</c:v>
                </c:pt>
                <c:pt idx="7">
                  <c:v>6.83</c:v>
                </c:pt>
                <c:pt idx="8">
                  <c:v>7.4699999999999989</c:v>
                </c:pt>
                <c:pt idx="9">
                  <c:v>9.75</c:v>
                </c:pt>
                <c:pt idx="10">
                  <c:v>10.950000000000001</c:v>
                </c:pt>
                <c:pt idx="11">
                  <c:v>9.5</c:v>
                </c:pt>
                <c:pt idx="12">
                  <c:v>7.4</c:v>
                </c:pt>
                <c:pt idx="13">
                  <c:v>8.3600000000000012</c:v>
                </c:pt>
                <c:pt idx="14">
                  <c:v>8.0899999999999981</c:v>
                </c:pt>
                <c:pt idx="15">
                  <c:v>6.24</c:v>
                </c:pt>
                <c:pt idx="16">
                  <c:v>1.879999999999999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50C-4166-B4CF-01ABB5D377A7}"/>
            </c:ext>
          </c:extLst>
        </c:ser>
        <c:ser>
          <c:idx val="11"/>
          <c:order val="3"/>
          <c:tx>
            <c:strRef>
              <c:f>'[22]Table 1.1f'!$A$27</c:f>
              <c:strCache>
                <c:ptCount val="1"/>
                <c:pt idx="0">
                  <c:v>United States</c:v>
                </c:pt>
              </c:strCache>
            </c:strRef>
          </c:tx>
          <c:spPr>
            <a:ln w="19050" cap="rnd" cmpd="sng" algn="ctr">
              <a:solidFill>
                <a:srgbClr val="4F81BD"/>
              </a:solidFill>
              <a:prstDash val="solid"/>
              <a:round/>
            </a:ln>
            <a:effectLst/>
          </c:spPr>
          <c:marker>
            <c:symbol val="triangle"/>
            <c:size val="5"/>
            <c:spPr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</a:ln>
              <a:effectLst/>
            </c:spPr>
          </c:marker>
          <c:cat>
            <c:strRef>
              <c:f>'[22]Table 1.1f'!$S$14:$AI$14</c:f>
              <c:strCache>
                <c:ptCount val="17"/>
                <c:pt idx="0">
                  <c:v>1896-1900</c:v>
                </c:pt>
                <c:pt idx="1">
                  <c:v>1901-05</c:v>
                </c:pt>
                <c:pt idx="2">
                  <c:v>1906-10</c:v>
                </c:pt>
                <c:pt idx="3">
                  <c:v>1911-15</c:v>
                </c:pt>
                <c:pt idx="4">
                  <c:v>1916-20</c:v>
                </c:pt>
                <c:pt idx="5">
                  <c:v>1921-25</c:v>
                </c:pt>
                <c:pt idx="6">
                  <c:v>1926-30</c:v>
                </c:pt>
                <c:pt idx="7">
                  <c:v>1931-35</c:v>
                </c:pt>
                <c:pt idx="8">
                  <c:v>1936-40</c:v>
                </c:pt>
                <c:pt idx="9">
                  <c:v>1941-45</c:v>
                </c:pt>
                <c:pt idx="10">
                  <c:v>1946-50</c:v>
                </c:pt>
                <c:pt idx="11">
                  <c:v>1951-55</c:v>
                </c:pt>
                <c:pt idx="12">
                  <c:v>1956-60</c:v>
                </c:pt>
                <c:pt idx="13">
                  <c:v>1961-65</c:v>
                </c:pt>
                <c:pt idx="14">
                  <c:v>1966-70</c:v>
                </c:pt>
                <c:pt idx="15">
                  <c:v>1971-75</c:v>
                </c:pt>
                <c:pt idx="16">
                  <c:v>1976-80</c:v>
                </c:pt>
              </c:strCache>
            </c:strRef>
          </c:cat>
          <c:val>
            <c:numRef>
              <c:f>'[22]Table 1.1f'!$AJ$27:$AZ$27</c:f>
              <c:numCache>
                <c:formatCode>General</c:formatCode>
                <c:ptCount val="17"/>
                <c:pt idx="0">
                  <c:v>1.1899999999999995</c:v>
                </c:pt>
                <c:pt idx="1">
                  <c:v>0.17999999999999972</c:v>
                </c:pt>
                <c:pt idx="2">
                  <c:v>1.6499999999999995</c:v>
                </c:pt>
                <c:pt idx="3">
                  <c:v>2.5200000000000005</c:v>
                </c:pt>
                <c:pt idx="4">
                  <c:v>4.83</c:v>
                </c:pt>
                <c:pt idx="5">
                  <c:v>4.0399999999999991</c:v>
                </c:pt>
                <c:pt idx="6">
                  <c:v>7.9</c:v>
                </c:pt>
                <c:pt idx="7">
                  <c:v>11.45</c:v>
                </c:pt>
                <c:pt idx="8">
                  <c:v>8.2200000000000006</c:v>
                </c:pt>
                <c:pt idx="9">
                  <c:v>8.48</c:v>
                </c:pt>
                <c:pt idx="10">
                  <c:v>6.629999999999999</c:v>
                </c:pt>
                <c:pt idx="11">
                  <c:v>8.2399999999999984</c:v>
                </c:pt>
                <c:pt idx="12">
                  <c:v>6.519999999999996</c:v>
                </c:pt>
                <c:pt idx="13">
                  <c:v>1.1600000000000001</c:v>
                </c:pt>
                <c:pt idx="14">
                  <c:v>-4.1199999999999974</c:v>
                </c:pt>
                <c:pt idx="15">
                  <c:v>-4.110000000000003</c:v>
                </c:pt>
                <c:pt idx="16">
                  <c:v>-6.1099999999999959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50C-4166-B4CF-01ABB5D377A7}"/>
            </c:ext>
          </c:extLst>
        </c:ser>
        <c:ser>
          <c:idx val="8"/>
          <c:order val="4"/>
          <c:tx>
            <c:strRef>
              <c:f>'[22]Table 1.1f'!$A$24</c:f>
              <c:strCache>
                <c:ptCount val="1"/>
                <c:pt idx="0">
                  <c:v>Norway</c:v>
                </c:pt>
              </c:strCache>
            </c:strRef>
          </c:tx>
          <c:spPr>
            <a:ln w="57150" cap="rnd" cmpd="sng" algn="ctr">
              <a:solidFill>
                <a:srgbClr val="FF0000"/>
              </a:solidFill>
              <a:prstDash val="sysDot"/>
              <a:round/>
            </a:ln>
            <a:effectLst/>
          </c:spPr>
          <c:marker>
            <c:symbol val="square"/>
            <c:size val="5"/>
            <c:spPr>
              <a:solidFill>
                <a:srgbClr val="FF0000"/>
              </a:solidFill>
              <a:ln w="57150">
                <a:solidFill>
                  <a:srgbClr val="FF0000"/>
                </a:solidFill>
                <a:prstDash val="solid"/>
              </a:ln>
              <a:effectLst/>
            </c:spPr>
          </c:marker>
          <c:cat>
            <c:strRef>
              <c:f>'[22]Table 1.1f'!$S$14:$AI$14</c:f>
              <c:strCache>
                <c:ptCount val="17"/>
                <c:pt idx="0">
                  <c:v>1896-1900</c:v>
                </c:pt>
                <c:pt idx="1">
                  <c:v>1901-05</c:v>
                </c:pt>
                <c:pt idx="2">
                  <c:v>1906-10</c:v>
                </c:pt>
                <c:pt idx="3">
                  <c:v>1911-15</c:v>
                </c:pt>
                <c:pt idx="4">
                  <c:v>1916-20</c:v>
                </c:pt>
                <c:pt idx="5">
                  <c:v>1921-25</c:v>
                </c:pt>
                <c:pt idx="6">
                  <c:v>1926-30</c:v>
                </c:pt>
                <c:pt idx="7">
                  <c:v>1931-35</c:v>
                </c:pt>
                <c:pt idx="8">
                  <c:v>1936-40</c:v>
                </c:pt>
                <c:pt idx="9">
                  <c:v>1941-45</c:v>
                </c:pt>
                <c:pt idx="10">
                  <c:v>1946-50</c:v>
                </c:pt>
                <c:pt idx="11">
                  <c:v>1951-55</c:v>
                </c:pt>
                <c:pt idx="12">
                  <c:v>1956-60</c:v>
                </c:pt>
                <c:pt idx="13">
                  <c:v>1961-65</c:v>
                </c:pt>
                <c:pt idx="14">
                  <c:v>1966-70</c:v>
                </c:pt>
                <c:pt idx="15">
                  <c:v>1971-75</c:v>
                </c:pt>
                <c:pt idx="16">
                  <c:v>1976-80</c:v>
                </c:pt>
              </c:strCache>
            </c:strRef>
          </c:cat>
          <c:val>
            <c:numRef>
              <c:f>'[22]Table 1.1f'!$AJ$24:$AZ$24</c:f>
              <c:numCache>
                <c:formatCode>General</c:formatCode>
                <c:ptCount val="17"/>
                <c:pt idx="0">
                  <c:v>1.9799999999999998</c:v>
                </c:pt>
                <c:pt idx="1">
                  <c:v>1.97</c:v>
                </c:pt>
                <c:pt idx="2">
                  <c:v>1.62</c:v>
                </c:pt>
                <c:pt idx="3">
                  <c:v>1.6</c:v>
                </c:pt>
                <c:pt idx="4">
                  <c:v>1.35</c:v>
                </c:pt>
                <c:pt idx="5">
                  <c:v>1.75</c:v>
                </c:pt>
                <c:pt idx="6">
                  <c:v>2.11</c:v>
                </c:pt>
                <c:pt idx="7">
                  <c:v>5.35</c:v>
                </c:pt>
                <c:pt idx="8">
                  <c:v>6.18</c:v>
                </c:pt>
                <c:pt idx="9">
                  <c:v>7.41</c:v>
                </c:pt>
                <c:pt idx="10">
                  <c:v>6.330000000000001</c:v>
                </c:pt>
                <c:pt idx="11">
                  <c:v>5.83</c:v>
                </c:pt>
                <c:pt idx="12">
                  <c:v>-2.9500000000000011</c:v>
                </c:pt>
                <c:pt idx="13">
                  <c:v>-3.4500000000000011</c:v>
                </c:pt>
                <c:pt idx="14">
                  <c:v>-5.1999999999999993</c:v>
                </c:pt>
                <c:pt idx="15">
                  <c:v>-8.59</c:v>
                </c:pt>
                <c:pt idx="16">
                  <c:v>-9.59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50C-4166-B4CF-01ABB5D377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864576"/>
        <c:axId val="37866880"/>
      </c:lineChart>
      <c:catAx>
        <c:axId val="37864576"/>
        <c:scaling>
          <c:orientation val="minMax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b="0" i="0">
                    <a:effectLst/>
                    <a:latin typeface="Arial Narrow" panose="020B0606020202030204" pitchFamily="34" charset="0"/>
                  </a:rPr>
                  <a:t>Cohort birth period</a:t>
                </a:r>
                <a:endParaRPr lang="en-US" sz="1800">
                  <a:effectLst/>
                  <a:latin typeface="Arial Narrow" panose="020B0606020202030204" pitchFamily="34" charset="0"/>
                </a:endParaRPr>
              </a:p>
            </c:rich>
          </c:tx>
          <c:overlay val="0"/>
        </c:title>
        <c:numFmt formatCode="General" sourceLinked="0"/>
        <c:majorTickMark val="in"/>
        <c:minorTickMark val="none"/>
        <c:tickLblPos val="low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2700000" vert="horz" anchor="t" anchorCtr="0"/>
          <a:lstStyle/>
          <a:p>
            <a:pPr>
              <a:defRPr sz="140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37866880"/>
        <c:crosses val="autoZero"/>
        <c:auto val="1"/>
        <c:lblAlgn val="ctr"/>
        <c:lblOffset val="0"/>
        <c:tickLblSkip val="1"/>
        <c:noMultiLvlLbl val="0"/>
      </c:catAx>
      <c:valAx>
        <c:axId val="37866880"/>
        <c:scaling>
          <c:orientation val="minMax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 sz="160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37864576"/>
        <c:crosses val="autoZero"/>
        <c:crossBetween val="between"/>
      </c:valAx>
      <c:spPr>
        <a:solidFill>
          <a:srgbClr val="F4FFFF"/>
        </a:solidFill>
        <a:ln w="9525">
          <a:solidFill>
            <a:srgbClr val="000000"/>
          </a:solidFill>
        </a:ln>
      </c:spPr>
    </c:plotArea>
    <c:legend>
      <c:legendPos val="r"/>
      <c:layout>
        <c:manualLayout>
          <c:xMode val="edge"/>
          <c:yMode val="edge"/>
          <c:x val="6.5923468566521384E-2"/>
          <c:y val="1.4606376833596276E-2"/>
          <c:w val="0.93189041268809214"/>
          <c:h val="5.4773913125986042E-2"/>
        </c:manualLayout>
      </c:layout>
      <c:overlay val="1"/>
      <c:spPr>
        <a:solidFill>
          <a:srgbClr val="EAEAEA"/>
        </a:solidFill>
        <a:ln>
          <a:noFill/>
          <a:round/>
        </a:ln>
        <a:effectLst/>
        <a:extLst>
          <a:ext uri="{91240B29-F687-4F45-9708-019B960494DF}">
            <a14:hiddenLine xmlns:a14="http://schemas.microsoft.com/office/drawing/2010/main">
              <a:noFill/>
              <a:round/>
            </a14:hiddenLine>
          </a:ext>
        </a:extLst>
      </c:spPr>
      <c:txPr>
        <a:bodyPr/>
        <a:lstStyle/>
        <a:p>
          <a:pPr>
            <a:defRPr sz="1800" b="0" i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1"/>
  </c:chart>
  <c:spPr>
    <a:noFill/>
    <a:ln w="9525" cap="flat" cmpd="sng" algn="ctr">
      <a:noFill/>
      <a:prstDash val="solid"/>
      <a:round/>
    </a:ln>
    <a:effectLst/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  <a:ext uri="{91240B29-F687-4F45-9708-019B960494DF}">
        <a14:hiddenLine xmlns:a14="http://schemas.microsoft.com/office/drawing/2010/main" w="9525" cap="flat" cmpd="sng" algn="ctr">
          <a:solidFill>
            <a:sysClr val="windowText" lastClr="000000">
              <a:tint val="75000"/>
              <a:shade val="95000"/>
              <a:satMod val="105000"/>
            </a:sysClr>
          </a:solidFill>
          <a:prstDash val="solid"/>
          <a:round/>
        </a14:hiddenLine>
      </a:ext>
    </a:extLst>
  </c:sp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193042888644594E-2"/>
          <c:y val="0.11317580814542176"/>
          <c:w val="0.90035004423832476"/>
          <c:h val="0.56525976666100441"/>
        </c:manualLayout>
      </c:layout>
      <c:lineChart>
        <c:grouping val="standard"/>
        <c:varyColors val="0"/>
        <c:ser>
          <c:idx val="0"/>
          <c:order val="0"/>
          <c:tx>
            <c:v>PIAAC</c:v>
          </c:tx>
          <c:spPr>
            <a:ln w="25400">
              <a:noFill/>
            </a:ln>
            <a:effectLst/>
          </c:spPr>
          <c:marker>
            <c:symbol val="square"/>
            <c:size val="6"/>
            <c:spPr>
              <a:solidFill>
                <a:srgbClr val="4F81BD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</a:ln>
              <a:effectLst/>
            </c:spPr>
          </c:marker>
          <c:cat>
            <c:strRef>
              <c:f>'Figure 17'!$B$2:$B$16</c:f>
              <c:strCache>
                <c:ptCount val="15"/>
                <c:pt idx="0">
                  <c:v>Finland</c:v>
                </c:pt>
                <c:pt idx="1">
                  <c:v>Sweden</c:v>
                </c:pt>
                <c:pt idx="2">
                  <c:v>Lithuania</c:v>
                </c:pt>
                <c:pt idx="3">
                  <c:v>Norway</c:v>
                </c:pt>
                <c:pt idx="4">
                  <c:v>Slovenia</c:v>
                </c:pt>
                <c:pt idx="5">
                  <c:v>United States</c:v>
                </c:pt>
                <c:pt idx="6">
                  <c:v>Turkey</c:v>
                </c:pt>
                <c:pt idx="7">
                  <c:v>Israel</c:v>
                </c:pt>
                <c:pt idx="8">
                  <c:v>United Kingdom (ex. Scotland)</c:v>
                </c:pt>
                <c:pt idx="9">
                  <c:v>Australia</c:v>
                </c:pt>
                <c:pt idx="10">
                  <c:v>New Zealand</c:v>
                </c:pt>
                <c:pt idx="11">
                  <c:v>Korea</c:v>
                </c:pt>
                <c:pt idx="12">
                  <c:v>Japan</c:v>
                </c:pt>
                <c:pt idx="13">
                  <c:v>Italy</c:v>
                </c:pt>
                <c:pt idx="14">
                  <c:v>Chile</c:v>
                </c:pt>
              </c:strCache>
            </c:strRef>
          </c:cat>
          <c:val>
            <c:numRef>
              <c:f>'Figure 17'!$M$2:$M$16</c:f>
              <c:numCache>
                <c:formatCode>General</c:formatCode>
                <c:ptCount val="15"/>
                <c:pt idx="3" formatCode="0.00">
                  <c:v>-0.1890126</c:v>
                </c:pt>
                <c:pt idx="10" formatCode="0.00">
                  <c:v>-0.1841245</c:v>
                </c:pt>
                <c:pt idx="12" formatCode="0.00">
                  <c:v>-0.2118081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96A-4425-844F-525C3DECF084}"/>
            </c:ext>
          </c:extLst>
        </c:ser>
        <c:ser>
          <c:idx val="1"/>
          <c:order val="1"/>
          <c:tx>
            <c:v>piaac,nonsig</c:v>
          </c:tx>
          <c:spPr>
            <a:ln w="25400">
              <a:noFill/>
            </a:ln>
            <a:effectLst/>
          </c:spPr>
          <c:marker>
            <c:symbol val="square"/>
            <c:size val="6"/>
            <c:spPr>
              <a:solidFill>
                <a:schemeClr val="accent1">
                  <a:lumMod val="20000"/>
                  <a:lumOff val="80000"/>
                </a:schemeClr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</a:ln>
              <a:effectLst/>
            </c:spPr>
          </c:marker>
          <c:val>
            <c:numRef>
              <c:f>'Figure 17'!$N$2:$N$16</c:f>
              <c:numCache>
                <c:formatCode>0.00</c:formatCode>
                <c:ptCount val="15"/>
                <c:pt idx="0">
                  <c:v>-0.14343349999999999</c:v>
                </c:pt>
                <c:pt idx="1">
                  <c:v>-0.1767774</c:v>
                </c:pt>
                <c:pt idx="2">
                  <c:v>-8.1880700000000001E-2</c:v>
                </c:pt>
                <c:pt idx="4">
                  <c:v>-3.1789400000000002E-2</c:v>
                </c:pt>
                <c:pt idx="5">
                  <c:v>-0.17591390000000001</c:v>
                </c:pt>
                <c:pt idx="6">
                  <c:v>-0.1998539</c:v>
                </c:pt>
                <c:pt idx="7">
                  <c:v>-3.4761300000000002E-2</c:v>
                </c:pt>
                <c:pt idx="8">
                  <c:v>-0.27831630000000002</c:v>
                </c:pt>
                <c:pt idx="9">
                  <c:v>-0.22587370000000001</c:v>
                </c:pt>
                <c:pt idx="11">
                  <c:v>-4.6606500000000002E-2</c:v>
                </c:pt>
                <c:pt idx="13">
                  <c:v>-9.0199399999999999E-2</c:v>
                </c:pt>
                <c:pt idx="14">
                  <c:v>-0.1511113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96A-4425-844F-525C3DECF084}"/>
            </c:ext>
          </c:extLst>
        </c:ser>
        <c:ser>
          <c:idx val="2"/>
          <c:order val="2"/>
          <c:tx>
            <c:v>PISA 2012</c:v>
          </c:tx>
          <c:spPr>
            <a:ln w="25400">
              <a:noFill/>
            </a:ln>
            <a:effectLst/>
          </c:spPr>
          <c:marker>
            <c:symbol val="circle"/>
            <c:size val="6"/>
            <c:spPr>
              <a:solidFill>
                <a:schemeClr val="tx1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</a:ln>
              <a:effectLst/>
            </c:spPr>
          </c:marker>
          <c:val>
            <c:numRef>
              <c:f>'Figure 17'!$I$2:$I$16</c:f>
              <c:numCache>
                <c:formatCode>General</c:formatCode>
                <c:ptCount val="15"/>
                <c:pt idx="8" formatCode="0.00">
                  <c:v>-0.13010749999999999</c:v>
                </c:pt>
                <c:pt idx="9" formatCode="0.00">
                  <c:v>-0.13126650000000001</c:v>
                </c:pt>
                <c:pt idx="10" formatCode="0.00">
                  <c:v>-0.14790220000000001</c:v>
                </c:pt>
                <c:pt idx="11" formatCode="0.00">
                  <c:v>-0.18562020000000001</c:v>
                </c:pt>
                <c:pt idx="12" formatCode="0.00">
                  <c:v>-0.18957370000000001</c:v>
                </c:pt>
                <c:pt idx="13" formatCode="0.00">
                  <c:v>-0.19913939999999999</c:v>
                </c:pt>
                <c:pt idx="14" formatCode="0.00">
                  <c:v>-0.25869569999999997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96A-4425-844F-525C3DECF084}"/>
            </c:ext>
          </c:extLst>
        </c:ser>
        <c:ser>
          <c:idx val="3"/>
          <c:order val="3"/>
          <c:tx>
            <c:v>PISa, nonsig</c:v>
          </c:tx>
          <c:spPr>
            <a:ln w="25400">
              <a:noFill/>
            </a:ln>
            <a:effectLst/>
          </c:spPr>
          <c:marker>
            <c:symbol val="circle"/>
            <c:size val="6"/>
            <c:spPr>
              <a:solidFill>
                <a:schemeClr val="bg1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</a:ln>
              <a:effectLst/>
            </c:spPr>
          </c:marker>
          <c:val>
            <c:numRef>
              <c:f>'Figure 17'!$J$2:$J$16</c:f>
              <c:numCache>
                <c:formatCode>0.00</c:formatCode>
                <c:ptCount val="15"/>
                <c:pt idx="0">
                  <c:v>2.6510100000000002E-2</c:v>
                </c:pt>
                <c:pt idx="1">
                  <c:v>1.9469E-2</c:v>
                </c:pt>
                <c:pt idx="2">
                  <c:v>1.2692999999999999E-3</c:v>
                </c:pt>
                <c:pt idx="3">
                  <c:v>-3.4489199999999998E-2</c:v>
                </c:pt>
                <c:pt idx="4">
                  <c:v>-3.8891599999999998E-2</c:v>
                </c:pt>
                <c:pt idx="5">
                  <c:v>-4.38114E-2</c:v>
                </c:pt>
                <c:pt idx="6">
                  <c:v>-8.3257200000000003E-2</c:v>
                </c:pt>
                <c:pt idx="7">
                  <c:v>-0.1144761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96A-4425-844F-525C3DECF084}"/>
            </c:ext>
          </c:extLst>
        </c:ser>
        <c:ser>
          <c:idx val="4"/>
          <c:order val="4"/>
          <c:tx>
            <c:v>TIMSS 2011</c:v>
          </c:tx>
          <c:spPr>
            <a:ln w="25400">
              <a:noFill/>
            </a:ln>
            <a:effectLst/>
          </c:spPr>
          <c:marker>
            <c:symbol val="triangle"/>
            <c:size val="6"/>
            <c:spPr>
              <a:solidFill>
                <a:srgbClr val="4F81BD"/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</a:ln>
              <a:effectLst/>
            </c:spPr>
          </c:marker>
          <c:val>
            <c:numRef>
              <c:f>'Figure 17'!$E$2:$E$16</c:f>
              <c:numCache>
                <c:formatCode>General</c:formatCode>
                <c:ptCount val="15"/>
                <c:pt idx="2" formatCode="0.00">
                  <c:v>7.23713E-2</c:v>
                </c:pt>
                <c:pt idx="5" formatCode="0.00">
                  <c:v>-6.1257699999999998E-2</c:v>
                </c:pt>
                <c:pt idx="6" formatCode="0.00">
                  <c:v>9.0095099999999997E-2</c:v>
                </c:pt>
                <c:pt idx="10" formatCode="0.00">
                  <c:v>-0.20885619999999999</c:v>
                </c:pt>
                <c:pt idx="11" formatCode="0.00">
                  <c:v>-7.5426699999999999E-2</c:v>
                </c:pt>
                <c:pt idx="13" formatCode="0.00">
                  <c:v>-0.1201402</c:v>
                </c:pt>
                <c:pt idx="14" formatCode="0.00">
                  <c:v>-0.19231670000000001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96A-4425-844F-525C3DECF084}"/>
            </c:ext>
          </c:extLst>
        </c:ser>
        <c:ser>
          <c:idx val="5"/>
          <c:order val="5"/>
          <c:tx>
            <c:v>timss, nonsig</c:v>
          </c:tx>
          <c:spPr>
            <a:ln w="25400">
              <a:noFill/>
            </a:ln>
            <a:effectLst/>
          </c:spPr>
          <c:marker>
            <c:symbol val="triangle"/>
            <c:size val="6"/>
            <c:spPr>
              <a:solidFill>
                <a:schemeClr val="accent1">
                  <a:lumMod val="20000"/>
                  <a:lumOff val="80000"/>
                </a:schemeClr>
              </a:solidFill>
              <a:ln w="6350" cap="flat" cmpd="sng" algn="ctr">
                <a:solidFill>
                  <a:srgbClr val="000000"/>
                </a:solidFill>
                <a:prstDash val="solid"/>
                <a:round/>
              </a:ln>
              <a:effectLst/>
            </c:spPr>
          </c:marker>
          <c:val>
            <c:numRef>
              <c:f>'Figure 17'!$F$2:$F$16</c:f>
              <c:numCache>
                <c:formatCode>0.00</c:formatCode>
                <c:ptCount val="15"/>
                <c:pt idx="0">
                  <c:v>1.93019E-2</c:v>
                </c:pt>
                <c:pt idx="1">
                  <c:v>2.24712E-2</c:v>
                </c:pt>
                <c:pt idx="3">
                  <c:v>2.6147699999999999E-2</c:v>
                </c:pt>
                <c:pt idx="4">
                  <c:v>-6.1219000000000003E-2</c:v>
                </c:pt>
                <c:pt idx="7">
                  <c:v>3.6328899999999997E-2</c:v>
                </c:pt>
                <c:pt idx="8">
                  <c:v>7.0894E-3</c:v>
                </c:pt>
                <c:pt idx="9">
                  <c:v>-9.8095299999999996E-2</c:v>
                </c:pt>
                <c:pt idx="12">
                  <c:v>-8.4240499999999996E-2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96A-4425-844F-525C3DECF0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6350">
              <a:solidFill>
                <a:srgbClr val="000000"/>
              </a:solidFill>
            </a:ln>
          </c:spPr>
        </c:hiLowLines>
        <c:marker val="1"/>
        <c:smooth val="0"/>
        <c:axId val="38659968"/>
        <c:axId val="38661504"/>
      </c:lineChart>
      <c:catAx>
        <c:axId val="38659968"/>
        <c:scaling>
          <c:orientation val="minMax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0"/>
        <c:majorTickMark val="in"/>
        <c:minorTickMark val="none"/>
        <c:tickLblPos val="low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5400000" vert="horz"/>
          <a:lstStyle/>
          <a:p>
            <a:pPr>
              <a:defRPr sz="120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38661504"/>
        <c:crosses val="autoZero"/>
        <c:auto val="1"/>
        <c:lblAlgn val="ctr"/>
        <c:lblOffset val="0"/>
        <c:tickLblSkip val="1"/>
        <c:noMultiLvlLbl val="0"/>
      </c:catAx>
      <c:valAx>
        <c:axId val="38661504"/>
        <c:scaling>
          <c:orientation val="minMax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800" b="0" i="0">
                    <a:solidFill>
                      <a:srgbClr val="000000"/>
                    </a:solidFill>
                    <a:latin typeface="Arial Narrow"/>
                  </a:defRPr>
                </a:pPr>
                <a:r>
                  <a:rPr lang="en-GB" sz="1800" b="0" i="0">
                    <a:solidFill>
                      <a:srgbClr val="000000"/>
                    </a:solidFill>
                    <a:latin typeface="Arial Narrow"/>
                  </a:rPr>
                  <a:t>Standardised</a:t>
                </a:r>
                <a:r>
                  <a:rPr lang="en-GB" sz="1800" b="0" i="0" baseline="0">
                    <a:solidFill>
                      <a:srgbClr val="000000"/>
                    </a:solidFill>
                    <a:latin typeface="Arial Narrow"/>
                  </a:rPr>
                  <a:t> gap in numeracy (female - male)</a:t>
                </a:r>
                <a:endParaRPr lang="en-GB" sz="1800" b="0" i="0">
                  <a:solidFill>
                    <a:srgbClr val="000000"/>
                  </a:solidFill>
                  <a:latin typeface="Arial Narrow"/>
                </a:endParaRPr>
              </a:p>
            </c:rich>
          </c:tx>
          <c:layout>
            <c:manualLayout>
              <c:xMode val="edge"/>
              <c:yMode val="edge"/>
              <c:x val="1.3286517717860338E-2"/>
              <c:y val="0.14648754405454936"/>
            </c:manualLayout>
          </c:layout>
          <c:overlay val="0"/>
        </c:title>
        <c:numFmt formatCode="General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 sz="120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38659968"/>
        <c:crosses val="autoZero"/>
        <c:crossBetween val="between"/>
      </c:valAx>
      <c:spPr>
        <a:solidFill>
          <a:srgbClr val="F4FFFF"/>
        </a:solidFill>
        <a:ln w="9525">
          <a:solidFill>
            <a:srgbClr val="000000"/>
          </a:solidFill>
        </a:ln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ayout>
        <c:manualLayout>
          <c:xMode val="edge"/>
          <c:yMode val="edge"/>
          <c:x val="5.698728920269918E-2"/>
          <c:y val="1.4606376833596276E-2"/>
          <c:w val="0.94082656589514113"/>
          <c:h val="5.4773913125986042E-2"/>
        </c:manualLayout>
      </c:layout>
      <c:overlay val="1"/>
      <c:spPr>
        <a:solidFill>
          <a:srgbClr val="EAEAEA"/>
        </a:solidFill>
        <a:ln>
          <a:noFill/>
          <a:round/>
        </a:ln>
        <a:effectLst/>
        <a:extLst>
          <a:ext uri="{91240B29-F687-4F45-9708-019B960494DF}">
            <a14:hiddenLine xmlns:a14="http://schemas.microsoft.com/office/drawing/2010/main">
              <a:noFill/>
              <a:round/>
            </a14:hiddenLine>
          </a:ext>
        </a:extLst>
      </c:spPr>
      <c:txPr>
        <a:bodyPr/>
        <a:lstStyle/>
        <a:p>
          <a:pPr>
            <a:defRPr sz="1800" b="0" i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1"/>
  </c:chart>
  <c:spPr>
    <a:noFill/>
    <a:ln w="9525" cap="flat" cmpd="sng" algn="ctr">
      <a:noFill/>
      <a:prstDash val="solid"/>
      <a:round/>
    </a:ln>
    <a:effectLst/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  <a:ext uri="{91240B29-F687-4F45-9708-019B960494DF}">
        <a14:hiddenLine xmlns:a14="http://schemas.microsoft.com/office/drawing/2010/main" w="9525" cap="flat" cmpd="sng" algn="ctr">
          <a:solidFill>
            <a:sysClr val="windowText" lastClr="000000">
              <a:tint val="75000"/>
              <a:shade val="95000"/>
              <a:satMod val="105000"/>
            </a:sysClr>
          </a:solidFill>
          <a:prstDash val="solid"/>
          <a:round/>
        </a14:hiddenLine>
      </a:ext>
    </a:extLst>
  </c:sp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774566623174164E-2"/>
          <c:y val="0.10980766340114892"/>
          <c:w val="0.90903925869109181"/>
          <c:h val="0.56916562076709021"/>
        </c:manualLayout>
      </c:layout>
      <c:barChart>
        <c:barDir val="col"/>
        <c:grouping val="stacked"/>
        <c:varyColors val="0"/>
        <c:ser>
          <c:idx val="0"/>
          <c:order val="0"/>
          <c:tx>
            <c:v>PISA 2012</c:v>
          </c:tx>
          <c:spPr>
            <a:solidFill>
              <a:srgbClr val="4F81BD"/>
            </a:solidFill>
            <a:ln w="6350" cmpd="sng">
              <a:solidFill>
                <a:srgbClr val="000000"/>
              </a:solidFill>
              <a:round/>
            </a:ln>
            <a:effectLst/>
          </c:spPr>
          <c:invertIfNegative val="0"/>
          <c:cat>
            <c:strRef>
              <c:f>'Figure 18'!$B$2:$B$28</c:f>
              <c:strCache>
                <c:ptCount val="27"/>
                <c:pt idx="0">
                  <c:v>Finland</c:v>
                </c:pt>
                <c:pt idx="1">
                  <c:v>Lithuania</c:v>
                </c:pt>
                <c:pt idx="2">
                  <c:v>Slovenia</c:v>
                </c:pt>
                <c:pt idx="3">
                  <c:v>Sweden</c:v>
                </c:pt>
                <c:pt idx="4">
                  <c:v>Turkey</c:v>
                </c:pt>
                <c:pt idx="5">
                  <c:v>Norway</c:v>
                </c:pt>
                <c:pt idx="6">
                  <c:v>Germany</c:v>
                </c:pt>
                <c:pt idx="7">
                  <c:v>Israel</c:v>
                </c:pt>
                <c:pt idx="8">
                  <c:v>Estonia</c:v>
                </c:pt>
                <c:pt idx="9">
                  <c:v>France</c:v>
                </c:pt>
                <c:pt idx="10">
                  <c:v>Poland</c:v>
                </c:pt>
                <c:pt idx="11">
                  <c:v>Slovak Republic</c:v>
                </c:pt>
                <c:pt idx="12">
                  <c:v>Czech Republic</c:v>
                </c:pt>
                <c:pt idx="13">
                  <c:v>Italy</c:v>
                </c:pt>
                <c:pt idx="14">
                  <c:v>Austria</c:v>
                </c:pt>
                <c:pt idx="15">
                  <c:v>New Zealand</c:v>
                </c:pt>
                <c:pt idx="16">
                  <c:v>Canada</c:v>
                </c:pt>
                <c:pt idx="17">
                  <c:v>Australia</c:v>
                </c:pt>
                <c:pt idx="18">
                  <c:v>United States</c:v>
                </c:pt>
                <c:pt idx="19">
                  <c:v>Denmark</c:v>
                </c:pt>
                <c:pt idx="20">
                  <c:v>Belgium (Flemish)</c:v>
                </c:pt>
                <c:pt idx="21">
                  <c:v>Spain</c:v>
                </c:pt>
                <c:pt idx="22">
                  <c:v>Ireland</c:v>
                </c:pt>
                <c:pt idx="23">
                  <c:v>Netherlands</c:v>
                </c:pt>
                <c:pt idx="24">
                  <c:v>United Kingdom (ex. Scotland)</c:v>
                </c:pt>
                <c:pt idx="25">
                  <c:v>Japan</c:v>
                </c:pt>
                <c:pt idx="26">
                  <c:v>Korea</c:v>
                </c:pt>
              </c:strCache>
            </c:strRef>
          </c:cat>
          <c:val>
            <c:numRef>
              <c:f>'Figure 18'!$C$2:$C$28</c:f>
              <c:numCache>
                <c:formatCode>0.00</c:formatCode>
                <c:ptCount val="27"/>
                <c:pt idx="0">
                  <c:v>0.64823450000000005</c:v>
                </c:pt>
                <c:pt idx="1">
                  <c:v>0.5841982</c:v>
                </c:pt>
                <c:pt idx="2">
                  <c:v>0.58076810000000001</c:v>
                </c:pt>
                <c:pt idx="3">
                  <c:v>0.53203579999999995</c:v>
                </c:pt>
                <c:pt idx="4">
                  <c:v>0.48175010000000001</c:v>
                </c:pt>
                <c:pt idx="5">
                  <c:v>0.47105979999999997</c:v>
                </c:pt>
                <c:pt idx="6">
                  <c:v>0.46773140000000002</c:v>
                </c:pt>
                <c:pt idx="7">
                  <c:v>0.45914050000000001</c:v>
                </c:pt>
                <c:pt idx="8">
                  <c:v>0.45752530000000002</c:v>
                </c:pt>
                <c:pt idx="9">
                  <c:v>0.45648270000000002</c:v>
                </c:pt>
                <c:pt idx="10">
                  <c:v>0.44590960000000002</c:v>
                </c:pt>
                <c:pt idx="11">
                  <c:v>0.41512579999999999</c:v>
                </c:pt>
                <c:pt idx="12">
                  <c:v>0.41051860000000001</c:v>
                </c:pt>
                <c:pt idx="13">
                  <c:v>0.39702690000000002</c:v>
                </c:pt>
                <c:pt idx="14">
                  <c:v>0.38943610000000001</c:v>
                </c:pt>
                <c:pt idx="15">
                  <c:v>0.3778012</c:v>
                </c:pt>
                <c:pt idx="16">
                  <c:v>0.37545089999999998</c:v>
                </c:pt>
                <c:pt idx="17">
                  <c:v>0.36316999999999999</c:v>
                </c:pt>
                <c:pt idx="18">
                  <c:v>0.33089859999999999</c:v>
                </c:pt>
                <c:pt idx="19">
                  <c:v>0.33042690000000002</c:v>
                </c:pt>
                <c:pt idx="20">
                  <c:v>0.32482889999999998</c:v>
                </c:pt>
                <c:pt idx="21">
                  <c:v>0.30782920000000003</c:v>
                </c:pt>
                <c:pt idx="22">
                  <c:v>0.29145510000000002</c:v>
                </c:pt>
                <c:pt idx="23">
                  <c:v>0.267708</c:v>
                </c:pt>
                <c:pt idx="24">
                  <c:v>0.25995590000000002</c:v>
                </c:pt>
                <c:pt idx="25">
                  <c:v>0.24851860000000001</c:v>
                </c:pt>
                <c:pt idx="26">
                  <c:v>0.24350920000000001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1F-4EA9-A75D-6D93364195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074240"/>
        <c:axId val="38084608"/>
      </c:barChart>
      <c:lineChart>
        <c:grouping val="standard"/>
        <c:varyColors val="0"/>
        <c:ser>
          <c:idx val="1"/>
          <c:order val="1"/>
          <c:tx>
            <c:v>PIAAC</c:v>
          </c:tx>
          <c:spPr>
            <a:ln w="6350" cap="rnd" cmpd="sng" algn="ctr">
              <a:noFill/>
              <a:prstDash val="solid"/>
              <a:round/>
            </a:ln>
            <a:effectLst/>
            <a:extLst>
              <a:ext uri="{91240B29-F687-4F45-9708-019B960494DF}">
                <a14:hiddenLine xmlns:a14="http://schemas.microsoft.com/office/drawing/2010/main" w="6350" cap="rnd" cmpd="sng" algn="ctr">
                  <a:solidFill>
                    <a:sysClr val="windowText" lastClr="000000"/>
                  </a:solidFill>
                  <a:prstDash val="solid"/>
                  <a:round/>
                </a14:hiddenLine>
              </a:ext>
            </a:extLst>
          </c:spPr>
          <c:marker>
            <c:symbol val="diamond"/>
            <c:size val="5"/>
            <c:spPr>
              <a:solidFill>
                <a:schemeClr val="tx1"/>
              </a:solidFill>
              <a:ln w="3175">
                <a:solidFill>
                  <a:srgbClr val="000000"/>
                </a:solidFill>
                <a:prstDash val="solid"/>
              </a:ln>
              <a:effectLst/>
              <a:extLst/>
            </c:spPr>
          </c:marker>
          <c:cat>
            <c:strRef>
              <c:f>'Figure 18'!$B$2:$B$28</c:f>
              <c:strCache>
                <c:ptCount val="27"/>
                <c:pt idx="0">
                  <c:v>Finland</c:v>
                </c:pt>
                <c:pt idx="1">
                  <c:v>Lithuania</c:v>
                </c:pt>
                <c:pt idx="2">
                  <c:v>Slovenia</c:v>
                </c:pt>
                <c:pt idx="3">
                  <c:v>Sweden</c:v>
                </c:pt>
                <c:pt idx="4">
                  <c:v>Turkey</c:v>
                </c:pt>
                <c:pt idx="5">
                  <c:v>Norway</c:v>
                </c:pt>
                <c:pt idx="6">
                  <c:v>Germany</c:v>
                </c:pt>
                <c:pt idx="7">
                  <c:v>Israel</c:v>
                </c:pt>
                <c:pt idx="8">
                  <c:v>Estonia</c:v>
                </c:pt>
                <c:pt idx="9">
                  <c:v>France</c:v>
                </c:pt>
                <c:pt idx="10">
                  <c:v>Poland</c:v>
                </c:pt>
                <c:pt idx="11">
                  <c:v>Slovak Republic</c:v>
                </c:pt>
                <c:pt idx="12">
                  <c:v>Czech Republic</c:v>
                </c:pt>
                <c:pt idx="13">
                  <c:v>Italy</c:v>
                </c:pt>
                <c:pt idx="14">
                  <c:v>Austria</c:v>
                </c:pt>
                <c:pt idx="15">
                  <c:v>New Zealand</c:v>
                </c:pt>
                <c:pt idx="16">
                  <c:v>Canada</c:v>
                </c:pt>
                <c:pt idx="17">
                  <c:v>Australia</c:v>
                </c:pt>
                <c:pt idx="18">
                  <c:v>United States</c:v>
                </c:pt>
                <c:pt idx="19">
                  <c:v>Denmark</c:v>
                </c:pt>
                <c:pt idx="20">
                  <c:v>Belgium (Flemish)</c:v>
                </c:pt>
                <c:pt idx="21">
                  <c:v>Spain</c:v>
                </c:pt>
                <c:pt idx="22">
                  <c:v>Ireland</c:v>
                </c:pt>
                <c:pt idx="23">
                  <c:v>Netherlands</c:v>
                </c:pt>
                <c:pt idx="24">
                  <c:v>United Kingdom (ex. Scotland)</c:v>
                </c:pt>
                <c:pt idx="25">
                  <c:v>Japan</c:v>
                </c:pt>
                <c:pt idx="26">
                  <c:v>Korea</c:v>
                </c:pt>
              </c:strCache>
            </c:strRef>
          </c:cat>
          <c:val>
            <c:numRef>
              <c:f>'Figure 18'!$G$2:$G$28</c:f>
              <c:numCache>
                <c:formatCode>General</c:formatCode>
                <c:ptCount val="27"/>
                <c:pt idx="7" formatCode="0.00">
                  <c:v>0.21221619999999999</c:v>
                </c:pt>
                <c:pt idx="16" formatCode="0.00">
                  <c:v>0.16024389999999999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D1F-4EA9-A75D-6D9336419522}"/>
            </c:ext>
          </c:extLst>
        </c:ser>
        <c:ser>
          <c:idx val="2"/>
          <c:order val="2"/>
          <c:tx>
            <c:v>PIAAC, nonsig</c:v>
          </c:tx>
          <c:spPr>
            <a:ln w="6350" cap="rnd" cmpd="sng" algn="ctr">
              <a:noFill/>
              <a:prstDash val="solid"/>
              <a:round/>
            </a:ln>
            <a:effectLst/>
            <a:extLst>
              <a:ext uri="{91240B29-F687-4F45-9708-019B960494DF}">
                <a14:hiddenLine xmlns:a14="http://schemas.microsoft.com/office/drawing/2010/main" w="6350" cap="rnd" cmpd="sng" algn="ctr">
                  <a:solidFill>
                    <a:sysClr val="windowText" lastClr="000000"/>
                  </a:solidFill>
                  <a:prstDash val="solid"/>
                  <a:round/>
                </a14:hiddenLine>
              </a:ext>
            </a:extLst>
          </c:spPr>
          <c:marker>
            <c:symbol val="diamond"/>
            <c:size val="5"/>
            <c:spPr>
              <a:solidFill>
                <a:schemeClr val="bg1"/>
              </a:solidFill>
              <a:ln w="3175">
                <a:solidFill>
                  <a:srgbClr val="000000"/>
                </a:solidFill>
                <a:prstDash val="solid"/>
              </a:ln>
              <a:effectLst/>
              <a:extLst/>
            </c:spPr>
          </c:marker>
          <c:cat>
            <c:strRef>
              <c:f>'Figure 18'!$B$2:$B$28</c:f>
              <c:strCache>
                <c:ptCount val="27"/>
                <c:pt idx="0">
                  <c:v>Finland</c:v>
                </c:pt>
                <c:pt idx="1">
                  <c:v>Lithuania</c:v>
                </c:pt>
                <c:pt idx="2">
                  <c:v>Slovenia</c:v>
                </c:pt>
                <c:pt idx="3">
                  <c:v>Sweden</c:v>
                </c:pt>
                <c:pt idx="4">
                  <c:v>Turkey</c:v>
                </c:pt>
                <c:pt idx="5">
                  <c:v>Norway</c:v>
                </c:pt>
                <c:pt idx="6">
                  <c:v>Germany</c:v>
                </c:pt>
                <c:pt idx="7">
                  <c:v>Israel</c:v>
                </c:pt>
                <c:pt idx="8">
                  <c:v>Estonia</c:v>
                </c:pt>
                <c:pt idx="9">
                  <c:v>France</c:v>
                </c:pt>
                <c:pt idx="10">
                  <c:v>Poland</c:v>
                </c:pt>
                <c:pt idx="11">
                  <c:v>Slovak Republic</c:v>
                </c:pt>
                <c:pt idx="12">
                  <c:v>Czech Republic</c:v>
                </c:pt>
                <c:pt idx="13">
                  <c:v>Italy</c:v>
                </c:pt>
                <c:pt idx="14">
                  <c:v>Austria</c:v>
                </c:pt>
                <c:pt idx="15">
                  <c:v>New Zealand</c:v>
                </c:pt>
                <c:pt idx="16">
                  <c:v>Canada</c:v>
                </c:pt>
                <c:pt idx="17">
                  <c:v>Australia</c:v>
                </c:pt>
                <c:pt idx="18">
                  <c:v>United States</c:v>
                </c:pt>
                <c:pt idx="19">
                  <c:v>Denmark</c:v>
                </c:pt>
                <c:pt idx="20">
                  <c:v>Belgium (Flemish)</c:v>
                </c:pt>
                <c:pt idx="21">
                  <c:v>Spain</c:v>
                </c:pt>
                <c:pt idx="22">
                  <c:v>Ireland</c:v>
                </c:pt>
                <c:pt idx="23">
                  <c:v>Netherlands</c:v>
                </c:pt>
                <c:pt idx="24">
                  <c:v>United Kingdom (ex. Scotland)</c:v>
                </c:pt>
                <c:pt idx="25">
                  <c:v>Japan</c:v>
                </c:pt>
                <c:pt idx="26">
                  <c:v>Korea</c:v>
                </c:pt>
              </c:strCache>
            </c:strRef>
          </c:cat>
          <c:val>
            <c:numRef>
              <c:f>'Figure 18'!$H$2:$H$28</c:f>
              <c:numCache>
                <c:formatCode>0.00</c:formatCode>
                <c:ptCount val="27"/>
                <c:pt idx="0">
                  <c:v>0.1793256</c:v>
                </c:pt>
                <c:pt idx="1">
                  <c:v>-2.62592E-2</c:v>
                </c:pt>
                <c:pt idx="2">
                  <c:v>0.15784509999999999</c:v>
                </c:pt>
                <c:pt idx="3">
                  <c:v>-1.26645E-2</c:v>
                </c:pt>
                <c:pt idx="4">
                  <c:v>-3.0365799999999998E-2</c:v>
                </c:pt>
                <c:pt idx="5">
                  <c:v>-1.8310000000000001E-4</c:v>
                </c:pt>
                <c:pt idx="6">
                  <c:v>-0.15892909999999999</c:v>
                </c:pt>
                <c:pt idx="8">
                  <c:v>4.1827299999999998E-2</c:v>
                </c:pt>
                <c:pt idx="9">
                  <c:v>5.8218499999999999E-2</c:v>
                </c:pt>
                <c:pt idx="10">
                  <c:v>0.1119324</c:v>
                </c:pt>
                <c:pt idx="11">
                  <c:v>-1.9995300000000001E-2</c:v>
                </c:pt>
                <c:pt idx="12">
                  <c:v>-0.1094482</c:v>
                </c:pt>
                <c:pt idx="13">
                  <c:v>-2.1591000000000002E-3</c:v>
                </c:pt>
                <c:pt idx="14">
                  <c:v>0.1079696</c:v>
                </c:pt>
                <c:pt idx="15">
                  <c:v>6.5733700000000006E-2</c:v>
                </c:pt>
                <c:pt idx="17">
                  <c:v>-4.0019699999999998E-2</c:v>
                </c:pt>
                <c:pt idx="18">
                  <c:v>4.6609900000000003E-2</c:v>
                </c:pt>
                <c:pt idx="19">
                  <c:v>0.18092510000000001</c:v>
                </c:pt>
                <c:pt idx="20">
                  <c:v>5.2680999999999999E-2</c:v>
                </c:pt>
                <c:pt idx="21">
                  <c:v>-2.94916E-2</c:v>
                </c:pt>
                <c:pt idx="22">
                  <c:v>-0.1071647</c:v>
                </c:pt>
                <c:pt idx="23">
                  <c:v>6.8796300000000005E-2</c:v>
                </c:pt>
                <c:pt idx="24">
                  <c:v>-4.2035500000000003E-2</c:v>
                </c:pt>
                <c:pt idx="25">
                  <c:v>-0.1139829</c:v>
                </c:pt>
                <c:pt idx="26">
                  <c:v>2.6616799999999999E-2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D1F-4EA9-A75D-6D93364195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074240"/>
        <c:axId val="38084608"/>
      </c:lineChart>
      <c:catAx>
        <c:axId val="38074240"/>
        <c:scaling>
          <c:orientation val="minMax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0"/>
        <c:majorTickMark val="in"/>
        <c:minorTickMark val="none"/>
        <c:tickLblPos val="low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5400000" vert="horz"/>
          <a:lstStyle/>
          <a:p>
            <a:pPr>
              <a:defRPr sz="120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38084608"/>
        <c:crosses val="autoZero"/>
        <c:auto val="1"/>
        <c:lblAlgn val="ctr"/>
        <c:lblOffset val="0"/>
        <c:tickLblSkip val="1"/>
        <c:noMultiLvlLbl val="0"/>
      </c:catAx>
      <c:valAx>
        <c:axId val="38084608"/>
        <c:scaling>
          <c:orientation val="minMax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 b="0" i="0">
                    <a:solidFill>
                      <a:srgbClr val="000000"/>
                    </a:solidFill>
                    <a:latin typeface="Arial Narrow"/>
                  </a:defRPr>
                </a:pPr>
                <a:r>
                  <a:rPr lang="en-GB" sz="1600" b="0" i="0">
                    <a:solidFill>
                      <a:srgbClr val="000000"/>
                    </a:solidFill>
                    <a:latin typeface="Arial Narrow"/>
                  </a:rPr>
                  <a:t>Standardized Gap in reading /literacy</a:t>
                </a:r>
                <a:r>
                  <a:rPr lang="en-GB" sz="1600" b="0" i="0" baseline="0">
                    <a:solidFill>
                      <a:srgbClr val="000000"/>
                    </a:solidFill>
                    <a:latin typeface="Arial Narrow"/>
                  </a:rPr>
                  <a:t> </a:t>
                </a:r>
                <a:r>
                  <a:rPr lang="en-GB" sz="1600" b="0" i="0">
                    <a:solidFill>
                      <a:srgbClr val="000000"/>
                    </a:solidFill>
                    <a:latin typeface="Arial Narrow"/>
                  </a:rPr>
                  <a:t>(Female - Male)</a:t>
                </a:r>
              </a:p>
            </c:rich>
          </c:tx>
          <c:layout>
            <c:manualLayout>
              <c:xMode val="edge"/>
              <c:yMode val="edge"/>
              <c:x val="1.0989562681978668E-2"/>
              <c:y val="0.12022570696186791"/>
            </c:manualLayout>
          </c:layout>
          <c:overlay val="0"/>
        </c:title>
        <c:numFmt formatCode="General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 sz="120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38074240"/>
        <c:crosses val="autoZero"/>
        <c:crossBetween val="between"/>
      </c:valAx>
      <c:spPr>
        <a:solidFill>
          <a:srgbClr val="F4FFFF"/>
        </a:solidFill>
        <a:ln w="9525">
          <a:solidFill>
            <a:srgbClr val="000000"/>
          </a:solidFill>
        </a:ln>
      </c:spPr>
    </c:plotArea>
    <c:legend>
      <c:legendPos val="t"/>
      <c:legendEntry>
        <c:idx val="2"/>
        <c:delete val="1"/>
      </c:legendEntry>
      <c:layout>
        <c:manualLayout>
          <c:xMode val="edge"/>
          <c:yMode val="edge"/>
          <c:x val="4.9510673637313055E-2"/>
          <c:y val="1.4606376833596276E-2"/>
          <c:w val="0.94037040180138343"/>
          <c:h val="5.4773913125986042E-2"/>
        </c:manualLayout>
      </c:layout>
      <c:overlay val="1"/>
      <c:spPr>
        <a:solidFill>
          <a:srgbClr val="EAEAEA"/>
        </a:solidFill>
        <a:ln>
          <a:noFill/>
          <a:round/>
        </a:ln>
        <a:effectLst/>
        <a:extLst>
          <a:ext uri="{91240B29-F687-4F45-9708-019B960494DF}">
            <a14:hiddenLine xmlns:a14="http://schemas.microsoft.com/office/drawing/2010/main">
              <a:noFill/>
              <a:round/>
            </a14:hiddenLine>
          </a:ext>
        </a:extLst>
      </c:spPr>
      <c:txPr>
        <a:bodyPr/>
        <a:lstStyle/>
        <a:p>
          <a:pPr>
            <a:defRPr sz="1600" b="0" i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1"/>
  </c:chart>
  <c:spPr>
    <a:noFill/>
    <a:ln w="9525" cap="flat" cmpd="sng" algn="ctr">
      <a:noFill/>
      <a:prstDash val="solid"/>
      <a:round/>
    </a:ln>
    <a:effectLst/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  <a:ext uri="{91240B29-F687-4F45-9708-019B960494DF}">
        <a14:hiddenLine xmlns:a14="http://schemas.microsoft.com/office/drawing/2010/main" w="9525" cap="flat" cmpd="sng" algn="ctr">
          <a:solidFill>
            <a:sysClr val="windowText" lastClr="000000"/>
          </a:solidFill>
          <a:prstDash val="solid"/>
          <a:round/>
        </a14:hiddenLine>
      </a:ext>
    </a:extLst>
  </c:sp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784606844746024E-2"/>
          <c:y val="0.12796182171973761"/>
          <c:w val="0.92136875203915602"/>
          <c:h val="0.79572129159433691"/>
        </c:manualLayout>
      </c:layout>
      <c:lineChart>
        <c:grouping val="standard"/>
        <c:varyColors val="0"/>
        <c:ser>
          <c:idx val="0"/>
          <c:order val="0"/>
          <c:tx>
            <c:strRef>
              <c:f>'Final assessment'!$B$1</c:f>
              <c:strCache>
                <c:ptCount val="1"/>
                <c:pt idx="0">
                  <c:v>Math</c:v>
                </c:pt>
              </c:strCache>
            </c:strRef>
          </c:tx>
          <c:spPr>
            <a:ln w="19050" cap="rnd" cmpd="sng" algn="ctr">
              <a:solidFill>
                <a:srgbClr val="4F81BD"/>
              </a:solidFill>
              <a:prstDash val="solid"/>
              <a:round/>
            </a:ln>
            <a:effectLst/>
          </c:spPr>
          <c:marker>
            <c:spPr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</a:ln>
              <a:effectLst/>
            </c:spPr>
          </c:marker>
          <c:cat>
            <c:strRef>
              <c:f>'Final assessment'!$A$2:$A$11</c:f>
              <c:strCache>
                <c:ptCount val="10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  <c:pt idx="3">
                  <c:v>2010-2011</c:v>
                </c:pt>
                <c:pt idx="4">
                  <c:v>2011-2012</c:v>
                </c:pt>
                <c:pt idx="5">
                  <c:v>2012-2013</c:v>
                </c:pt>
                <c:pt idx="6">
                  <c:v>2013-2014</c:v>
                </c:pt>
                <c:pt idx="7">
                  <c:v>2014-2015</c:v>
                </c:pt>
                <c:pt idx="8">
                  <c:v>2015-2016</c:v>
                </c:pt>
                <c:pt idx="9">
                  <c:v>2016-2017</c:v>
                </c:pt>
              </c:strCache>
            </c:strRef>
          </c:cat>
          <c:val>
            <c:numRef>
              <c:f>'Final assessment'!$B$2:$B$11</c:f>
              <c:numCache>
                <c:formatCode>0.0</c:formatCode>
                <c:ptCount val="10"/>
                <c:pt idx="0">
                  <c:v>0.14691879078059022</c:v>
                </c:pt>
                <c:pt idx="1">
                  <c:v>0.14581636519551022</c:v>
                </c:pt>
                <c:pt idx="2">
                  <c:v>0.16136909360559004</c:v>
                </c:pt>
                <c:pt idx="3">
                  <c:v>0.19315384786243994</c:v>
                </c:pt>
                <c:pt idx="4">
                  <c:v>0.1635519113152899</c:v>
                </c:pt>
                <c:pt idx="5">
                  <c:v>0.1735865558423102</c:v>
                </c:pt>
                <c:pt idx="6">
                  <c:v>0.19156499136947014</c:v>
                </c:pt>
                <c:pt idx="7">
                  <c:v>0.22926913749124012</c:v>
                </c:pt>
                <c:pt idx="8">
                  <c:v>0.24388904853790994</c:v>
                </c:pt>
                <c:pt idx="9">
                  <c:v>0.24052944497047024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667-4FCE-8016-E9FBF56163A5}"/>
            </c:ext>
          </c:extLst>
        </c:ser>
        <c:ser>
          <c:idx val="1"/>
          <c:order val="1"/>
          <c:tx>
            <c:strRef>
              <c:f>'Final assessment'!$C$1</c:f>
              <c:strCache>
                <c:ptCount val="1"/>
                <c:pt idx="0">
                  <c:v>Science</c:v>
                </c:pt>
              </c:strCache>
            </c:strRef>
          </c:tx>
          <c:spPr>
            <a:ln w="19050" cap="rnd" cmpd="sng" algn="ctr">
              <a:solidFill>
                <a:srgbClr val="4F81BD"/>
              </a:solidFill>
              <a:prstDash val="solid"/>
              <a:round/>
            </a:ln>
            <a:effectLst/>
          </c:spPr>
          <c:marker>
            <c:spPr>
              <a:solidFill>
                <a:srgbClr val="FFFFFF"/>
              </a:solidFill>
              <a:ln w="12700">
                <a:solidFill>
                  <a:srgbClr val="000000"/>
                </a:solidFill>
                <a:prstDash val="solid"/>
              </a:ln>
              <a:effectLst/>
            </c:spPr>
          </c:marker>
          <c:cat>
            <c:strRef>
              <c:f>'Final assessment'!$A$2:$A$11</c:f>
              <c:strCache>
                <c:ptCount val="10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  <c:pt idx="3">
                  <c:v>2010-2011</c:v>
                </c:pt>
                <c:pt idx="4">
                  <c:v>2011-2012</c:v>
                </c:pt>
                <c:pt idx="5">
                  <c:v>2012-2013</c:v>
                </c:pt>
                <c:pt idx="6">
                  <c:v>2013-2014</c:v>
                </c:pt>
                <c:pt idx="7">
                  <c:v>2014-2015</c:v>
                </c:pt>
                <c:pt idx="8">
                  <c:v>2015-2016</c:v>
                </c:pt>
                <c:pt idx="9">
                  <c:v>2016-2017</c:v>
                </c:pt>
              </c:strCache>
            </c:strRef>
          </c:cat>
          <c:val>
            <c:numRef>
              <c:f>'Final assessment'!$C$2:$C$11</c:f>
              <c:numCache>
                <c:formatCode>0.0</c:formatCode>
                <c:ptCount val="10"/>
                <c:pt idx="0">
                  <c:v>0.36024637204353027</c:v>
                </c:pt>
                <c:pt idx="1">
                  <c:v>0.35437419873419973</c:v>
                </c:pt>
                <c:pt idx="2">
                  <c:v>0.35720430274564041</c:v>
                </c:pt>
                <c:pt idx="3">
                  <c:v>0.36589675813787981</c:v>
                </c:pt>
                <c:pt idx="4">
                  <c:v>0.33734696879624959</c:v>
                </c:pt>
                <c:pt idx="5">
                  <c:v>0.3447038388220296</c:v>
                </c:pt>
                <c:pt idx="6">
                  <c:v>0.35086607856840946</c:v>
                </c:pt>
                <c:pt idx="7">
                  <c:v>0.40793106901226039</c:v>
                </c:pt>
                <c:pt idx="8">
                  <c:v>0.42165010990564955</c:v>
                </c:pt>
                <c:pt idx="9">
                  <c:v>0.44286793234595967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667-4FCE-8016-E9FBF56163A5}"/>
            </c:ext>
          </c:extLst>
        </c:ser>
        <c:ser>
          <c:idx val="2"/>
          <c:order val="2"/>
          <c:tx>
            <c:strRef>
              <c:f>'Final assessment'!$D$1</c:f>
              <c:strCache>
                <c:ptCount val="1"/>
                <c:pt idx="0">
                  <c:v>Norwegian - written</c:v>
                </c:pt>
              </c:strCache>
            </c:strRef>
          </c:tx>
          <c:spPr>
            <a:ln w="19050" cap="rnd" cmpd="sng" algn="ctr">
              <a:solidFill>
                <a:srgbClr val="4F81BD"/>
              </a:solidFill>
              <a:prstDash val="solid"/>
              <a:round/>
            </a:ln>
            <a:effectLst/>
          </c:spPr>
          <c:marker>
            <c:spPr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</a:ln>
              <a:effectLst/>
            </c:spPr>
          </c:marker>
          <c:cat>
            <c:strRef>
              <c:f>'Final assessment'!$A$2:$A$11</c:f>
              <c:strCache>
                <c:ptCount val="10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  <c:pt idx="3">
                  <c:v>2010-2011</c:v>
                </c:pt>
                <c:pt idx="4">
                  <c:v>2011-2012</c:v>
                </c:pt>
                <c:pt idx="5">
                  <c:v>2012-2013</c:v>
                </c:pt>
                <c:pt idx="6">
                  <c:v>2013-2014</c:v>
                </c:pt>
                <c:pt idx="7">
                  <c:v>2014-2015</c:v>
                </c:pt>
                <c:pt idx="8">
                  <c:v>2015-2016</c:v>
                </c:pt>
                <c:pt idx="9">
                  <c:v>2016-2017</c:v>
                </c:pt>
              </c:strCache>
            </c:strRef>
          </c:cat>
          <c:val>
            <c:numRef>
              <c:f>'Final assessment'!$D$2:$D$11</c:f>
              <c:numCache>
                <c:formatCode>0.0</c:formatCode>
                <c:ptCount val="10"/>
                <c:pt idx="1">
                  <c:v>0.58993899990693022</c:v>
                </c:pt>
                <c:pt idx="2">
                  <c:v>0.59946644693104956</c:v>
                </c:pt>
                <c:pt idx="3">
                  <c:v>0.63248015834506965</c:v>
                </c:pt>
                <c:pt idx="4">
                  <c:v>0.64588775143846044</c:v>
                </c:pt>
                <c:pt idx="5">
                  <c:v>0.64163838426353959</c:v>
                </c:pt>
                <c:pt idx="6">
                  <c:v>0.63073776894501954</c:v>
                </c:pt>
                <c:pt idx="7">
                  <c:v>0.67233763193910967</c:v>
                </c:pt>
                <c:pt idx="8">
                  <c:v>0.69952127613531978</c:v>
                </c:pt>
                <c:pt idx="9">
                  <c:v>0.69818019731647984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667-4FCE-8016-E9FBF56163A5}"/>
            </c:ext>
          </c:extLst>
        </c:ser>
        <c:ser>
          <c:idx val="3"/>
          <c:order val="3"/>
          <c:tx>
            <c:strRef>
              <c:f>'Final assessment'!$E$1</c:f>
              <c:strCache>
                <c:ptCount val="1"/>
                <c:pt idx="0">
                  <c:v>Norwegian - spoken</c:v>
                </c:pt>
              </c:strCache>
            </c:strRef>
          </c:tx>
          <c:spPr>
            <a:ln w="19050" cap="rnd" cmpd="sng" algn="ctr">
              <a:solidFill>
                <a:srgbClr val="4F81BD"/>
              </a:solidFill>
              <a:prstDash val="solid"/>
              <a:round/>
            </a:ln>
            <a:effectLst/>
          </c:spPr>
          <c:marker>
            <c:spPr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</a:ln>
              <a:effectLst/>
            </c:spPr>
          </c:marker>
          <c:cat>
            <c:strRef>
              <c:f>'Final assessment'!$A$2:$A$11</c:f>
              <c:strCache>
                <c:ptCount val="10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  <c:pt idx="3">
                  <c:v>2010-2011</c:v>
                </c:pt>
                <c:pt idx="4">
                  <c:v>2011-2012</c:v>
                </c:pt>
                <c:pt idx="5">
                  <c:v>2012-2013</c:v>
                </c:pt>
                <c:pt idx="6">
                  <c:v>2013-2014</c:v>
                </c:pt>
                <c:pt idx="7">
                  <c:v>2014-2015</c:v>
                </c:pt>
                <c:pt idx="8">
                  <c:v>2015-2016</c:v>
                </c:pt>
                <c:pt idx="9">
                  <c:v>2016-2017</c:v>
                </c:pt>
              </c:strCache>
            </c:strRef>
          </c:cat>
          <c:val>
            <c:numRef>
              <c:f>'Final assessment'!$E$2:$E$11</c:f>
              <c:numCache>
                <c:formatCode>0.0</c:formatCode>
                <c:ptCount val="10"/>
                <c:pt idx="1">
                  <c:v>0.47818385697211063</c:v>
                </c:pt>
                <c:pt idx="2">
                  <c:v>0.50573709544946954</c:v>
                </c:pt>
                <c:pt idx="3">
                  <c:v>0.52909392900334984</c:v>
                </c:pt>
                <c:pt idx="4">
                  <c:v>0.51079805439359971</c:v>
                </c:pt>
                <c:pt idx="5">
                  <c:v>0.52597370372986996</c:v>
                </c:pt>
                <c:pt idx="6">
                  <c:v>0.51693313963806986</c:v>
                </c:pt>
                <c:pt idx="7">
                  <c:v>0.57433838126377967</c:v>
                </c:pt>
                <c:pt idx="8">
                  <c:v>0.59688813553195974</c:v>
                </c:pt>
                <c:pt idx="9">
                  <c:v>0.60821245281523995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667-4FCE-8016-E9FBF56163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143104"/>
        <c:axId val="38145024"/>
      </c:lineChart>
      <c:catAx>
        <c:axId val="38143104"/>
        <c:scaling>
          <c:orientation val="minMax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0"/>
        <c:majorTickMark val="in"/>
        <c:minorTickMark val="none"/>
        <c:tickLblPos val="low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 sz="105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38145024"/>
        <c:crosses val="autoZero"/>
        <c:auto val="1"/>
        <c:lblAlgn val="ctr"/>
        <c:lblOffset val="0"/>
        <c:tickLblSkip val="1"/>
        <c:noMultiLvlLbl val="0"/>
      </c:catAx>
      <c:valAx>
        <c:axId val="38145024"/>
        <c:scaling>
          <c:orientation val="minMax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GB" sz="1200"/>
                  <a:t>Gender gap (female</a:t>
                </a:r>
                <a:r>
                  <a:rPr lang="en-GB" sz="1200" baseline="0"/>
                  <a:t> - male) in final assessment grades </a:t>
                </a:r>
                <a:endParaRPr lang="en-GB" sz="1200"/>
              </a:p>
            </c:rich>
          </c:tx>
          <c:overlay val="0"/>
        </c:title>
        <c:numFmt formatCode="General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 sz="140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38143104"/>
        <c:crosses val="autoZero"/>
        <c:crossBetween val="between"/>
      </c:valAx>
      <c:spPr>
        <a:solidFill>
          <a:srgbClr val="F4FFFF"/>
        </a:solidFill>
        <a:ln w="9525">
          <a:solidFill>
            <a:srgbClr val="000000"/>
          </a:solidFill>
        </a:ln>
      </c:spPr>
    </c:plotArea>
    <c:legend>
      <c:legendPos val="t"/>
      <c:layout>
        <c:manualLayout>
          <c:xMode val="edge"/>
          <c:yMode val="edge"/>
          <c:x val="4.5039921243699564E-2"/>
          <c:y val="1.4606376833596276E-2"/>
          <c:w val="0.95277393385414078"/>
          <c:h val="5.4773913125986042E-2"/>
        </c:manualLayout>
      </c:layout>
      <c:overlay val="1"/>
      <c:spPr>
        <a:solidFill>
          <a:srgbClr val="EAEAEA"/>
        </a:solidFill>
        <a:ln>
          <a:noFill/>
          <a:round/>
        </a:ln>
        <a:effectLst/>
        <a:extLst>
          <a:ext uri="{91240B29-F687-4F45-9708-019B960494DF}">
            <a14:hiddenLine xmlns:a14="http://schemas.microsoft.com/office/drawing/2010/main">
              <a:noFill/>
              <a:round/>
            </a14:hiddenLine>
          </a:ext>
        </a:extLst>
      </c:spPr>
      <c:txPr>
        <a:bodyPr/>
        <a:lstStyle/>
        <a:p>
          <a:pPr>
            <a:defRPr sz="1400" b="0" i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1"/>
  </c:chart>
  <c:spPr>
    <a:noFill/>
    <a:ln w="9525" cap="flat" cmpd="sng" algn="ctr">
      <a:noFill/>
      <a:prstDash val="solid"/>
      <a:round/>
    </a:ln>
    <a:effectLst/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  <a:ext uri="{91240B29-F687-4F45-9708-019B960494DF}">
        <a14:hiddenLine xmlns:a14="http://schemas.microsoft.com/office/drawing/2010/main" w="9525" cap="flat" cmpd="sng" algn="ctr">
          <a:solidFill>
            <a:sysClr val="windowText" lastClr="000000">
              <a:tint val="75000"/>
              <a:shade val="95000"/>
              <a:satMod val="105000"/>
            </a:sysClr>
          </a:solidFill>
          <a:prstDash val="solid"/>
          <a:round/>
        </a14:hiddenLine>
      </a:ext>
    </a:extLst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xMode val="edge"/>
          <c:yMode val="edge"/>
          <c:x val="8.7445796086387494E-3"/>
          <c:y val="0.13285764016894772"/>
          <c:w val="0.98906927548920154"/>
          <c:h val="0.85718195830922839"/>
        </c:manualLayout>
      </c:layout>
      <c:barChart>
        <c:barDir val="col"/>
        <c:grouping val="stacked"/>
        <c:varyColors val="0"/>
        <c:ser>
          <c:idx val="1"/>
          <c:order val="1"/>
          <c:tx>
            <c:v>Share of females enrolled</c:v>
          </c:tx>
          <c:spPr>
            <a:solidFill>
              <a:srgbClr val="4F81BD"/>
            </a:solidFill>
            <a:ln w="6350" cmpd="sng">
              <a:solidFill>
                <a:srgbClr val="000000"/>
              </a:solidFill>
              <a:round/>
            </a:ln>
            <a:effectLst/>
          </c:spPr>
          <c:invertIfNegative val="0"/>
          <c:val>
            <c:numRef>
              <c:f>'Figure 2'!$C$5:$C$29</c:f>
              <c:numCache>
                <c:formatCode>0</c:formatCode>
                <c:ptCount val="25"/>
                <c:pt idx="0">
                  <c:v>57.937332236265</c:v>
                </c:pt>
                <c:pt idx="1">
                  <c:v>57.230443974629999</c:v>
                </c:pt>
                <c:pt idx="2">
                  <c:v>57.092421655347998</c:v>
                </c:pt>
                <c:pt idx="3">
                  <c:v>56.699240199923999</c:v>
                </c:pt>
                <c:pt idx="4">
                  <c:v>56.466714847828001</c:v>
                </c:pt>
                <c:pt idx="5">
                  <c:v>56.412736799678001</c:v>
                </c:pt>
                <c:pt idx="6">
                  <c:v>55.837466945505</c:v>
                </c:pt>
                <c:pt idx="7">
                  <c:v>55.822682872226999</c:v>
                </c:pt>
                <c:pt idx="8">
                  <c:v>55.116151051415002</c:v>
                </c:pt>
                <c:pt idx="9">
                  <c:v>54.735604694054999</c:v>
                </c:pt>
                <c:pt idx="10">
                  <c:v>53.95086340540815</c:v>
                </c:pt>
                <c:pt idx="11">
                  <c:v>53.671838423681997</c:v>
                </c:pt>
                <c:pt idx="12">
                  <c:v>53.660999046508003</c:v>
                </c:pt>
                <c:pt idx="13">
                  <c:v>53.60705802511</c:v>
                </c:pt>
                <c:pt idx="14">
                  <c:v>52.793654185139999</c:v>
                </c:pt>
                <c:pt idx="15">
                  <c:v>52.640190526402002</c:v>
                </c:pt>
                <c:pt idx="16">
                  <c:v>52.378101557991997</c:v>
                </c:pt>
                <c:pt idx="17">
                  <c:v>52.238046795523999</c:v>
                </c:pt>
                <c:pt idx="18">
                  <c:v>52.114554150661</c:v>
                </c:pt>
                <c:pt idx="19">
                  <c:v>51.950138691562998</c:v>
                </c:pt>
                <c:pt idx="20">
                  <c:v>50.613192256863002</c:v>
                </c:pt>
                <c:pt idx="21">
                  <c:v>50.212727355196002</c:v>
                </c:pt>
                <c:pt idx="22">
                  <c:v>49.499758990818002</c:v>
                </c:pt>
                <c:pt idx="23">
                  <c:v>48.976477083707003</c:v>
                </c:pt>
                <c:pt idx="24">
                  <c:v>48.087946005272002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8F-4B76-96B3-4AF1E03D6E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794560"/>
        <c:axId val="37796480"/>
      </c:barChart>
      <c:lineChart>
        <c:grouping val="standard"/>
        <c:varyColors val="0"/>
        <c:ser>
          <c:idx val="0"/>
          <c:order val="0"/>
          <c:tx>
            <c:v>Share of female graduates</c:v>
          </c:tx>
          <c:spPr>
            <a:ln w="6350" cap="rnd" cmpd="sng" algn="ctr">
              <a:noFill/>
              <a:prstDash val="solid"/>
              <a:round/>
            </a:ln>
            <a:effectLst/>
            <a:extLst>
              <a:ext uri="{91240B29-F687-4F45-9708-019B960494DF}">
                <a14:hiddenLine xmlns:a14="http://schemas.microsoft.com/office/drawing/2010/main" w="6350" cap="rnd" cmpd="sng" algn="ctr">
                  <a:solidFill>
                    <a:sysClr val="windowText" lastClr="000000"/>
                  </a:solidFill>
                  <a:prstDash val="solid"/>
                  <a:round/>
                </a14:hiddenLine>
              </a:ext>
            </a:extLst>
          </c:spPr>
          <c:marker>
            <c:symbol val="diamond"/>
            <c:size val="11"/>
            <c:spPr>
              <a:solidFill>
                <a:schemeClr val="tx1"/>
              </a:solidFill>
              <a:ln w="3175">
                <a:solidFill>
                  <a:srgbClr val="000000"/>
                </a:solidFill>
                <a:prstDash val="solid"/>
              </a:ln>
              <a:effectLst/>
              <a:extLst/>
            </c:spPr>
          </c:marker>
          <c:cat>
            <c:strRef>
              <c:f>'Figure 2'!$A$5:$A$29</c:f>
              <c:strCache>
                <c:ptCount val="25"/>
                <c:pt idx="0">
                  <c:v>Czech Republic</c:v>
                </c:pt>
                <c:pt idx="1">
                  <c:v>Slovak Republic</c:v>
                </c:pt>
                <c:pt idx="2">
                  <c:v>Sweden</c:v>
                </c:pt>
                <c:pt idx="3">
                  <c:v>Belgium</c:v>
                </c:pt>
                <c:pt idx="4">
                  <c:v>Denmark</c:v>
                </c:pt>
                <c:pt idx="5">
                  <c:v>Hungary</c:v>
                </c:pt>
                <c:pt idx="6">
                  <c:v>Portugal</c:v>
                </c:pt>
                <c:pt idx="7">
                  <c:v>United Kingdom</c:v>
                </c:pt>
                <c:pt idx="8">
                  <c:v>Italy</c:v>
                </c:pt>
                <c:pt idx="9">
                  <c:v>Norway</c:v>
                </c:pt>
                <c:pt idx="10">
                  <c:v>OECD average</c:v>
                </c:pt>
                <c:pt idx="11">
                  <c:v>New Zealand</c:v>
                </c:pt>
                <c:pt idx="12">
                  <c:v>Austria</c:v>
                </c:pt>
                <c:pt idx="13">
                  <c:v>Slovenia</c:v>
                </c:pt>
                <c:pt idx="14">
                  <c:v>Finland</c:v>
                </c:pt>
                <c:pt idx="15">
                  <c:v>Spain</c:v>
                </c:pt>
                <c:pt idx="16">
                  <c:v>Netherlands</c:v>
                </c:pt>
                <c:pt idx="17">
                  <c:v>Luxembourg</c:v>
                </c:pt>
                <c:pt idx="18">
                  <c:v>United States</c:v>
                </c:pt>
                <c:pt idx="19">
                  <c:v>Chile</c:v>
                </c:pt>
                <c:pt idx="20">
                  <c:v>Japan</c:v>
                </c:pt>
                <c:pt idx="21">
                  <c:v>Germany</c:v>
                </c:pt>
                <c:pt idx="22">
                  <c:v>Switzerland</c:v>
                </c:pt>
                <c:pt idx="23">
                  <c:v>Mexico</c:v>
                </c:pt>
                <c:pt idx="24">
                  <c:v>Turkey</c:v>
                </c:pt>
              </c:strCache>
            </c:strRef>
          </c:cat>
          <c:val>
            <c:numRef>
              <c:f>'Figure 2'!$B$5:$B$29</c:f>
              <c:numCache>
                <c:formatCode>0</c:formatCode>
                <c:ptCount val="25"/>
                <c:pt idx="0">
                  <c:v>62.893679603989</c:v>
                </c:pt>
                <c:pt idx="1">
                  <c:v>63.175171590570002</c:v>
                </c:pt>
                <c:pt idx="2">
                  <c:v>61.838887333146999</c:v>
                </c:pt>
                <c:pt idx="3">
                  <c:v>60.534403708244</c:v>
                </c:pt>
                <c:pt idx="4">
                  <c:v>57.260621433101001</c:v>
                </c:pt>
                <c:pt idx="5">
                  <c:v>59.171019870136</c:v>
                </c:pt>
                <c:pt idx="6">
                  <c:v>59.366403026135004</c:v>
                </c:pt>
                <c:pt idx="7">
                  <c:v>56.090825486570999</c:v>
                </c:pt>
                <c:pt idx="8">
                  <c:v>59.000744641719997</c:v>
                </c:pt>
                <c:pt idx="9">
                  <c:v>59.711520680515001</c:v>
                </c:pt>
                <c:pt idx="10">
                  <c:v>57.085849350919119</c:v>
                </c:pt>
                <c:pt idx="11">
                  <c:v>53.934436362886998</c:v>
                </c:pt>
                <c:pt idx="12">
                  <c:v>56.500554763037997</c:v>
                </c:pt>
                <c:pt idx="13">
                  <c:v>60.145627461178002</c:v>
                </c:pt>
                <c:pt idx="14">
                  <c:v>57.055705846629003</c:v>
                </c:pt>
                <c:pt idx="15">
                  <c:v>56.163129008795003</c:v>
                </c:pt>
                <c:pt idx="16">
                  <c:v>55.452093192923002</c:v>
                </c:pt>
                <c:pt idx="17">
                  <c:v>57.508161044613999</c:v>
                </c:pt>
                <c:pt idx="18">
                  <c:v>58.137537318416001</c:v>
                </c:pt>
                <c:pt idx="19">
                  <c:v>56.527290042258997</c:v>
                </c:pt>
                <c:pt idx="20">
                  <c:v>51.549237806934997</c:v>
                </c:pt>
                <c:pt idx="21">
                  <c:v>50.879675164494998</c:v>
                </c:pt>
                <c:pt idx="22" formatCode="0.00">
                  <c:v>49.160449523090001</c:v>
                </c:pt>
                <c:pt idx="23">
                  <c:v>52.594693216784002</c:v>
                </c:pt>
                <c:pt idx="24">
                  <c:v>49.430897117679002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D8F-4B76-96B3-4AF1E03D6E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794560"/>
        <c:axId val="37796480"/>
      </c:lineChart>
      <c:catAx>
        <c:axId val="37794560"/>
        <c:scaling>
          <c:orientation val="minMax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majorTickMark val="in"/>
        <c:minorTickMark val="none"/>
        <c:tickLblPos val="low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5400000" vert="horz"/>
          <a:lstStyle/>
          <a:p>
            <a:pPr>
              <a:defRPr sz="180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37796480"/>
        <c:crosses val="autoZero"/>
        <c:auto val="1"/>
        <c:lblAlgn val="ctr"/>
        <c:lblOffset val="0"/>
        <c:tickLblSkip val="1"/>
        <c:noMultiLvlLbl val="0"/>
      </c:catAx>
      <c:valAx>
        <c:axId val="37796480"/>
        <c:scaling>
          <c:orientation val="minMax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 sz="160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37794560"/>
        <c:crosses val="autoZero"/>
        <c:crossBetween val="between"/>
      </c:valAx>
      <c:spPr>
        <a:solidFill>
          <a:srgbClr val="F4FFFF"/>
        </a:solidFill>
        <a:ln w="9525">
          <a:solidFill>
            <a:srgbClr val="000000"/>
          </a:solidFill>
        </a:ln>
      </c:spPr>
    </c:plotArea>
    <c:legend>
      <c:legendPos val="t"/>
      <c:layout>
        <c:manualLayout>
          <c:xMode val="edge"/>
          <c:yMode val="edge"/>
          <c:x val="6.8651835423569021E-2"/>
          <c:y val="1.9920803043647736E-2"/>
          <c:w val="0.92269464564914994"/>
          <c:h val="7.4703011413679007E-2"/>
        </c:manualLayout>
      </c:layout>
      <c:overlay val="1"/>
      <c:spPr>
        <a:solidFill>
          <a:srgbClr val="EAEAEA"/>
        </a:solidFill>
        <a:ln>
          <a:noFill/>
          <a:round/>
        </a:ln>
        <a:effectLst/>
        <a:extLst>
          <a:ext uri="{91240B29-F687-4F45-9708-019B960494DF}">
            <a14:hiddenLine xmlns:a14="http://schemas.microsoft.com/office/drawing/2010/main">
              <a:noFill/>
              <a:round/>
            </a14:hiddenLine>
          </a:ext>
        </a:extLst>
      </c:spPr>
      <c:txPr>
        <a:bodyPr/>
        <a:lstStyle/>
        <a:p>
          <a:pPr>
            <a:defRPr sz="1400" b="0" i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1"/>
  </c:chart>
  <c:spPr>
    <a:noFill/>
    <a:ln w="9525" cap="flat" cmpd="sng" algn="ctr">
      <a:noFill/>
      <a:prstDash val="solid"/>
      <a:round/>
    </a:ln>
    <a:effectLst/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  <a:ext uri="{91240B29-F687-4F45-9708-019B960494DF}">
        <a14:hiddenLine xmlns:a14="http://schemas.microsoft.com/office/drawing/2010/main" w="9525" cap="flat" cmpd="sng" algn="ctr">
          <a:solidFill>
            <a:sysClr val="windowText" lastClr="000000">
              <a:tint val="75000"/>
              <a:shade val="95000"/>
              <a:satMod val="105000"/>
            </a:sysClr>
          </a:solidFill>
          <a:prstDash val="solid"/>
          <a:round/>
        </a14:hiddenLine>
      </a:ext>
    </a:extLst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8.7445796086387494E-3"/>
          <c:y val="0.13285764016894772"/>
          <c:w val="0.98906927548920154"/>
          <c:h val="0.857181958309228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'Figure 3'!$B$51:$B$52</c:f>
              <c:strCache>
                <c:ptCount val="1"/>
                <c:pt idx="0">
                  <c:v>Girls' completion rate by the theoretical duration</c:v>
                </c:pt>
              </c:strCache>
            </c:strRef>
          </c:tx>
          <c:spPr>
            <a:solidFill>
              <a:srgbClr val="4F81BD"/>
            </a:solidFill>
            <a:ln w="6350" cmpd="sng">
              <a:solidFill>
                <a:srgbClr val="000000"/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F2EA-4C3B-B8BF-4207574252E9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F2EA-4C3B-B8BF-4207574252E9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F2EA-4C3B-B8BF-4207574252E9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F2EA-4C3B-B8BF-4207574252E9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F2EA-4C3B-B8BF-4207574252E9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F2EA-4C3B-B8BF-4207574252E9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F2EA-4C3B-B8BF-4207574252E9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F2EA-4C3B-B8BF-4207574252E9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F2EA-4C3B-B8BF-4207574252E9}"/>
              </c:ext>
            </c:extLst>
          </c:dPt>
          <c:dPt>
            <c:idx val="1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F2EA-4C3B-B8BF-4207574252E9}"/>
              </c:ext>
            </c:extLst>
          </c:dPt>
          <c:dPt>
            <c:idx val="1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F2EA-4C3B-B8BF-4207574252E9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F2EA-4C3B-B8BF-4207574252E9}"/>
              </c:ext>
            </c:extLst>
          </c:dPt>
          <c:dPt>
            <c:idx val="2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F2EA-4C3B-B8BF-4207574252E9}"/>
              </c:ext>
            </c:extLst>
          </c:dPt>
          <c:dPt>
            <c:idx val="2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F2EA-4C3B-B8BF-4207574252E9}"/>
              </c:ext>
            </c:extLst>
          </c:dPt>
          <c:dPt>
            <c:idx val="2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F2EA-4C3B-B8BF-4207574252E9}"/>
              </c:ext>
            </c:extLst>
          </c:dPt>
          <c:dPt>
            <c:idx val="2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F2EA-4C3B-B8BF-4207574252E9}"/>
              </c:ext>
            </c:extLst>
          </c:dPt>
          <c:dPt>
            <c:idx val="2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0-F2EA-4C3B-B8BF-4207574252E9}"/>
              </c:ext>
            </c:extLst>
          </c:dPt>
          <c:dPt>
            <c:idx val="2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F2EA-4C3B-B8BF-4207574252E9}"/>
              </c:ext>
            </c:extLst>
          </c:dPt>
          <c:dPt>
            <c:idx val="2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2-F2EA-4C3B-B8BF-4207574252E9}"/>
              </c:ext>
            </c:extLst>
          </c:dPt>
          <c:dPt>
            <c:idx val="2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3-F2EA-4C3B-B8BF-4207574252E9}"/>
              </c:ext>
            </c:extLst>
          </c:dPt>
          <c:dPt>
            <c:idx val="2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4-F2EA-4C3B-B8BF-4207574252E9}"/>
              </c:ext>
            </c:extLst>
          </c:dPt>
          <c:dPt>
            <c:idx val="2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F2EA-4C3B-B8BF-4207574252E9}"/>
              </c:ext>
            </c:extLst>
          </c:dPt>
          <c:cat>
            <c:strRef>
              <c:f>'Figure 3'!$A$53:$A$71</c:f>
              <c:strCache>
                <c:ptCount val="19"/>
                <c:pt idx="0">
                  <c:v>Israel</c:v>
                </c:pt>
                <c:pt idx="1">
                  <c:v>United States</c:v>
                </c:pt>
                <c:pt idx="2">
                  <c:v>Ireland</c:v>
                </c:pt>
                <c:pt idx="3">
                  <c:v>Estonia</c:v>
                </c:pt>
                <c:pt idx="4">
                  <c:v>Flemish com. (Belgium)</c:v>
                </c:pt>
                <c:pt idx="5">
                  <c:v>New Zealand</c:v>
                </c:pt>
                <c:pt idx="6">
                  <c:v>Latvia</c:v>
                </c:pt>
                <c:pt idx="7">
                  <c:v>France</c:v>
                </c:pt>
                <c:pt idx="8">
                  <c:v>Sweden</c:v>
                </c:pt>
                <c:pt idx="9">
                  <c:v>Average</c:v>
                </c:pt>
                <c:pt idx="10">
                  <c:v>Netherlands</c:v>
                </c:pt>
                <c:pt idx="11">
                  <c:v>Finland</c:v>
                </c:pt>
                <c:pt idx="12">
                  <c:v>Chile</c:v>
                </c:pt>
                <c:pt idx="13">
                  <c:v>Austria</c:v>
                </c:pt>
                <c:pt idx="14">
                  <c:v>Norway</c:v>
                </c:pt>
                <c:pt idx="15">
                  <c:v>England (UK)</c:v>
                </c:pt>
                <c:pt idx="16">
                  <c:v>Portugal</c:v>
                </c:pt>
                <c:pt idx="17">
                  <c:v>Brazil</c:v>
                </c:pt>
                <c:pt idx="18">
                  <c:v>Luxembourg</c:v>
                </c:pt>
              </c:strCache>
            </c:strRef>
          </c:cat>
          <c:val>
            <c:numRef>
              <c:f>'Figure 3'!$B$53:$B$71</c:f>
              <c:numCache>
                <c:formatCode>0</c:formatCode>
                <c:ptCount val="19"/>
                <c:pt idx="0">
                  <c:v>95.133778114037995</c:v>
                </c:pt>
                <c:pt idx="1">
                  <c:v>93.110100224074003</c:v>
                </c:pt>
                <c:pt idx="2">
                  <c:v>92.460781189136</c:v>
                </c:pt>
                <c:pt idx="3">
                  <c:v>79.661016949152</c:v>
                </c:pt>
                <c:pt idx="4">
                  <c:v>78.472029374556001</c:v>
                </c:pt>
                <c:pt idx="5">
                  <c:v>78.149530304980004</c:v>
                </c:pt>
                <c:pt idx="6">
                  <c:v>76.061346965992001</c:v>
                </c:pt>
                <c:pt idx="7">
                  <c:v>75.385129038578</c:v>
                </c:pt>
                <c:pt idx="8">
                  <c:v>74.509061856103997</c:v>
                </c:pt>
                <c:pt idx="9">
                  <c:v>72.343592674903732</c:v>
                </c:pt>
                <c:pt idx="10">
                  <c:v>72.244951719255994</c:v>
                </c:pt>
                <c:pt idx="11">
                  <c:v>71.488830933212</c:v>
                </c:pt>
                <c:pt idx="12">
                  <c:v>67.949154190160996</c:v>
                </c:pt>
                <c:pt idx="13">
                  <c:v>65.431930032013</c:v>
                </c:pt>
                <c:pt idx="14">
                  <c:v>64.158779215763005</c:v>
                </c:pt>
                <c:pt idx="15">
                  <c:v>61.3</c:v>
                </c:pt>
                <c:pt idx="16">
                  <c:v>54.712119710632997</c:v>
                </c:pt>
                <c:pt idx="17">
                  <c:v>54.158601282706002</c:v>
                </c:pt>
                <c:pt idx="18">
                  <c:v>47.797527047913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F2EA-4C3B-B8BF-4207574252E9}"/>
            </c:ext>
          </c:extLst>
        </c:ser>
        <c:ser>
          <c:idx val="2"/>
          <c:order val="2"/>
          <c:tx>
            <c:strRef>
              <c:f>'Figure 3'!$F$51:$F$52</c:f>
              <c:strCache>
                <c:ptCount val="1"/>
                <c:pt idx="0">
                  <c:v>Boys' completion rate by the theoretical duration</c:v>
                </c:pt>
              </c:strCache>
            </c:strRef>
          </c:tx>
          <c:spPr>
            <a:solidFill>
              <a:srgbClr val="CCCCCC"/>
            </a:solidFill>
            <a:ln w="6350" cmpd="sng">
              <a:solidFill>
                <a:srgbClr val="000000"/>
              </a:solidFill>
              <a:round/>
            </a:ln>
            <a:effectLst/>
          </c:spPr>
          <c:invertIfNegative val="0"/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7-F2EA-4C3B-B8BF-4207574252E9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8-F2EA-4C3B-B8BF-4207574252E9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9-F2EA-4C3B-B8BF-4207574252E9}"/>
              </c:ext>
            </c:extLst>
          </c:dPt>
          <c:dPt>
            <c:idx val="1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A-F2EA-4C3B-B8BF-4207574252E9}"/>
              </c:ext>
            </c:extLst>
          </c:dPt>
          <c:dPt>
            <c:idx val="1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B-F2EA-4C3B-B8BF-4207574252E9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C-F2EA-4C3B-B8BF-4207574252E9}"/>
              </c:ext>
            </c:extLst>
          </c:dPt>
          <c:dPt>
            <c:idx val="2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D-F2EA-4C3B-B8BF-4207574252E9}"/>
              </c:ext>
            </c:extLst>
          </c:dPt>
          <c:dPt>
            <c:idx val="2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E-F2EA-4C3B-B8BF-4207574252E9}"/>
              </c:ext>
            </c:extLst>
          </c:dPt>
          <c:dPt>
            <c:idx val="2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F-F2EA-4C3B-B8BF-4207574252E9}"/>
              </c:ext>
            </c:extLst>
          </c:dPt>
          <c:dPt>
            <c:idx val="2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0-F2EA-4C3B-B8BF-4207574252E9}"/>
              </c:ext>
            </c:extLst>
          </c:dPt>
          <c:dPt>
            <c:idx val="2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1-F2EA-4C3B-B8BF-4207574252E9}"/>
              </c:ext>
            </c:extLst>
          </c:dPt>
          <c:dPt>
            <c:idx val="2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2-F2EA-4C3B-B8BF-4207574252E9}"/>
              </c:ext>
            </c:extLst>
          </c:dPt>
          <c:dPt>
            <c:idx val="2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3-F2EA-4C3B-B8BF-4207574252E9}"/>
              </c:ext>
            </c:extLst>
          </c:dPt>
          <c:dPt>
            <c:idx val="2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4-F2EA-4C3B-B8BF-4207574252E9}"/>
              </c:ext>
            </c:extLst>
          </c:dPt>
          <c:dPt>
            <c:idx val="2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5-F2EA-4C3B-B8BF-4207574252E9}"/>
              </c:ext>
            </c:extLst>
          </c:dPt>
          <c:dPt>
            <c:idx val="2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6-F2EA-4C3B-B8BF-4207574252E9}"/>
              </c:ext>
            </c:extLst>
          </c:dPt>
          <c:cat>
            <c:strRef>
              <c:f>'Figure 3'!$A$53:$A$71</c:f>
              <c:strCache>
                <c:ptCount val="19"/>
                <c:pt idx="0">
                  <c:v>Israel</c:v>
                </c:pt>
                <c:pt idx="1">
                  <c:v>United States</c:v>
                </c:pt>
                <c:pt idx="2">
                  <c:v>Ireland</c:v>
                </c:pt>
                <c:pt idx="3">
                  <c:v>Estonia</c:v>
                </c:pt>
                <c:pt idx="4">
                  <c:v>Flemish com. (Belgium)</c:v>
                </c:pt>
                <c:pt idx="5">
                  <c:v>New Zealand</c:v>
                </c:pt>
                <c:pt idx="6">
                  <c:v>Latvia</c:v>
                </c:pt>
                <c:pt idx="7">
                  <c:v>France</c:v>
                </c:pt>
                <c:pt idx="8">
                  <c:v>Sweden</c:v>
                </c:pt>
                <c:pt idx="9">
                  <c:v>Average</c:v>
                </c:pt>
                <c:pt idx="10">
                  <c:v>Netherlands</c:v>
                </c:pt>
                <c:pt idx="11">
                  <c:v>Finland</c:v>
                </c:pt>
                <c:pt idx="12">
                  <c:v>Chile</c:v>
                </c:pt>
                <c:pt idx="13">
                  <c:v>Austria</c:v>
                </c:pt>
                <c:pt idx="14">
                  <c:v>Norway</c:v>
                </c:pt>
                <c:pt idx="15">
                  <c:v>England (UK)</c:v>
                </c:pt>
                <c:pt idx="16">
                  <c:v>Portugal</c:v>
                </c:pt>
                <c:pt idx="17">
                  <c:v>Brazil</c:v>
                </c:pt>
                <c:pt idx="18">
                  <c:v>Luxembourg</c:v>
                </c:pt>
              </c:strCache>
            </c:strRef>
          </c:cat>
          <c:val>
            <c:numRef>
              <c:f>'Figure 3'!$F$53:$F$71</c:f>
              <c:numCache>
                <c:formatCode>0</c:formatCode>
                <c:ptCount val="19"/>
                <c:pt idx="0">
                  <c:v>86.461005539124997</c:v>
                </c:pt>
                <c:pt idx="1">
                  <c:v>90.751516471634005</c:v>
                </c:pt>
                <c:pt idx="2">
                  <c:v>89.616945799365993</c:v>
                </c:pt>
                <c:pt idx="3">
                  <c:v>69.567757009345996</c:v>
                </c:pt>
                <c:pt idx="4">
                  <c:v>66.659578992133007</c:v>
                </c:pt>
                <c:pt idx="5">
                  <c:v>72.474708884745993</c:v>
                </c:pt>
                <c:pt idx="6">
                  <c:v>67.639593908628996</c:v>
                </c:pt>
                <c:pt idx="7">
                  <c:v>68.371971506568997</c:v>
                </c:pt>
                <c:pt idx="8">
                  <c:v>68.354198473281997</c:v>
                </c:pt>
                <c:pt idx="9">
                  <c:v>64.5783524937236</c:v>
                </c:pt>
                <c:pt idx="10">
                  <c:v>63.484731845008</c:v>
                </c:pt>
                <c:pt idx="11">
                  <c:v>70.324803149605998</c:v>
                </c:pt>
                <c:pt idx="12">
                  <c:v>60.641113300889003</c:v>
                </c:pt>
                <c:pt idx="13">
                  <c:v>55.344895161434998</c:v>
                </c:pt>
                <c:pt idx="14">
                  <c:v>50.088589101986997</c:v>
                </c:pt>
                <c:pt idx="15">
                  <c:v>51.6</c:v>
                </c:pt>
                <c:pt idx="16">
                  <c:v>45.077535499969997</c:v>
                </c:pt>
                <c:pt idx="17">
                  <c:v>45.171790048395998</c:v>
                </c:pt>
                <c:pt idx="18">
                  <c:v>40.779610194904002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7-F2EA-4C3B-B8BF-4207574252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294272"/>
        <c:axId val="38296192"/>
      </c:barChart>
      <c:lineChart>
        <c:grouping val="standard"/>
        <c:varyColors val="0"/>
        <c:ser>
          <c:idx val="1"/>
          <c:order val="1"/>
          <c:tx>
            <c:strRef>
              <c:f>'Figure 3'!$D$51:$D$52</c:f>
              <c:strCache>
                <c:ptCount val="1"/>
                <c:pt idx="0">
                  <c:v>Girls' completion rate by the theoretical duration plus two years</c:v>
                </c:pt>
              </c:strCache>
            </c:strRef>
          </c:tx>
          <c:spPr>
            <a:ln w="6350" cap="rnd" cmpd="sng" algn="ctr">
              <a:noFill/>
              <a:prstDash val="solid"/>
              <a:round/>
            </a:ln>
            <a:effectLst/>
            <a:extLst>
              <a:ext uri="{91240B29-F687-4F45-9708-019B960494DF}">
                <a14:hiddenLine xmlns:a14="http://schemas.microsoft.com/office/drawing/2010/main" w="6350" cap="rnd" cmpd="sng" algn="ctr">
                  <a:solidFill>
                    <a:sysClr val="windowText" lastClr="000000"/>
                  </a:solidFill>
                  <a:prstDash val="solid"/>
                  <a:round/>
                </a14:hiddenLine>
              </a:ext>
            </a:extLst>
          </c:spPr>
          <c:marker>
            <c:symbol val="diamond"/>
            <c:size val="9"/>
            <c:spPr>
              <a:solidFill>
                <a:srgbClr val="000000"/>
              </a:solidFill>
              <a:ln w="3175">
                <a:solidFill>
                  <a:srgbClr val="000000"/>
                </a:solidFill>
                <a:prstDash val="solid"/>
              </a:ln>
              <a:effectLst/>
              <a:extLst/>
            </c:spPr>
          </c:marker>
          <c:cat>
            <c:strRef>
              <c:f>'Figure 3'!$A$53:$A$71</c:f>
              <c:strCache>
                <c:ptCount val="19"/>
                <c:pt idx="0">
                  <c:v>Israel</c:v>
                </c:pt>
                <c:pt idx="1">
                  <c:v>United States</c:v>
                </c:pt>
                <c:pt idx="2">
                  <c:v>Ireland</c:v>
                </c:pt>
                <c:pt idx="3">
                  <c:v>Estonia</c:v>
                </c:pt>
                <c:pt idx="4">
                  <c:v>Flemish com. (Belgium)</c:v>
                </c:pt>
                <c:pt idx="5">
                  <c:v>New Zealand</c:v>
                </c:pt>
                <c:pt idx="6">
                  <c:v>Latvia</c:v>
                </c:pt>
                <c:pt idx="7">
                  <c:v>France</c:v>
                </c:pt>
                <c:pt idx="8">
                  <c:v>Sweden</c:v>
                </c:pt>
                <c:pt idx="9">
                  <c:v>Average</c:v>
                </c:pt>
                <c:pt idx="10">
                  <c:v>Netherlands</c:v>
                </c:pt>
                <c:pt idx="11">
                  <c:v>Finland</c:v>
                </c:pt>
                <c:pt idx="12">
                  <c:v>Chile</c:v>
                </c:pt>
                <c:pt idx="13">
                  <c:v>Austria</c:v>
                </c:pt>
                <c:pt idx="14">
                  <c:v>Norway</c:v>
                </c:pt>
                <c:pt idx="15">
                  <c:v>England (UK)</c:v>
                </c:pt>
                <c:pt idx="16">
                  <c:v>Portugal</c:v>
                </c:pt>
                <c:pt idx="17">
                  <c:v>Brazil</c:v>
                </c:pt>
                <c:pt idx="18">
                  <c:v>Luxembourg</c:v>
                </c:pt>
              </c:strCache>
            </c:strRef>
          </c:cat>
          <c:val>
            <c:numRef>
              <c:f>'Figure 3'!$D$53:$D$71</c:f>
              <c:numCache>
                <c:formatCode>General</c:formatCode>
                <c:ptCount val="19"/>
                <c:pt idx="3" formatCode="0">
                  <c:v>85.357815442561005</c:v>
                </c:pt>
                <c:pt idx="4" formatCode="0">
                  <c:v>90.555092721158005</c:v>
                </c:pt>
                <c:pt idx="5" formatCode="0">
                  <c:v>82.592330459400003</c:v>
                </c:pt>
                <c:pt idx="6" formatCode="0">
                  <c:v>80.562347188263999</c:v>
                </c:pt>
                <c:pt idx="8" formatCode="0">
                  <c:v>80.881796392078002</c:v>
                </c:pt>
                <c:pt idx="9" formatCode="0">
                  <c:v>78.986443944824643</c:v>
                </c:pt>
                <c:pt idx="10" formatCode="0">
                  <c:v>86.810671979058</c:v>
                </c:pt>
                <c:pt idx="11" formatCode="0">
                  <c:v>83.515137770722006</c:v>
                </c:pt>
                <c:pt idx="12" formatCode="0">
                  <c:v>78.576058072460995</c:v>
                </c:pt>
                <c:pt idx="13" formatCode="0">
                  <c:v>83.889782071485001</c:v>
                </c:pt>
                <c:pt idx="14" formatCode="0">
                  <c:v>78.523597965359002</c:v>
                </c:pt>
                <c:pt idx="15" formatCode="0">
                  <c:v>69.3</c:v>
                </c:pt>
                <c:pt idx="16" formatCode="0">
                  <c:v>66.223367357051004</c:v>
                </c:pt>
                <c:pt idx="17" formatCode="0">
                  <c:v>60.815108070698997</c:v>
                </c:pt>
                <c:pt idx="18" formatCode="0">
                  <c:v>78.207109737248999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8-F2EA-4C3B-B8BF-4207574252E9}"/>
            </c:ext>
          </c:extLst>
        </c:ser>
        <c:ser>
          <c:idx val="3"/>
          <c:order val="3"/>
          <c:tx>
            <c:strRef>
              <c:f>'Figure 3'!$H$51:$H$52</c:f>
              <c:strCache>
                <c:ptCount val="1"/>
                <c:pt idx="0">
                  <c:v>Boys' completion rate by the theoretical duration plus two years</c:v>
                </c:pt>
              </c:strCache>
            </c:strRef>
          </c:tx>
          <c:spPr>
            <a:ln w="6350" cap="rnd" cmpd="sng" algn="ctr">
              <a:noFill/>
              <a:prstDash val="solid"/>
              <a:round/>
            </a:ln>
            <a:effectLst/>
            <a:extLst>
              <a:ext uri="{91240B29-F687-4F45-9708-019B960494DF}">
                <a14:hiddenLine xmlns:a14="http://schemas.microsoft.com/office/drawing/2010/main" w="6350" cap="rnd" cmpd="sng" algn="ctr">
                  <a:solidFill>
                    <a:sysClr val="windowText" lastClr="000000"/>
                  </a:solidFill>
                  <a:prstDash val="solid"/>
                  <a:round/>
                </a14:hiddenLine>
              </a:ext>
            </a:extLst>
          </c:spPr>
          <c:marker>
            <c:symbol val="diamond"/>
            <c:size val="9"/>
            <c:spPr>
              <a:solidFill>
                <a:schemeClr val="bg1">
                  <a:lumMod val="85000"/>
                </a:schemeClr>
              </a:solidFill>
              <a:ln w="3175">
                <a:solidFill>
                  <a:srgbClr val="000000"/>
                </a:solidFill>
                <a:prstDash val="solid"/>
              </a:ln>
              <a:effectLst/>
              <a:extLst/>
            </c:spPr>
          </c:marker>
          <c:cat>
            <c:strRef>
              <c:f>'Figure 3'!$A$53:$A$71</c:f>
              <c:strCache>
                <c:ptCount val="19"/>
                <c:pt idx="0">
                  <c:v>Israel</c:v>
                </c:pt>
                <c:pt idx="1">
                  <c:v>United States</c:v>
                </c:pt>
                <c:pt idx="2">
                  <c:v>Ireland</c:v>
                </c:pt>
                <c:pt idx="3">
                  <c:v>Estonia</c:v>
                </c:pt>
                <c:pt idx="4">
                  <c:v>Flemish com. (Belgium)</c:v>
                </c:pt>
                <c:pt idx="5">
                  <c:v>New Zealand</c:v>
                </c:pt>
                <c:pt idx="6">
                  <c:v>Latvia</c:v>
                </c:pt>
                <c:pt idx="7">
                  <c:v>France</c:v>
                </c:pt>
                <c:pt idx="8">
                  <c:v>Sweden</c:v>
                </c:pt>
                <c:pt idx="9">
                  <c:v>Average</c:v>
                </c:pt>
                <c:pt idx="10">
                  <c:v>Netherlands</c:v>
                </c:pt>
                <c:pt idx="11">
                  <c:v>Finland</c:v>
                </c:pt>
                <c:pt idx="12">
                  <c:v>Chile</c:v>
                </c:pt>
                <c:pt idx="13">
                  <c:v>Austria</c:v>
                </c:pt>
                <c:pt idx="14">
                  <c:v>Norway</c:v>
                </c:pt>
                <c:pt idx="15">
                  <c:v>England (UK)</c:v>
                </c:pt>
                <c:pt idx="16">
                  <c:v>Portugal</c:v>
                </c:pt>
                <c:pt idx="17">
                  <c:v>Brazil</c:v>
                </c:pt>
                <c:pt idx="18">
                  <c:v>Luxembourg</c:v>
                </c:pt>
              </c:strCache>
            </c:strRef>
          </c:cat>
          <c:val>
            <c:numRef>
              <c:f>'Figure 3'!$H$53:$H$71</c:f>
              <c:numCache>
                <c:formatCode>General</c:formatCode>
                <c:ptCount val="19"/>
                <c:pt idx="3" formatCode="0">
                  <c:v>75.408878504672998</c:v>
                </c:pt>
                <c:pt idx="4" formatCode="0">
                  <c:v>85.884389903100995</c:v>
                </c:pt>
                <c:pt idx="5" formatCode="0">
                  <c:v>76.930835294477006</c:v>
                </c:pt>
                <c:pt idx="6" formatCode="0">
                  <c:v>71.522842639594003</c:v>
                </c:pt>
                <c:pt idx="8" formatCode="0">
                  <c:v>74.444783715013003</c:v>
                </c:pt>
                <c:pt idx="9" formatCode="0">
                  <c:v>72.086429573938489</c:v>
                </c:pt>
                <c:pt idx="10" formatCode="0">
                  <c:v>80.706312548114994</c:v>
                </c:pt>
                <c:pt idx="11" formatCode="0">
                  <c:v>81.134350393700998</c:v>
                </c:pt>
                <c:pt idx="12" formatCode="0">
                  <c:v>72.183565941359007</c:v>
                </c:pt>
                <c:pt idx="13" formatCode="0">
                  <c:v>78.749092788899006</c:v>
                </c:pt>
                <c:pt idx="14" formatCode="0">
                  <c:v>71.129277921108994</c:v>
                </c:pt>
                <c:pt idx="15" formatCode="0">
                  <c:v>61.8</c:v>
                </c:pt>
                <c:pt idx="16" formatCode="0">
                  <c:v>56.287010080605</c:v>
                </c:pt>
                <c:pt idx="17" formatCode="0">
                  <c:v>52.601387947671</c:v>
                </c:pt>
                <c:pt idx="18" formatCode="0">
                  <c:v>70.427286356821995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9-F2EA-4C3B-B8BF-4207574252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294272"/>
        <c:axId val="38296192"/>
      </c:lineChart>
      <c:catAx>
        <c:axId val="38294272"/>
        <c:scaling>
          <c:orientation val="minMax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1"/>
        <c:majorTickMark val="in"/>
        <c:minorTickMark val="none"/>
        <c:tickLblPos val="low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5400000" vert="horz"/>
          <a:lstStyle/>
          <a:p>
            <a:pPr>
              <a:defRPr sz="120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38296192"/>
        <c:crosses val="autoZero"/>
        <c:auto val="1"/>
        <c:lblAlgn val="ctr"/>
        <c:lblOffset val="0"/>
        <c:tickLblSkip val="1"/>
        <c:noMultiLvlLbl val="0"/>
      </c:catAx>
      <c:valAx>
        <c:axId val="38296192"/>
        <c:scaling>
          <c:orientation val="minMax"/>
          <c:max val="100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 sz="140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38294272"/>
        <c:crosses val="autoZero"/>
        <c:crossBetween val="between"/>
      </c:valAx>
      <c:spPr>
        <a:solidFill>
          <a:srgbClr val="F4FFFF"/>
        </a:solidFill>
        <a:ln w="9525">
          <a:solidFill>
            <a:srgbClr val="000000"/>
          </a:solidFill>
        </a:ln>
      </c:spPr>
    </c:plotArea>
    <c:legend>
      <c:legendPos val="r"/>
      <c:layout>
        <c:manualLayout>
          <c:xMode val="edge"/>
          <c:yMode val="edge"/>
          <c:x val="4.8778229026392624E-2"/>
          <c:y val="1.9920803043647736E-2"/>
          <c:w val="0.94881494593250526"/>
          <c:h val="7.4703011413679007E-2"/>
        </c:manualLayout>
      </c:layout>
      <c:overlay val="1"/>
      <c:spPr>
        <a:solidFill>
          <a:srgbClr val="EAEAEA"/>
        </a:solidFill>
        <a:ln>
          <a:noFill/>
          <a:round/>
        </a:ln>
        <a:effectLst/>
        <a:extLst>
          <a:ext uri="{91240B29-F687-4F45-9708-019B960494DF}">
            <a14:hiddenLine xmlns:a14="http://schemas.microsoft.com/office/drawing/2010/main">
              <a:noFill/>
              <a:round/>
            </a14:hiddenLine>
          </a:ext>
        </a:extLst>
      </c:spPr>
      <c:txPr>
        <a:bodyPr/>
        <a:lstStyle/>
        <a:p>
          <a:pPr>
            <a:defRPr sz="1400" b="0" i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1"/>
  </c:chart>
  <c:spPr>
    <a:noFill/>
    <a:ln w="9525" cap="flat" cmpd="sng" algn="ctr">
      <a:noFill/>
      <a:prstDash val="solid"/>
      <a:round/>
    </a:ln>
    <a:effectLst/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  <a:ext uri="{91240B29-F687-4F45-9708-019B960494DF}">
        <a14:hiddenLine xmlns:a14="http://schemas.microsoft.com/office/drawing/2010/main" w="9525" cap="flat" cmpd="sng" algn="ctr">
          <a:solidFill>
            <a:sysClr val="windowText" lastClr="000000"/>
          </a:solidFill>
          <a:prstDash val="solid"/>
          <a:round/>
        </a14:hiddenLine>
      </a:ext>
    </a:extLst>
  </c:spPr>
  <c:txPr>
    <a:bodyPr/>
    <a:lstStyle/>
    <a:p>
      <a:pPr>
        <a:defRPr sz="800">
          <a:latin typeface="Arial Narrow" panose="020B060602020203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603635515473573E-2"/>
          <c:y val="0.12999723317799347"/>
          <c:w val="0.91821024573914001"/>
          <c:h val="0.62775238725587834"/>
        </c:manualLayout>
      </c:layout>
      <c:barChart>
        <c:barDir val="col"/>
        <c:grouping val="stacked"/>
        <c:varyColors val="0"/>
        <c:ser>
          <c:idx val="0"/>
          <c:order val="0"/>
          <c:tx>
            <c:v>10 - 11</c:v>
          </c:tx>
          <c:spPr>
            <a:solidFill>
              <a:srgbClr val="4F81BD"/>
            </a:solidFill>
            <a:ln w="6350" cmpd="sng">
              <a:solidFill>
                <a:srgbClr val="000000"/>
              </a:solidFill>
              <a:round/>
            </a:ln>
            <a:effectLst/>
          </c:spPr>
          <c:invertIfNegative val="0"/>
          <c:cat>
            <c:strRef>
              <c:f>'Figure 4'!$B$2:$B$15</c:f>
              <c:strCache>
                <c:ptCount val="14"/>
                <c:pt idx="0">
                  <c:v>New Zealand</c:v>
                </c:pt>
                <c:pt idx="1">
                  <c:v>England</c:v>
                </c:pt>
                <c:pt idx="2">
                  <c:v>Sweden</c:v>
                </c:pt>
                <c:pt idx="3">
                  <c:v>Norway</c:v>
                </c:pt>
                <c:pt idx="4">
                  <c:v>Israel</c:v>
                </c:pt>
                <c:pt idx="5">
                  <c:v>Turkey</c:v>
                </c:pt>
                <c:pt idx="6">
                  <c:v>Lithuania</c:v>
                </c:pt>
                <c:pt idx="7">
                  <c:v>Canada</c:v>
                </c:pt>
                <c:pt idx="8">
                  <c:v>Slovak Republic</c:v>
                </c:pt>
                <c:pt idx="9">
                  <c:v>Netherlands</c:v>
                </c:pt>
                <c:pt idx="10">
                  <c:v>Czech Republic</c:v>
                </c:pt>
                <c:pt idx="11">
                  <c:v>France</c:v>
                </c:pt>
                <c:pt idx="12">
                  <c:v>Germany</c:v>
                </c:pt>
                <c:pt idx="13">
                  <c:v>Italy</c:v>
                </c:pt>
              </c:strCache>
            </c:strRef>
          </c:cat>
          <c:val>
            <c:numRef>
              <c:f>'Figure 4'!$C$2:$C$15</c:f>
              <c:numCache>
                <c:formatCode>0.00</c:formatCode>
                <c:ptCount val="14"/>
                <c:pt idx="0">
                  <c:v>0.3710965</c:v>
                </c:pt>
                <c:pt idx="1">
                  <c:v>0.28451209999999999</c:v>
                </c:pt>
                <c:pt idx="2">
                  <c:v>0.27397270000000001</c:v>
                </c:pt>
                <c:pt idx="3">
                  <c:v>0.26438660000000003</c:v>
                </c:pt>
                <c:pt idx="4">
                  <c:v>0.26070389999999999</c:v>
                </c:pt>
                <c:pt idx="5">
                  <c:v>0.23637250000000001</c:v>
                </c:pt>
                <c:pt idx="6">
                  <c:v>0.19680639999999999</c:v>
                </c:pt>
                <c:pt idx="7">
                  <c:v>0.19428339999999999</c:v>
                </c:pt>
                <c:pt idx="8">
                  <c:v>0.1885184</c:v>
                </c:pt>
                <c:pt idx="9">
                  <c:v>0.1779567</c:v>
                </c:pt>
                <c:pt idx="10">
                  <c:v>0.14339440000000001</c:v>
                </c:pt>
                <c:pt idx="11">
                  <c:v>0.1143769</c:v>
                </c:pt>
                <c:pt idx="12">
                  <c:v>0.113717</c:v>
                </c:pt>
                <c:pt idx="13">
                  <c:v>0.11193939999999999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FB-4A82-A8D6-C8797364C1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337536"/>
        <c:axId val="38356096"/>
      </c:barChart>
      <c:lineChart>
        <c:grouping val="standard"/>
        <c:varyColors val="0"/>
        <c:ser>
          <c:idx val="1"/>
          <c:order val="1"/>
          <c:tx>
            <c:v>15 - 16</c:v>
          </c:tx>
          <c:spPr>
            <a:ln w="6350" cap="rnd" cmpd="sng" algn="ctr">
              <a:noFill/>
              <a:prstDash val="solid"/>
              <a:round/>
            </a:ln>
            <a:effectLst/>
            <a:extLst>
              <a:ext uri="{91240B29-F687-4F45-9708-019B960494DF}">
                <a14:hiddenLine xmlns:a14="http://schemas.microsoft.com/office/drawing/2010/main" w="6350" cap="rnd" cmpd="sng" algn="ctr">
                  <a:solidFill>
                    <a:sysClr val="windowText" lastClr="000000"/>
                  </a:solidFill>
                  <a:prstDash val="solid"/>
                  <a:round/>
                </a14:hiddenLine>
              </a:ext>
            </a:extLst>
          </c:spPr>
          <c:marker>
            <c:symbol val="triangle"/>
            <c:size val="9"/>
            <c:spPr>
              <a:solidFill>
                <a:schemeClr val="tx1"/>
              </a:solidFill>
              <a:ln w="3175">
                <a:solidFill>
                  <a:srgbClr val="000000"/>
                </a:solidFill>
                <a:prstDash val="solid"/>
              </a:ln>
              <a:effectLst/>
              <a:extLst/>
            </c:spPr>
          </c:marker>
          <c:cat>
            <c:strRef>
              <c:f>'Figure 4'!$B$2:$B$15</c:f>
              <c:strCache>
                <c:ptCount val="14"/>
                <c:pt idx="0">
                  <c:v>New Zealand</c:v>
                </c:pt>
                <c:pt idx="1">
                  <c:v>England</c:v>
                </c:pt>
                <c:pt idx="2">
                  <c:v>Sweden</c:v>
                </c:pt>
                <c:pt idx="3">
                  <c:v>Norway</c:v>
                </c:pt>
                <c:pt idx="4">
                  <c:v>Israel</c:v>
                </c:pt>
                <c:pt idx="5">
                  <c:v>Turkey</c:v>
                </c:pt>
                <c:pt idx="6">
                  <c:v>Lithuania</c:v>
                </c:pt>
                <c:pt idx="7">
                  <c:v>Canada</c:v>
                </c:pt>
                <c:pt idx="8">
                  <c:v>Slovak Republic</c:v>
                </c:pt>
                <c:pt idx="9">
                  <c:v>Netherlands</c:v>
                </c:pt>
                <c:pt idx="10">
                  <c:v>Czech Republic</c:v>
                </c:pt>
                <c:pt idx="11">
                  <c:v>France</c:v>
                </c:pt>
                <c:pt idx="12">
                  <c:v>Germany</c:v>
                </c:pt>
                <c:pt idx="13">
                  <c:v>Italy</c:v>
                </c:pt>
              </c:strCache>
            </c:strRef>
          </c:cat>
          <c:val>
            <c:numRef>
              <c:f>'Figure 4'!$E$2:$E$15</c:f>
              <c:numCache>
                <c:formatCode>0.00</c:formatCode>
                <c:ptCount val="14"/>
                <c:pt idx="0">
                  <c:v>0.36014420000000003</c:v>
                </c:pt>
                <c:pt idx="1">
                  <c:v>0.269563</c:v>
                </c:pt>
                <c:pt idx="2">
                  <c:v>0.38631949999999998</c:v>
                </c:pt>
                <c:pt idx="3">
                  <c:v>0.42755330000000002</c:v>
                </c:pt>
                <c:pt idx="4">
                  <c:v>0.40528520000000001</c:v>
                </c:pt>
                <c:pt idx="5">
                  <c:v>0.41197489999999998</c:v>
                </c:pt>
                <c:pt idx="6">
                  <c:v>0.4805837</c:v>
                </c:pt>
                <c:pt idx="7">
                  <c:v>0.29866930000000003</c:v>
                </c:pt>
                <c:pt idx="8">
                  <c:v>0.3901095</c:v>
                </c:pt>
                <c:pt idx="9">
                  <c:v>0.2141631</c:v>
                </c:pt>
                <c:pt idx="10">
                  <c:v>0.4379921</c:v>
                </c:pt>
                <c:pt idx="11">
                  <c:v>0.32973190000000002</c:v>
                </c:pt>
                <c:pt idx="12">
                  <c:v>0.39346989999999998</c:v>
                </c:pt>
                <c:pt idx="13">
                  <c:v>0.38478669999999998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5FB-4A82-A8D6-C8797364C1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337536"/>
        <c:axId val="38356096"/>
      </c:lineChart>
      <c:catAx>
        <c:axId val="38337536"/>
        <c:scaling>
          <c:orientation val="minMax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0"/>
        <c:majorTickMark val="in"/>
        <c:minorTickMark val="none"/>
        <c:tickLblPos val="low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5400000" vert="horz"/>
          <a:lstStyle/>
          <a:p>
            <a:pPr>
              <a:defRPr sz="160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38356096"/>
        <c:crosses val="autoZero"/>
        <c:auto val="1"/>
        <c:lblAlgn val="ctr"/>
        <c:lblOffset val="0"/>
        <c:tickLblSkip val="1"/>
        <c:noMultiLvlLbl val="0"/>
      </c:catAx>
      <c:valAx>
        <c:axId val="38356096"/>
        <c:scaling>
          <c:orientation val="minMax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 b="0" i="0">
                    <a:solidFill>
                      <a:srgbClr val="000000"/>
                    </a:solidFill>
                    <a:latin typeface="Arial Narrow"/>
                  </a:defRPr>
                </a:pPr>
                <a:r>
                  <a:rPr lang="en-GB" sz="1600" b="0" i="0">
                    <a:solidFill>
                      <a:srgbClr val="000000"/>
                    </a:solidFill>
                    <a:latin typeface="Arial Narrow"/>
                  </a:rPr>
                  <a:t>Standardized gender gap in literacy</a:t>
                </a:r>
                <a:r>
                  <a:rPr lang="en-GB" sz="1600" b="0" i="0" baseline="0">
                    <a:solidFill>
                      <a:srgbClr val="000000"/>
                    </a:solidFill>
                    <a:latin typeface="Arial Narrow"/>
                  </a:rPr>
                  <a:t> </a:t>
                </a:r>
                <a:r>
                  <a:rPr lang="en-GB" sz="1600" b="0" i="0">
                    <a:solidFill>
                      <a:srgbClr val="000000"/>
                    </a:solidFill>
                    <a:latin typeface="Arial Narrow"/>
                  </a:rPr>
                  <a:t>(female - male)</a:t>
                </a:r>
              </a:p>
            </c:rich>
          </c:tx>
          <c:layout>
            <c:manualLayout>
              <c:xMode val="edge"/>
              <c:yMode val="edge"/>
              <c:x val="8.7445796086387494E-3"/>
              <c:y val="0.10956441674006254"/>
            </c:manualLayout>
          </c:layout>
          <c:overlay val="0"/>
        </c:title>
        <c:numFmt formatCode="General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 sz="160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38337536"/>
        <c:crosses val="autoZero"/>
        <c:crossBetween val="between"/>
      </c:valAx>
      <c:spPr>
        <a:solidFill>
          <a:srgbClr val="F4FFFF"/>
        </a:solidFill>
        <a:ln w="9525">
          <a:solidFill>
            <a:srgbClr val="000000"/>
          </a:solidFill>
        </a:ln>
      </c:spPr>
    </c:plotArea>
    <c:legend>
      <c:legendPos val="t"/>
      <c:layout>
        <c:manualLayout>
          <c:xMode val="edge"/>
          <c:yMode val="edge"/>
          <c:x val="4.9510673637313055E-2"/>
          <c:y val="1.9920803043647736E-2"/>
          <c:w val="0.94830318146052728"/>
          <c:h val="7.4703011413679007E-2"/>
        </c:manualLayout>
      </c:layout>
      <c:overlay val="1"/>
      <c:spPr>
        <a:solidFill>
          <a:srgbClr val="EAEAEA"/>
        </a:solidFill>
        <a:ln>
          <a:noFill/>
          <a:round/>
        </a:ln>
        <a:effectLst/>
        <a:extLst>
          <a:ext uri="{91240B29-F687-4F45-9708-019B960494DF}">
            <a14:hiddenLine xmlns:a14="http://schemas.microsoft.com/office/drawing/2010/main">
              <a:noFill/>
              <a:round/>
            </a14:hiddenLine>
          </a:ext>
        </a:extLst>
      </c:spPr>
      <c:txPr>
        <a:bodyPr/>
        <a:lstStyle/>
        <a:p>
          <a:pPr>
            <a:defRPr sz="1600" b="0" i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1"/>
  </c:chart>
  <c:spPr>
    <a:noFill/>
    <a:ln w="9525" cap="flat" cmpd="sng" algn="ctr">
      <a:noFill/>
      <a:prstDash val="solid"/>
      <a:round/>
    </a:ln>
    <a:effectLst/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  <a:ext uri="{91240B29-F687-4F45-9708-019B960494DF}">
        <a14:hiddenLine xmlns:a14="http://schemas.microsoft.com/office/drawing/2010/main" w="9525" cap="flat" cmpd="sng" algn="ctr">
          <a:solidFill>
            <a:sysClr val="windowText" lastClr="000000">
              <a:tint val="75000"/>
              <a:shade val="95000"/>
              <a:satMod val="105000"/>
            </a:sysClr>
          </a:solidFill>
          <a:prstDash val="solid"/>
          <a:round/>
        </a14:hiddenLine>
      </a:ext>
    </a:extLst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143129925242806E-2"/>
          <c:y val="0.13951463826096094"/>
          <c:w val="0.91767080436950232"/>
          <c:h val="0.61813310704137647"/>
        </c:manualLayout>
      </c:layout>
      <c:barChart>
        <c:barDir val="col"/>
        <c:grouping val="stacked"/>
        <c:varyColors val="0"/>
        <c:ser>
          <c:idx val="0"/>
          <c:order val="0"/>
          <c:tx>
            <c:v>10 - 11</c:v>
          </c:tx>
          <c:spPr>
            <a:solidFill>
              <a:srgbClr val="4F81BD"/>
            </a:solidFill>
            <a:ln w="6350" cmpd="sng">
              <a:solidFill>
                <a:srgbClr val="000000"/>
              </a:solidFill>
              <a:round/>
            </a:ln>
            <a:effectLst/>
          </c:spPr>
          <c:invertIfNegative val="0"/>
          <c:cat>
            <c:strRef>
              <c:f>'Figure 5'!$A$2:$A$14</c:f>
              <c:strCache>
                <c:ptCount val="13"/>
                <c:pt idx="0">
                  <c:v>Ireland</c:v>
                </c:pt>
                <c:pt idx="1">
                  <c:v>New Zealand</c:v>
                </c:pt>
                <c:pt idx="2">
                  <c:v>United States</c:v>
                </c:pt>
                <c:pt idx="3">
                  <c:v>Australia</c:v>
                </c:pt>
                <c:pt idx="4">
                  <c:v>Canada</c:v>
                </c:pt>
                <c:pt idx="5">
                  <c:v>Czech Republic</c:v>
                </c:pt>
                <c:pt idx="6">
                  <c:v>Austria</c:v>
                </c:pt>
                <c:pt idx="7">
                  <c:v>Japan</c:v>
                </c:pt>
                <c:pt idx="8">
                  <c:v>Norway</c:v>
                </c:pt>
                <c:pt idx="9">
                  <c:v>England</c:v>
                </c:pt>
                <c:pt idx="10">
                  <c:v>Netherlands</c:v>
                </c:pt>
                <c:pt idx="11">
                  <c:v>Israel</c:v>
                </c:pt>
                <c:pt idx="12">
                  <c:v>Korea</c:v>
                </c:pt>
              </c:strCache>
            </c:strRef>
          </c:cat>
          <c:val>
            <c:numRef>
              <c:f>'Figure 5'!$D$2:$D$14</c:f>
              <c:numCache>
                <c:formatCode>General</c:formatCode>
                <c:ptCount val="13"/>
                <c:pt idx="7" formatCode="0.00">
                  <c:v>-5.7305000000000002E-2</c:v>
                </c:pt>
                <c:pt idx="10" formatCode="0.00">
                  <c:v>-0.1198232</c:v>
                </c:pt>
                <c:pt idx="11" formatCode="0.00">
                  <c:v>-0.1229393</c:v>
                </c:pt>
                <c:pt idx="12" formatCode="0.00">
                  <c:v>-0.1352322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7D-426B-A93B-9917A440546E}"/>
            </c:ext>
          </c:extLst>
        </c:ser>
        <c:ser>
          <c:idx val="1"/>
          <c:order val="1"/>
          <c:tx>
            <c:v>PIRLS, nonsig</c:v>
          </c:tx>
          <c:spPr>
            <a:solidFill>
              <a:schemeClr val="accent1">
                <a:lumMod val="20000"/>
                <a:lumOff val="80000"/>
              </a:schemeClr>
            </a:solidFill>
            <a:ln w="6350" cmpd="sng">
              <a:solidFill>
                <a:srgbClr val="000000"/>
              </a:solidFill>
              <a:round/>
            </a:ln>
            <a:effectLst/>
          </c:spPr>
          <c:invertIfNegative val="0"/>
          <c:cat>
            <c:strRef>
              <c:f>'Figure 5'!$A$2:$A$14</c:f>
              <c:strCache>
                <c:ptCount val="13"/>
                <c:pt idx="0">
                  <c:v>Ireland</c:v>
                </c:pt>
                <c:pt idx="1">
                  <c:v>New Zealand</c:v>
                </c:pt>
                <c:pt idx="2">
                  <c:v>United States</c:v>
                </c:pt>
                <c:pt idx="3">
                  <c:v>Australia</c:v>
                </c:pt>
                <c:pt idx="4">
                  <c:v>Canada</c:v>
                </c:pt>
                <c:pt idx="5">
                  <c:v>Czech Republic</c:v>
                </c:pt>
                <c:pt idx="6">
                  <c:v>Austria</c:v>
                </c:pt>
                <c:pt idx="7">
                  <c:v>Japan</c:v>
                </c:pt>
                <c:pt idx="8">
                  <c:v>Norway</c:v>
                </c:pt>
                <c:pt idx="9">
                  <c:v>England</c:v>
                </c:pt>
                <c:pt idx="10">
                  <c:v>Netherlands</c:v>
                </c:pt>
                <c:pt idx="11">
                  <c:v>Israel</c:v>
                </c:pt>
                <c:pt idx="12">
                  <c:v>Korea</c:v>
                </c:pt>
              </c:strCache>
            </c:strRef>
          </c:cat>
          <c:val>
            <c:numRef>
              <c:f>'Figure 5'!$E$2:$E$14</c:f>
              <c:numCache>
                <c:formatCode>0.00</c:formatCode>
                <c:ptCount val="13"/>
                <c:pt idx="0">
                  <c:v>8.1977800000000003E-2</c:v>
                </c:pt>
                <c:pt idx="1">
                  <c:v>7.9554700000000006E-2</c:v>
                </c:pt>
                <c:pt idx="2">
                  <c:v>1.61128E-2</c:v>
                </c:pt>
                <c:pt idx="3">
                  <c:v>-3.00109E-2</c:v>
                </c:pt>
                <c:pt idx="4">
                  <c:v>-3.4217699999999997E-2</c:v>
                </c:pt>
                <c:pt idx="5">
                  <c:v>-3.96689E-2</c:v>
                </c:pt>
                <c:pt idx="6">
                  <c:v>-5.5663299999999999E-2</c:v>
                </c:pt>
                <c:pt idx="8">
                  <c:v>-7.1355000000000002E-2</c:v>
                </c:pt>
                <c:pt idx="9">
                  <c:v>-8.0142500000000005E-2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7D-426B-A93B-9917A44054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435072"/>
        <c:axId val="38441344"/>
      </c:barChart>
      <c:lineChart>
        <c:grouping val="standard"/>
        <c:varyColors val="0"/>
        <c:ser>
          <c:idx val="2"/>
          <c:order val="2"/>
          <c:tx>
            <c:v>15 - 16</c:v>
          </c:tx>
          <c:spPr>
            <a:ln w="6350" cap="rnd" cmpd="sng" algn="ctr">
              <a:noFill/>
              <a:prstDash val="solid"/>
              <a:round/>
            </a:ln>
            <a:effectLst/>
            <a:extLst>
              <a:ext uri="{91240B29-F687-4F45-9708-019B960494DF}">
                <a14:hiddenLine xmlns:a14="http://schemas.microsoft.com/office/drawing/2010/main" w="6350" cap="rnd" cmpd="sng" algn="ctr">
                  <a:solidFill>
                    <a:sysClr val="windowText" lastClr="000000"/>
                  </a:solidFill>
                  <a:prstDash val="solid"/>
                  <a:round/>
                </a14:hiddenLine>
              </a:ext>
            </a:extLst>
          </c:spPr>
          <c:marker>
            <c:symbol val="triangle"/>
            <c:size val="9"/>
            <c:spPr>
              <a:solidFill>
                <a:srgbClr val="000000"/>
              </a:solidFill>
              <a:ln w="6350">
                <a:solidFill>
                  <a:srgbClr val="000000"/>
                </a:solidFill>
                <a:prstDash val="solid"/>
              </a:ln>
              <a:effectLst/>
              <a:extLst/>
            </c:spPr>
          </c:marker>
          <c:val>
            <c:numRef>
              <c:f>'Figure 5'!$H$2:$H$14</c:f>
              <c:numCache>
                <c:formatCode>General</c:formatCode>
                <c:ptCount val="13"/>
                <c:pt idx="0" formatCode="0.00">
                  <c:v>-0.1146766</c:v>
                </c:pt>
                <c:pt idx="2" formatCode="0.00">
                  <c:v>-9.0327099999999994E-2</c:v>
                </c:pt>
                <c:pt idx="3" formatCode="0.00">
                  <c:v>-0.1172431</c:v>
                </c:pt>
                <c:pt idx="4" formatCode="0.00">
                  <c:v>-0.1065268</c:v>
                </c:pt>
                <c:pt idx="5" formatCode="0.00">
                  <c:v>-8.0675499999999997E-2</c:v>
                </c:pt>
                <c:pt idx="6" formatCode="0.00">
                  <c:v>-0.28660010000000002</c:v>
                </c:pt>
                <c:pt idx="7" formatCode="0.00">
                  <c:v>-8.3405999999999994E-2</c:v>
                </c:pt>
                <c:pt idx="8" formatCode="0.00">
                  <c:v>-0.1086099</c:v>
                </c:pt>
                <c:pt idx="9" formatCode="0.00">
                  <c:v>-8.0210799999999999E-2</c:v>
                </c:pt>
                <c:pt idx="10" formatCode="0.00">
                  <c:v>-7.4933899999999998E-2</c:v>
                </c:pt>
                <c:pt idx="11" formatCode="0.00">
                  <c:v>-0.1260935</c:v>
                </c:pt>
                <c:pt idx="12" formatCode="0.00">
                  <c:v>-0.27353490000000003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D7D-426B-A93B-9917A440546E}"/>
            </c:ext>
          </c:extLst>
        </c:ser>
        <c:ser>
          <c:idx val="3"/>
          <c:order val="3"/>
          <c:tx>
            <c:v>PISA, nonsig</c:v>
          </c:tx>
          <c:spPr>
            <a:ln w="28575" cap="rnd" cmpd="sng" algn="ctr">
              <a:noFill/>
              <a:prstDash val="solid"/>
              <a:round/>
            </a:ln>
            <a:effectLst/>
            <a:extLst>
              <a:ext uri="{91240B29-F687-4F45-9708-019B960494DF}">
                <a14:hiddenLine xmlns:a14="http://schemas.microsoft.com/office/drawing/2010/main" w="28575" cap="rnd" cmpd="sng" algn="ctr">
                  <a:solidFill>
                    <a:srgbClr val="8064A2">
                      <a:shade val="76000"/>
                      <a:shade val="95000"/>
                      <a:satMod val="105000"/>
                    </a:srgbClr>
                  </a:solidFill>
                  <a:prstDash val="solid"/>
                  <a:round/>
                </a14:hiddenLine>
              </a:ext>
            </a:extLst>
          </c:spPr>
          <c:marker>
            <c:symbol val="triangle"/>
            <c:size val="5"/>
            <c:spPr>
              <a:solidFill>
                <a:schemeClr val="bg1"/>
              </a:solidFill>
              <a:ln w="6350">
                <a:solidFill>
                  <a:srgbClr val="000000"/>
                </a:solidFill>
                <a:prstDash val="solid"/>
              </a:ln>
              <a:effectLst/>
              <a:extLst/>
            </c:spPr>
          </c:marker>
          <c:val>
            <c:numRef>
              <c:f>'Figure 5'!$I$2:$I$14</c:f>
              <c:numCache>
                <c:formatCode>0.00</c:formatCode>
                <c:ptCount val="13"/>
                <c:pt idx="1">
                  <c:v>4.7029300000000003E-2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D7D-426B-A93B-9917A44054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435072"/>
        <c:axId val="38441344"/>
      </c:lineChart>
      <c:catAx>
        <c:axId val="38435072"/>
        <c:scaling>
          <c:orientation val="minMax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0"/>
        <c:majorTickMark val="in"/>
        <c:minorTickMark val="none"/>
        <c:tickLblPos val="low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5400000" vert="horz"/>
          <a:lstStyle/>
          <a:p>
            <a:pPr>
              <a:defRPr sz="160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38441344"/>
        <c:crosses val="autoZero"/>
        <c:auto val="1"/>
        <c:lblAlgn val="ctr"/>
        <c:lblOffset val="0"/>
        <c:tickLblSkip val="1"/>
        <c:noMultiLvlLbl val="0"/>
      </c:catAx>
      <c:valAx>
        <c:axId val="38441344"/>
        <c:scaling>
          <c:orientation val="minMax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 b="0" i="0">
                    <a:solidFill>
                      <a:srgbClr val="000000"/>
                    </a:solidFill>
                    <a:latin typeface="Arial Narrow"/>
                  </a:defRPr>
                </a:pPr>
                <a:r>
                  <a:rPr lang="en-GB" sz="1400" b="0" i="0">
                    <a:solidFill>
                      <a:srgbClr val="000000"/>
                    </a:solidFill>
                    <a:latin typeface="Arial Narrow"/>
                  </a:rPr>
                  <a:t>Standardized gender gap in numeracy</a:t>
                </a:r>
                <a:r>
                  <a:rPr lang="en-GB" sz="1400" b="0" i="0" baseline="0">
                    <a:solidFill>
                      <a:srgbClr val="000000"/>
                    </a:solidFill>
                    <a:latin typeface="Arial Narrow"/>
                  </a:rPr>
                  <a:t> </a:t>
                </a:r>
                <a:r>
                  <a:rPr lang="en-GB" sz="1400" b="0" i="0">
                    <a:solidFill>
                      <a:srgbClr val="000000"/>
                    </a:solidFill>
                    <a:latin typeface="Arial Narrow"/>
                  </a:rPr>
                  <a:t>(female - male)</a:t>
                </a:r>
              </a:p>
            </c:rich>
          </c:tx>
          <c:layout>
            <c:manualLayout>
              <c:xMode val="edge"/>
              <c:yMode val="edge"/>
              <c:x val="8.7445796086387494E-3"/>
              <c:y val="0.10956441674006254"/>
            </c:manualLayout>
          </c:layout>
          <c:overlay val="0"/>
        </c:title>
        <c:numFmt formatCode="General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 sz="140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38435072"/>
        <c:crosses val="autoZero"/>
        <c:crossBetween val="between"/>
      </c:valAx>
      <c:spPr>
        <a:solidFill>
          <a:srgbClr val="F4FFFF"/>
        </a:solidFill>
        <a:ln w="9525">
          <a:solidFill>
            <a:srgbClr val="000000"/>
          </a:solidFill>
        </a:ln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ayout>
        <c:manualLayout>
          <c:xMode val="edge"/>
          <c:yMode val="edge"/>
          <c:x val="4.9510673637313055E-2"/>
          <c:y val="1.9920803043647736E-2"/>
          <c:w val="0.94830318146052728"/>
          <c:h val="7.4703011413679007E-2"/>
        </c:manualLayout>
      </c:layout>
      <c:overlay val="1"/>
      <c:spPr>
        <a:solidFill>
          <a:srgbClr val="EAEAEA"/>
        </a:solidFill>
        <a:ln>
          <a:noFill/>
          <a:round/>
        </a:ln>
        <a:effectLst/>
        <a:extLst>
          <a:ext uri="{91240B29-F687-4F45-9708-019B960494DF}">
            <a14:hiddenLine xmlns:a14="http://schemas.microsoft.com/office/drawing/2010/main">
              <a:noFill/>
              <a:round/>
            </a14:hiddenLine>
          </a:ext>
        </a:extLst>
      </c:spPr>
      <c:txPr>
        <a:bodyPr/>
        <a:lstStyle/>
        <a:p>
          <a:pPr>
            <a:defRPr sz="1600" b="0" i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1"/>
  </c:chart>
  <c:spPr>
    <a:noFill/>
    <a:ln w="9525" cap="flat" cmpd="sng" algn="ctr">
      <a:noFill/>
      <a:prstDash val="solid"/>
      <a:round/>
    </a:ln>
    <a:effectLst/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  <a:ext uri="{91240B29-F687-4F45-9708-019B960494DF}">
        <a14:hiddenLine xmlns:a14="http://schemas.microsoft.com/office/drawing/2010/main" w="9525" cap="flat" cmpd="sng" algn="ctr">
          <a:solidFill>
            <a:sysClr val="windowText" lastClr="000000">
              <a:tint val="75000"/>
              <a:shade val="95000"/>
              <a:satMod val="105000"/>
            </a:sysClr>
          </a:solidFill>
          <a:prstDash val="solid"/>
          <a:round/>
        </a14:hiddenLine>
      </a:ext>
    </a:extLst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22674782678837E-2"/>
          <c:y val="0.14448189834273037"/>
          <c:w val="0.92358714698639599"/>
          <c:h val="0.78776266637595893"/>
        </c:manualLayout>
      </c:layout>
      <c:lineChart>
        <c:grouping val="standard"/>
        <c:varyColors val="0"/>
        <c:ser>
          <c:idx val="1"/>
          <c:order val="0"/>
          <c:tx>
            <c:strRef>
              <c:f>'Figure 6'!$H$6</c:f>
              <c:strCache>
                <c:ptCount val="1"/>
                <c:pt idx="0">
                  <c:v>Sweden</c:v>
                </c:pt>
              </c:strCache>
            </c:strRef>
          </c:tx>
          <c:spPr>
            <a:ln w="19050" cap="rnd" cmpd="sng" algn="ctr">
              <a:solidFill>
                <a:srgbClr val="4F81BD"/>
              </a:solidFill>
              <a:prstDash val="sysDot"/>
              <a:round/>
            </a:ln>
            <a:effectLst/>
          </c:spPr>
          <c:marker>
            <c:symbol val="diamond"/>
            <c:size val="5"/>
            <c:spPr>
              <a:solidFill>
                <a:schemeClr val="tx1"/>
              </a:solidFill>
              <a:ln w="12700">
                <a:solidFill>
                  <a:srgbClr val="000000"/>
                </a:solidFill>
                <a:prstDash val="solid"/>
              </a:ln>
              <a:effectLst/>
            </c:spPr>
          </c:marker>
          <c:cat>
            <c:numRef>
              <c:f>'Figure 6'!$I$4:$L$4</c:f>
              <c:numCache>
                <c:formatCode>General</c:formatCode>
                <c:ptCount val="4"/>
                <c:pt idx="0">
                  <c:v>2001</c:v>
                </c:pt>
                <c:pt idx="1">
                  <c:v>2006</c:v>
                </c:pt>
                <c:pt idx="2">
                  <c:v>2011</c:v>
                </c:pt>
                <c:pt idx="3">
                  <c:v>2016</c:v>
                </c:pt>
              </c:numCache>
            </c:numRef>
          </c:cat>
          <c:val>
            <c:numRef>
              <c:f>'Figure 6'!$I$6:$L$6</c:f>
              <c:numCache>
                <c:formatCode>General</c:formatCode>
                <c:ptCount val="4"/>
                <c:pt idx="0">
                  <c:v>22</c:v>
                </c:pt>
                <c:pt idx="1">
                  <c:v>18</c:v>
                </c:pt>
                <c:pt idx="2">
                  <c:v>14</c:v>
                </c:pt>
                <c:pt idx="3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BF8-4402-BCA9-AE439EA11C88}"/>
            </c:ext>
          </c:extLst>
        </c:ser>
        <c:ser>
          <c:idx val="2"/>
          <c:order val="1"/>
          <c:tx>
            <c:strRef>
              <c:f>'Figure 6'!$H$7</c:f>
              <c:strCache>
                <c:ptCount val="1"/>
                <c:pt idx="0">
                  <c:v>Netherlands</c:v>
                </c:pt>
              </c:strCache>
            </c:strRef>
          </c:tx>
          <c:spPr>
            <a:ln w="19050" cap="rnd" cmpd="sng" algn="ctr">
              <a:solidFill>
                <a:srgbClr val="4F81BD"/>
              </a:solidFill>
              <a:prstDash val="solid"/>
              <a:round/>
            </a:ln>
            <a:effectLst/>
          </c:spPr>
          <c:marker>
            <c:symbol val="diamond"/>
            <c:size val="5"/>
            <c:spPr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</a:ln>
              <a:effectLst/>
            </c:spPr>
          </c:marker>
          <c:cat>
            <c:numRef>
              <c:f>'Figure 6'!$I$4:$L$4</c:f>
              <c:numCache>
                <c:formatCode>General</c:formatCode>
                <c:ptCount val="4"/>
                <c:pt idx="0">
                  <c:v>2001</c:v>
                </c:pt>
                <c:pt idx="1">
                  <c:v>2006</c:v>
                </c:pt>
                <c:pt idx="2">
                  <c:v>2011</c:v>
                </c:pt>
                <c:pt idx="3">
                  <c:v>2016</c:v>
                </c:pt>
              </c:numCache>
            </c:numRef>
          </c:cat>
          <c:val>
            <c:numRef>
              <c:f>'Figure 6'!$I$7:$L$7</c:f>
              <c:numCache>
                <c:formatCode>General</c:formatCode>
                <c:ptCount val="4"/>
                <c:pt idx="0">
                  <c:v>15</c:v>
                </c:pt>
                <c:pt idx="1">
                  <c:v>8</c:v>
                </c:pt>
                <c:pt idx="2">
                  <c:v>6</c:v>
                </c:pt>
                <c:pt idx="3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BF8-4402-BCA9-AE439EA11C88}"/>
            </c:ext>
          </c:extLst>
        </c:ser>
        <c:ser>
          <c:idx val="3"/>
          <c:order val="2"/>
          <c:tx>
            <c:strRef>
              <c:f>'Figure 6'!$H$8</c:f>
              <c:strCache>
                <c:ptCount val="1"/>
                <c:pt idx="0">
                  <c:v>Finland</c:v>
                </c:pt>
              </c:strCache>
            </c:strRef>
          </c:tx>
          <c:spPr>
            <a:ln w="19050" cap="rnd" cmpd="sng" algn="ctr">
              <a:solidFill>
                <a:srgbClr val="4F81BD"/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</a:ln>
              <a:effectLst/>
            </c:spPr>
          </c:marker>
          <c:cat>
            <c:numRef>
              <c:f>'Figure 6'!$I$4:$L$4</c:f>
              <c:numCache>
                <c:formatCode>General</c:formatCode>
                <c:ptCount val="4"/>
                <c:pt idx="0">
                  <c:v>2001</c:v>
                </c:pt>
                <c:pt idx="1">
                  <c:v>2006</c:v>
                </c:pt>
                <c:pt idx="2">
                  <c:v>2011</c:v>
                </c:pt>
                <c:pt idx="3">
                  <c:v>2016</c:v>
                </c:pt>
              </c:numCache>
            </c:numRef>
          </c:cat>
          <c:val>
            <c:numRef>
              <c:f>'Figure 6'!$I$8:$L$8</c:f>
              <c:numCache>
                <c:formatCode>General</c:formatCode>
                <c:ptCount val="4"/>
                <c:pt idx="2">
                  <c:v>20</c:v>
                </c:pt>
                <c:pt idx="3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BF8-4402-BCA9-AE439EA11C88}"/>
            </c:ext>
          </c:extLst>
        </c:ser>
        <c:ser>
          <c:idx val="4"/>
          <c:order val="3"/>
          <c:tx>
            <c:strRef>
              <c:f>'Figure 6'!$H$9</c:f>
              <c:strCache>
                <c:ptCount val="1"/>
                <c:pt idx="0">
                  <c:v>Denmark</c:v>
                </c:pt>
              </c:strCache>
            </c:strRef>
          </c:tx>
          <c:spPr>
            <a:ln w="19050" cap="rnd" cmpd="sng" algn="ctr">
              <a:solidFill>
                <a:srgbClr val="4F81BD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</a:ln>
              <a:effectLst/>
            </c:spPr>
          </c:marker>
          <c:cat>
            <c:numRef>
              <c:f>'Figure 6'!$I$4:$L$4</c:f>
              <c:numCache>
                <c:formatCode>General</c:formatCode>
                <c:ptCount val="4"/>
                <c:pt idx="0">
                  <c:v>2001</c:v>
                </c:pt>
                <c:pt idx="1">
                  <c:v>2006</c:v>
                </c:pt>
                <c:pt idx="2">
                  <c:v>2011</c:v>
                </c:pt>
                <c:pt idx="3">
                  <c:v>2016</c:v>
                </c:pt>
              </c:numCache>
            </c:numRef>
          </c:cat>
          <c:val>
            <c:numRef>
              <c:f>'Figure 6'!$I$9:$L$9</c:f>
              <c:numCache>
                <c:formatCode>General</c:formatCode>
                <c:ptCount val="4"/>
                <c:pt idx="1">
                  <c:v>14</c:v>
                </c:pt>
                <c:pt idx="2">
                  <c:v>12</c:v>
                </c:pt>
                <c:pt idx="3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BF8-4402-BCA9-AE439EA11C88}"/>
            </c:ext>
          </c:extLst>
        </c:ser>
        <c:ser>
          <c:idx val="5"/>
          <c:order val="4"/>
          <c:tx>
            <c:strRef>
              <c:f>'Figure 6'!$H$10</c:f>
              <c:strCache>
                <c:ptCount val="1"/>
                <c:pt idx="0">
                  <c:v>Germany</c:v>
                </c:pt>
              </c:strCache>
            </c:strRef>
          </c:tx>
          <c:spPr>
            <a:ln w="19050" cap="rnd" cmpd="sng" algn="ctr">
              <a:solidFill>
                <a:srgbClr val="4F81BD"/>
              </a:solidFill>
              <a:prstDash val="sysDot"/>
              <a:round/>
            </a:ln>
            <a:effectLst/>
          </c:spPr>
          <c:marker>
            <c:symbol val="square"/>
            <c:size val="5"/>
            <c:spPr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</a:ln>
              <a:effectLst/>
            </c:spPr>
          </c:marker>
          <c:val>
            <c:numRef>
              <c:f>'Figure 6'!$I$10:$L$10</c:f>
              <c:numCache>
                <c:formatCode>General</c:formatCode>
                <c:ptCount val="4"/>
                <c:pt idx="0">
                  <c:v>12</c:v>
                </c:pt>
                <c:pt idx="1">
                  <c:v>7</c:v>
                </c:pt>
                <c:pt idx="2">
                  <c:v>8</c:v>
                </c:pt>
                <c:pt idx="3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BF8-4402-BCA9-AE439EA11C88}"/>
            </c:ext>
          </c:extLst>
        </c:ser>
        <c:ser>
          <c:idx val="0"/>
          <c:order val="5"/>
          <c:tx>
            <c:strRef>
              <c:f>'Figure 6'!$H$5</c:f>
              <c:strCache>
                <c:ptCount val="1"/>
                <c:pt idx="0">
                  <c:v>Norway</c:v>
                </c:pt>
              </c:strCache>
            </c:strRef>
          </c:tx>
          <c:spPr>
            <a:ln w="41275" cap="rnd" cmpd="sng" algn="ctr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square"/>
            <c:size val="9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  <a:effectLst/>
            </c:spPr>
          </c:marker>
          <c:cat>
            <c:numRef>
              <c:f>'Figure 6'!$I$4:$L$4</c:f>
              <c:numCache>
                <c:formatCode>General</c:formatCode>
                <c:ptCount val="4"/>
                <c:pt idx="0">
                  <c:v>2001</c:v>
                </c:pt>
                <c:pt idx="1">
                  <c:v>2006</c:v>
                </c:pt>
                <c:pt idx="2">
                  <c:v>2011</c:v>
                </c:pt>
                <c:pt idx="3">
                  <c:v>2016</c:v>
                </c:pt>
              </c:numCache>
            </c:numRef>
          </c:cat>
          <c:val>
            <c:numRef>
              <c:f>'Figure 6'!$I$5:$L$5</c:f>
              <c:numCache>
                <c:formatCode>General</c:formatCode>
                <c:ptCount val="4"/>
                <c:pt idx="0">
                  <c:v>21</c:v>
                </c:pt>
                <c:pt idx="1">
                  <c:v>19</c:v>
                </c:pt>
                <c:pt idx="2">
                  <c:v>14</c:v>
                </c:pt>
                <c:pt idx="3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BF8-4402-BCA9-AE439EA11C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509184"/>
        <c:axId val="38515456"/>
      </c:lineChart>
      <c:catAx>
        <c:axId val="38509184"/>
        <c:scaling>
          <c:orientation val="minMax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1"/>
        <c:majorTickMark val="in"/>
        <c:minorTickMark val="none"/>
        <c:tickLblPos val="low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 sz="160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38515456"/>
        <c:crosses val="autoZero"/>
        <c:auto val="1"/>
        <c:lblAlgn val="ctr"/>
        <c:lblOffset val="0"/>
        <c:tickLblSkip val="1"/>
        <c:noMultiLvlLbl val="0"/>
      </c:catAx>
      <c:valAx>
        <c:axId val="38515456"/>
        <c:scaling>
          <c:orientation val="minMax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 b="0" i="0">
                    <a:solidFill>
                      <a:srgbClr val="000000"/>
                    </a:solidFill>
                    <a:latin typeface="Arial Narrow"/>
                  </a:defRPr>
                </a:pPr>
                <a:r>
                  <a:rPr lang="en-GB" sz="1400" b="0" i="0">
                    <a:solidFill>
                      <a:srgbClr val="000000"/>
                    </a:solidFill>
                    <a:latin typeface="Arial Narrow"/>
                  </a:rPr>
                  <a:t>Gap in reading score (girls - boys</a:t>
                </a:r>
                <a:r>
                  <a:rPr lang="en-GB" sz="1400" b="0" i="0" baseline="0">
                    <a:solidFill>
                      <a:srgbClr val="000000"/>
                    </a:solidFill>
                    <a:latin typeface="Arial Narrow"/>
                  </a:rPr>
                  <a:t>)</a:t>
                </a:r>
                <a:endParaRPr lang="en-GB" sz="1400" b="0" i="0">
                  <a:solidFill>
                    <a:srgbClr val="000000"/>
                  </a:solidFill>
                  <a:latin typeface="Arial Narrow"/>
                </a:endParaRPr>
              </a:p>
            </c:rich>
          </c:tx>
          <c:layout>
            <c:manualLayout>
              <c:xMode val="edge"/>
              <c:yMode val="edge"/>
              <c:x val="8.7445992048287759E-3"/>
              <c:y val="0.22410903424103701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 sz="200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38509184"/>
        <c:crosses val="autoZero"/>
        <c:crossBetween val="between"/>
      </c:valAx>
      <c:spPr>
        <a:solidFill>
          <a:srgbClr val="F4FFFF"/>
        </a:solidFill>
        <a:ln w="9525">
          <a:solidFill>
            <a:srgbClr val="000000"/>
          </a:solidFill>
        </a:ln>
      </c:spPr>
    </c:plotArea>
    <c:legend>
      <c:legendPos val="r"/>
      <c:layout>
        <c:manualLayout>
          <c:xMode val="edge"/>
          <c:yMode val="edge"/>
          <c:x val="4.1301613461006491E-2"/>
          <c:y val="1.9920803043647736E-2"/>
          <c:w val="0.95651224163683379"/>
          <c:h val="7.4703011413679007E-2"/>
        </c:manualLayout>
      </c:layout>
      <c:overlay val="1"/>
      <c:spPr>
        <a:solidFill>
          <a:srgbClr val="EAEAEA"/>
        </a:solidFill>
        <a:ln>
          <a:noFill/>
          <a:round/>
        </a:ln>
        <a:effectLst/>
        <a:extLst>
          <a:ext uri="{91240B29-F687-4F45-9708-019B960494DF}">
            <a14:hiddenLine xmlns:a14="http://schemas.microsoft.com/office/drawing/2010/main">
              <a:noFill/>
              <a:round/>
            </a14:hiddenLine>
          </a:ext>
        </a:extLst>
      </c:spPr>
      <c:txPr>
        <a:bodyPr/>
        <a:lstStyle/>
        <a:p>
          <a:pPr>
            <a:defRPr sz="1800" b="0" i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1"/>
  </c:chart>
  <c:spPr>
    <a:noFill/>
    <a:ln w="9525" cap="flat" cmpd="sng" algn="ctr">
      <a:noFill/>
      <a:prstDash val="solid"/>
      <a:round/>
    </a:ln>
    <a:effectLst/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  <a:ext uri="{91240B29-F687-4F45-9708-019B960494DF}">
        <a14:hiddenLine xmlns:a14="http://schemas.microsoft.com/office/drawing/2010/main" w="9525" cap="flat" cmpd="sng" algn="ctr">
          <a:solidFill>
            <a:sysClr val="windowText" lastClr="000000">
              <a:tint val="75000"/>
              <a:shade val="95000"/>
              <a:satMod val="105000"/>
            </a:sysClr>
          </a:solidFill>
          <a:prstDash val="solid"/>
          <a:round/>
        </a14:hiddenLine>
      </a:ext>
    </a:extLst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529206966863797E-2"/>
          <c:y val="0.11327420238556465"/>
          <c:w val="0.92428472383446514"/>
          <c:h val="0.83718825007393283"/>
        </c:manualLayout>
      </c:layout>
      <c:lineChart>
        <c:grouping val="standard"/>
        <c:varyColors val="0"/>
        <c:ser>
          <c:idx val="1"/>
          <c:order val="0"/>
          <c:tx>
            <c:strRef>
              <c:f>'Figure 8'!$K$5</c:f>
              <c:strCache>
                <c:ptCount val="1"/>
                <c:pt idx="0">
                  <c:v>Denmark</c:v>
                </c:pt>
              </c:strCache>
            </c:strRef>
          </c:tx>
          <c:spPr>
            <a:ln w="19050" cap="rnd" cmpd="sng" algn="ctr">
              <a:solidFill>
                <a:srgbClr val="4F81BD"/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12700">
                <a:solidFill>
                  <a:srgbClr val="000000"/>
                </a:solidFill>
                <a:prstDash val="solid"/>
              </a:ln>
              <a:effectLst/>
            </c:spPr>
          </c:marker>
          <c:dPt>
            <c:idx val="2"/>
            <c:marker>
              <c:spPr>
                <a:solidFill>
                  <a:schemeClr val="bg1"/>
                </a:solidFill>
                <a:ln w="12700">
                  <a:solidFill>
                    <a:srgbClr val="000000"/>
                  </a:solidFill>
                  <a:prstDash val="solid"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32A9-43F1-85F2-6BF12931F6D7}"/>
              </c:ext>
            </c:extLst>
          </c:dPt>
          <c:val>
            <c:numRef>
              <c:f>'Figure 8'!$L$5:$P$5</c:f>
              <c:numCache>
                <c:formatCode>General</c:formatCode>
                <c:ptCount val="5"/>
                <c:pt idx="2">
                  <c:v>-6</c:v>
                </c:pt>
                <c:pt idx="3">
                  <c:v>-6</c:v>
                </c:pt>
                <c:pt idx="4">
                  <c:v>-6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2A9-43F1-85F2-6BF12931F6D7}"/>
            </c:ext>
          </c:extLst>
        </c:ser>
        <c:ser>
          <c:idx val="2"/>
          <c:order val="1"/>
          <c:tx>
            <c:strRef>
              <c:f>'Figure 8'!$K$6</c:f>
              <c:strCache>
                <c:ptCount val="1"/>
                <c:pt idx="0">
                  <c:v>Netherlands</c:v>
                </c:pt>
              </c:strCache>
            </c:strRef>
          </c:tx>
          <c:spPr>
            <a:ln w="19050" cap="rnd" cmpd="sng" algn="ctr">
              <a:solidFill>
                <a:srgbClr val="4F81BD"/>
              </a:solidFill>
              <a:prstDash val="solid"/>
              <a:round/>
            </a:ln>
            <a:effectLst/>
          </c:spPr>
          <c:marker>
            <c:symbol val="diamond"/>
            <c:size val="5"/>
            <c:spPr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</a:ln>
              <a:effectLst/>
            </c:spPr>
          </c:marker>
          <c:val>
            <c:numRef>
              <c:f>'Figure 8'!$L$6:$P$6</c:f>
              <c:numCache>
                <c:formatCode>General</c:formatCode>
                <c:ptCount val="5"/>
                <c:pt idx="0">
                  <c:v>-13</c:v>
                </c:pt>
                <c:pt idx="1">
                  <c:v>-6</c:v>
                </c:pt>
                <c:pt idx="2">
                  <c:v>-10</c:v>
                </c:pt>
                <c:pt idx="3">
                  <c:v>-8</c:v>
                </c:pt>
                <c:pt idx="4">
                  <c:v>-8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2A9-43F1-85F2-6BF12931F6D7}"/>
            </c:ext>
          </c:extLst>
        </c:ser>
        <c:ser>
          <c:idx val="3"/>
          <c:order val="2"/>
          <c:tx>
            <c:strRef>
              <c:f>'Figure 8'!$K$7</c:f>
              <c:strCache>
                <c:ptCount val="1"/>
                <c:pt idx="0">
                  <c:v>Sweden</c:v>
                </c:pt>
              </c:strCache>
            </c:strRef>
          </c:tx>
          <c:spPr>
            <a:ln w="19050" cap="rnd" cmpd="sng" algn="ctr">
              <a:solidFill>
                <a:srgbClr val="4F81BD"/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</a:ln>
              <a:effectLst/>
            </c:spPr>
          </c:marker>
          <c:dPt>
            <c:idx val="3"/>
            <c:marker>
              <c:spPr>
                <a:solidFill>
                  <a:schemeClr val="bg1"/>
                </a:solidFill>
                <a:ln w="12700">
                  <a:solidFill>
                    <a:srgbClr val="000000"/>
                  </a:solidFill>
                  <a:prstDash val="solid"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32A9-43F1-85F2-6BF12931F6D7}"/>
              </c:ext>
            </c:extLst>
          </c:dPt>
          <c:dPt>
            <c:idx val="4"/>
            <c:marker>
              <c:spPr>
                <a:solidFill>
                  <a:schemeClr val="bg1"/>
                </a:solidFill>
                <a:ln w="12700">
                  <a:solidFill>
                    <a:srgbClr val="000000"/>
                  </a:solidFill>
                  <a:prstDash val="solid"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32A9-43F1-85F2-6BF12931F6D7}"/>
              </c:ext>
            </c:extLst>
          </c:dPt>
          <c:val>
            <c:numRef>
              <c:f>'Figure 8'!$L$7:$P$7</c:f>
              <c:numCache>
                <c:formatCode>General</c:formatCode>
                <c:ptCount val="5"/>
                <c:pt idx="2">
                  <c:v>-7</c:v>
                </c:pt>
                <c:pt idx="3">
                  <c:v>-5</c:v>
                </c:pt>
                <c:pt idx="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2A9-43F1-85F2-6BF12931F6D7}"/>
            </c:ext>
          </c:extLst>
        </c:ser>
        <c:ser>
          <c:idx val="4"/>
          <c:order val="3"/>
          <c:tx>
            <c:strRef>
              <c:f>'Figure 8'!$K$8</c:f>
              <c:strCache>
                <c:ptCount val="1"/>
                <c:pt idx="0">
                  <c:v>Finland</c:v>
                </c:pt>
              </c:strCache>
            </c:strRef>
          </c:tx>
          <c:spPr>
            <a:ln w="19050" cap="rnd" cmpd="sng" algn="ctr">
              <a:solidFill>
                <a:srgbClr val="4F81BD"/>
              </a:solidFill>
              <a:prstDash val="dash"/>
              <a:round/>
            </a:ln>
            <a:effectLst/>
          </c:spPr>
          <c:marker>
            <c:symbol val="square"/>
            <c:size val="7"/>
            <c:spPr>
              <a:solidFill>
                <a:srgbClr val="000000"/>
              </a:solidFill>
              <a:ln w="12700">
                <a:solidFill>
                  <a:srgbClr val="000000"/>
                </a:solidFill>
                <a:prstDash val="solid"/>
              </a:ln>
              <a:effectLst/>
            </c:spPr>
          </c:marker>
          <c:val>
            <c:numRef>
              <c:f>'Figure 8'!$L$8:$P$8</c:f>
              <c:numCache>
                <c:formatCode>General</c:formatCode>
                <c:ptCount val="5"/>
                <c:pt idx="3">
                  <c:v>-7</c:v>
                </c:pt>
                <c:pt idx="4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2A9-43F1-85F2-6BF12931F6D7}"/>
            </c:ext>
          </c:extLst>
        </c:ser>
        <c:ser>
          <c:idx val="5"/>
          <c:order val="4"/>
          <c:tx>
            <c:strRef>
              <c:f>'Figure 8'!$K$9</c:f>
              <c:strCache>
                <c:ptCount val="1"/>
                <c:pt idx="0">
                  <c:v>Germany</c:v>
                </c:pt>
              </c:strCache>
            </c:strRef>
          </c:tx>
          <c:spPr>
            <a:ln w="19050" cap="rnd" cmpd="sng" algn="ctr">
              <a:solidFill>
                <a:srgbClr val="4F81BD"/>
              </a:solidFill>
              <a:prstDash val="sysDash"/>
              <a:round/>
            </a:ln>
            <a:effectLst/>
          </c:spPr>
          <c:marker>
            <c:symbol val="diamond"/>
            <c:size val="7"/>
            <c:spPr>
              <a:solidFill>
                <a:srgbClr val="000000"/>
              </a:solidFill>
              <a:ln>
                <a:solidFill>
                  <a:srgbClr val="000000"/>
                </a:solidFill>
              </a:ln>
              <a:effectLst/>
            </c:spPr>
          </c:marker>
          <c:dPt>
            <c:idx val="2"/>
            <c:marker>
              <c:symbol val="diamond"/>
              <c:size val="5"/>
            </c:marker>
            <c:bubble3D val="0"/>
            <c:extLst>
              <c:ext xmlns:c16="http://schemas.microsoft.com/office/drawing/2014/chart" uri="{C3380CC4-5D6E-409C-BE32-E72D297353CC}">
                <c16:uniqueId val="{00000007-32A9-43F1-85F2-6BF12931F6D7}"/>
              </c:ext>
            </c:extLst>
          </c:dPt>
          <c:dPt>
            <c:idx val="3"/>
            <c:marker>
              <c:symbol val="diamond"/>
              <c:size val="5"/>
            </c:marker>
            <c:bubble3D val="0"/>
            <c:extLst>
              <c:ext xmlns:c16="http://schemas.microsoft.com/office/drawing/2014/chart" uri="{C3380CC4-5D6E-409C-BE32-E72D297353CC}">
                <c16:uniqueId val="{00000008-32A9-43F1-85F2-6BF12931F6D7}"/>
              </c:ext>
            </c:extLst>
          </c:dPt>
          <c:dPt>
            <c:idx val="4"/>
            <c:marker>
              <c:symbol val="diamond"/>
              <c:size val="5"/>
              <c:spPr>
                <a:solidFill>
                  <a:schemeClr val="bg1"/>
                </a:solidFill>
                <a:ln>
                  <a:solidFill>
                    <a:srgbClr val="000000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32A9-43F1-85F2-6BF12931F6D7}"/>
              </c:ext>
            </c:extLst>
          </c:dPt>
          <c:val>
            <c:numRef>
              <c:f>'Figure 8'!$L$9:$P$9</c:f>
              <c:numCache>
                <c:formatCode>General</c:formatCode>
                <c:ptCount val="5"/>
                <c:pt idx="2">
                  <c:v>-12</c:v>
                </c:pt>
                <c:pt idx="3">
                  <c:v>-9</c:v>
                </c:pt>
                <c:pt idx="4">
                  <c:v>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32A9-43F1-85F2-6BF12931F6D7}"/>
            </c:ext>
          </c:extLst>
        </c:ser>
        <c:ser>
          <c:idx val="0"/>
          <c:order val="5"/>
          <c:tx>
            <c:strRef>
              <c:f>'Figure 8'!$K$4</c:f>
              <c:strCache>
                <c:ptCount val="1"/>
                <c:pt idx="0">
                  <c:v>Norway</c:v>
                </c:pt>
              </c:strCache>
            </c:strRef>
          </c:tx>
          <c:spPr>
            <a:ln w="41275" cap="rnd" cmpd="sng" algn="ctr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square"/>
            <c:size val="9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  <a:effectLst/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B-32A9-43F1-85F2-6BF12931F6D7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C-32A9-43F1-85F2-6BF12931F6D7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D-32A9-43F1-85F2-6BF12931F6D7}"/>
              </c:ext>
            </c:extLst>
          </c:dPt>
          <c:cat>
            <c:numRef>
              <c:f>'Figure 8'!$L$3:$P$3</c:f>
              <c:numCache>
                <c:formatCode>General</c:formatCode>
                <c:ptCount val="5"/>
                <c:pt idx="0">
                  <c:v>1995</c:v>
                </c:pt>
                <c:pt idx="1">
                  <c:v>2003</c:v>
                </c:pt>
                <c:pt idx="2">
                  <c:v>2007</c:v>
                </c:pt>
                <c:pt idx="3" formatCode="0">
                  <c:v>2011</c:v>
                </c:pt>
                <c:pt idx="4" formatCode="0">
                  <c:v>2015</c:v>
                </c:pt>
              </c:numCache>
            </c:numRef>
          </c:cat>
          <c:val>
            <c:numRef>
              <c:f>'Figure 8'!$L$4:$P$4</c:f>
              <c:numCache>
                <c:formatCode>General</c:formatCode>
                <c:ptCount val="5"/>
                <c:pt idx="0">
                  <c:v>-4</c:v>
                </c:pt>
                <c:pt idx="1">
                  <c:v>-5</c:v>
                </c:pt>
                <c:pt idx="2">
                  <c:v>-7</c:v>
                </c:pt>
                <c:pt idx="3">
                  <c:v>-7</c:v>
                </c:pt>
                <c:pt idx="4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32A9-43F1-85F2-6BF12931F6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018240"/>
        <c:axId val="37761408"/>
      </c:lineChart>
      <c:catAx>
        <c:axId val="37018240"/>
        <c:scaling>
          <c:orientation val="minMax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1"/>
        <c:majorTickMark val="in"/>
        <c:minorTickMark val="none"/>
        <c:tickLblPos val="low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 sz="160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37761408"/>
        <c:crosses val="autoZero"/>
        <c:auto val="1"/>
        <c:lblAlgn val="ctr"/>
        <c:lblOffset val="0"/>
        <c:tickLblSkip val="1"/>
        <c:noMultiLvlLbl val="0"/>
      </c:catAx>
      <c:valAx>
        <c:axId val="37761408"/>
        <c:scaling>
          <c:orientation val="minMax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800" b="0" i="0">
                    <a:solidFill>
                      <a:srgbClr val="000000"/>
                    </a:solidFill>
                    <a:latin typeface="Arial Narrow"/>
                  </a:defRPr>
                </a:pPr>
                <a:r>
                  <a:rPr lang="en-GB" sz="1800" b="0" i="0">
                    <a:solidFill>
                      <a:srgbClr val="000000"/>
                    </a:solidFill>
                    <a:latin typeface="Arial Narrow"/>
                  </a:rPr>
                  <a:t>Gap</a:t>
                </a:r>
                <a:r>
                  <a:rPr lang="en-GB" sz="1800" b="0" i="0" baseline="0">
                    <a:solidFill>
                      <a:srgbClr val="000000"/>
                    </a:solidFill>
                    <a:latin typeface="Arial Narrow"/>
                  </a:rPr>
                  <a:t> in math score (girls - boys)</a:t>
                </a:r>
                <a:endParaRPr lang="en-GB" sz="1800" b="0" i="0">
                  <a:solidFill>
                    <a:srgbClr val="000000"/>
                  </a:solidFill>
                  <a:latin typeface="Arial Narrow"/>
                </a:endParaRPr>
              </a:p>
            </c:rich>
          </c:tx>
          <c:layout>
            <c:manualLayout>
              <c:xMode val="edge"/>
              <c:yMode val="edge"/>
              <c:x val="8.7446293580578979E-3"/>
              <c:y val="0.33872737026228372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 sz="160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37018240"/>
        <c:crosses val="autoZero"/>
        <c:crossBetween val="between"/>
      </c:valAx>
      <c:spPr>
        <a:solidFill>
          <a:srgbClr val="F4FFFF"/>
        </a:solidFill>
        <a:ln w="9525">
          <a:solidFill>
            <a:srgbClr val="000000"/>
          </a:solidFill>
        </a:ln>
      </c:spPr>
    </c:plotArea>
    <c:legend>
      <c:legendPos val="t"/>
      <c:layout>
        <c:manualLayout>
          <c:xMode val="edge"/>
          <c:yMode val="edge"/>
          <c:x val="4.5772365854619988E-2"/>
          <c:y val="1.4606376833596276E-2"/>
          <c:w val="0.9520414892432203"/>
          <c:h val="5.4773913125986042E-2"/>
        </c:manualLayout>
      </c:layout>
      <c:overlay val="1"/>
      <c:spPr>
        <a:solidFill>
          <a:srgbClr val="EAEAEA"/>
        </a:solidFill>
        <a:ln>
          <a:noFill/>
          <a:round/>
        </a:ln>
        <a:effectLst/>
        <a:extLst>
          <a:ext uri="{91240B29-F687-4F45-9708-019B960494DF}">
            <a14:hiddenLine xmlns:a14="http://schemas.microsoft.com/office/drawing/2010/main">
              <a:noFill/>
              <a:round/>
            </a14:hiddenLine>
          </a:ext>
        </a:extLst>
      </c:spPr>
      <c:txPr>
        <a:bodyPr/>
        <a:lstStyle/>
        <a:p>
          <a:pPr>
            <a:defRPr sz="1600" b="0" i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1"/>
  </c:chart>
  <c:spPr>
    <a:noFill/>
    <a:ln w="9525" cap="flat" cmpd="sng" algn="ctr">
      <a:noFill/>
      <a:prstDash val="solid"/>
      <a:round/>
    </a:ln>
    <a:effectLst/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  <a:ext uri="{91240B29-F687-4F45-9708-019B960494DF}">
        <a14:hiddenLine xmlns:a14="http://schemas.microsoft.com/office/drawing/2010/main" w="9525" cap="flat" cmpd="sng" algn="ctr">
          <a:solidFill>
            <a:sysClr val="windowText" lastClr="000000">
              <a:tint val="75000"/>
              <a:shade val="95000"/>
              <a:satMod val="105000"/>
            </a:sysClr>
          </a:solidFill>
          <a:prstDash val="solid"/>
          <a:round/>
        </a14:hiddenLine>
      </a:ext>
    </a:extLst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xMode val="edge"/>
          <c:yMode val="edge"/>
          <c:x val="8.7445796086387494E-3"/>
          <c:y val="9.7414183217317069E-2"/>
          <c:w val="0.98906927548920154"/>
          <c:h val="0.89528262836588479"/>
        </c:manualLayout>
      </c:layout>
      <c:barChart>
        <c:barDir val="col"/>
        <c:grouping val="stacked"/>
        <c:varyColors val="0"/>
        <c:ser>
          <c:idx val="0"/>
          <c:order val="0"/>
          <c:tx>
            <c:v>Boys</c:v>
          </c:tx>
          <c:spPr>
            <a:solidFill>
              <a:srgbClr val="4F81BD"/>
            </a:solidFill>
            <a:ln w="6350" cmpd="sng">
              <a:solidFill>
                <a:srgbClr val="000000"/>
              </a:solidFill>
              <a:round/>
            </a:ln>
            <a:effectLst/>
          </c:spPr>
          <c:invertIfNegative val="0"/>
          <c:cat>
            <c:strRef>
              <c:f>'Figure 10'!$F$2:$F$28</c:f>
              <c:strCache>
                <c:ptCount val="27"/>
                <c:pt idx="0">
                  <c:v>Israel     -6</c:v>
                </c:pt>
                <c:pt idx="1">
                  <c:v>Hungary           </c:v>
                </c:pt>
                <c:pt idx="2">
                  <c:v>Luxembourg     -2</c:v>
                </c:pt>
                <c:pt idx="3">
                  <c:v>France     -4</c:v>
                </c:pt>
                <c:pt idx="4">
                  <c:v>Iceland     -5</c:v>
                </c:pt>
                <c:pt idx="5">
                  <c:v>United States     -3</c:v>
                </c:pt>
                <c:pt idx="6">
                  <c:v>OECD average     -3</c:v>
                </c:pt>
                <c:pt idx="7">
                  <c:v>Sweden     -5</c:v>
                </c:pt>
                <c:pt idx="8">
                  <c:v>Latvia     -6</c:v>
                </c:pt>
                <c:pt idx="9">
                  <c:v>Austria           </c:v>
                </c:pt>
                <c:pt idx="10">
                  <c:v>Australia     -4</c:v>
                </c:pt>
                <c:pt idx="11">
                  <c:v>Belgium           </c:v>
                </c:pt>
                <c:pt idx="12">
                  <c:v>Italy           </c:v>
                </c:pt>
                <c:pt idx="13">
                  <c:v>Portugal     -2</c:v>
                </c:pt>
                <c:pt idx="14">
                  <c:v>Netherlands           </c:v>
                </c:pt>
                <c:pt idx="15">
                  <c:v>Norway     -6</c:v>
                </c:pt>
                <c:pt idx="16">
                  <c:v>Spain     -2</c:v>
                </c:pt>
                <c:pt idx="17">
                  <c:v>Switzerland           </c:v>
                </c:pt>
                <c:pt idx="18">
                  <c:v>United Kingdom           </c:v>
                </c:pt>
                <c:pt idx="19">
                  <c:v>Germany           </c:v>
                </c:pt>
                <c:pt idx="20">
                  <c:v>Slovenia     -4</c:v>
                </c:pt>
                <c:pt idx="21">
                  <c:v>Poland     -3</c:v>
                </c:pt>
                <c:pt idx="22">
                  <c:v>Finland     -5</c:v>
                </c:pt>
                <c:pt idx="23">
                  <c:v>Denmark           </c:v>
                </c:pt>
                <c:pt idx="24">
                  <c:v>Ireland     -2</c:v>
                </c:pt>
                <c:pt idx="25">
                  <c:v>Canada     -2</c:v>
                </c:pt>
                <c:pt idx="26">
                  <c:v>Estonia     -3</c:v>
                </c:pt>
              </c:strCache>
            </c:strRef>
          </c:cat>
          <c:val>
            <c:numRef>
              <c:f>'Figure 10'!$B$2:$B$28</c:f>
              <c:numCache>
                <c:formatCode>General</c:formatCode>
                <c:ptCount val="27"/>
                <c:pt idx="0">
                  <c:v>23.110657350183757</c:v>
                </c:pt>
                <c:pt idx="1">
                  <c:v>19.055586211819232</c:v>
                </c:pt>
                <c:pt idx="2">
                  <c:v>17.694110623260091</c:v>
                </c:pt>
                <c:pt idx="3">
                  <c:v>16.951446138495434</c:v>
                </c:pt>
                <c:pt idx="4">
                  <c:v>15.771827639536244</c:v>
                </c:pt>
                <c:pt idx="5">
                  <c:v>15.140387461829341</c:v>
                </c:pt>
                <c:pt idx="6">
                  <c:v>14.54843182715916</c:v>
                </c:pt>
                <c:pt idx="7">
                  <c:v>13.899956225425974</c:v>
                </c:pt>
                <c:pt idx="8">
                  <c:v>13.563392997632182</c:v>
                </c:pt>
                <c:pt idx="9">
                  <c:v>13.522965742825026</c:v>
                </c:pt>
                <c:pt idx="10">
                  <c:v>13.33767713287912</c:v>
                </c:pt>
                <c:pt idx="11">
                  <c:v>12.779408716006802</c:v>
                </c:pt>
                <c:pt idx="12">
                  <c:v>12.513099837759633</c:v>
                </c:pt>
                <c:pt idx="13">
                  <c:v>11.916281558635262</c:v>
                </c:pt>
                <c:pt idx="14">
                  <c:v>11.844206827666424</c:v>
                </c:pt>
                <c:pt idx="15">
                  <c:v>11.66369686163484</c:v>
                </c:pt>
                <c:pt idx="16">
                  <c:v>11.386434557149292</c:v>
                </c:pt>
                <c:pt idx="17">
                  <c:v>10.862626578108598</c:v>
                </c:pt>
                <c:pt idx="18">
                  <c:v>10.583157160218942</c:v>
                </c:pt>
                <c:pt idx="19">
                  <c:v>10.053650565531399</c:v>
                </c:pt>
                <c:pt idx="20">
                  <c:v>10.033004972872863</c:v>
                </c:pt>
                <c:pt idx="21">
                  <c:v>9.5814022208666412</c:v>
                </c:pt>
                <c:pt idx="22">
                  <c:v>8.4439992423707135</c:v>
                </c:pt>
                <c:pt idx="23">
                  <c:v>7.9063953230446202</c:v>
                </c:pt>
                <c:pt idx="24">
                  <c:v>7.6210508127482619</c:v>
                </c:pt>
                <c:pt idx="25">
                  <c:v>7.1381589256975451</c:v>
                </c:pt>
                <c:pt idx="26">
                  <c:v>6.121646266350357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FD-4F18-BB63-DFA888EB01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121408"/>
        <c:axId val="37131776"/>
      </c:barChart>
      <c:lineChart>
        <c:grouping val="standard"/>
        <c:varyColors val="0"/>
        <c:ser>
          <c:idx val="1"/>
          <c:order val="1"/>
          <c:tx>
            <c:v>Girls</c:v>
          </c:tx>
          <c:spPr>
            <a:ln w="6350" cap="rnd" cmpd="sng" algn="ctr">
              <a:noFill/>
              <a:prstDash val="solid"/>
              <a:round/>
            </a:ln>
            <a:effectLst/>
            <a:extLst>
              <a:ext uri="{91240B29-F687-4F45-9708-019B960494DF}">
                <a14:hiddenLine xmlns:a14="http://schemas.microsoft.com/office/drawing/2010/main" w="6350" cap="rnd" cmpd="sng" algn="ctr">
                  <a:solidFill>
                    <a:sysClr val="windowText" lastClr="000000"/>
                  </a:solidFill>
                  <a:prstDash val="solid"/>
                  <a:round/>
                </a14:hiddenLine>
              </a:ext>
            </a:extLst>
          </c:spPr>
          <c:marker>
            <c:symbol val="diamond"/>
            <c:size val="9"/>
            <c:spPr>
              <a:solidFill>
                <a:schemeClr val="tx1"/>
              </a:solidFill>
              <a:ln w="3175">
                <a:solidFill>
                  <a:srgbClr val="000000"/>
                </a:solidFill>
                <a:prstDash val="solid"/>
              </a:ln>
              <a:effectLst/>
              <a:extLst/>
            </c:spPr>
          </c:marker>
          <c:cat>
            <c:strRef>
              <c:f>'Figure 10'!$A$2:$A$28</c:f>
              <c:strCache>
                <c:ptCount val="27"/>
                <c:pt idx="0">
                  <c:v>Israel</c:v>
                </c:pt>
                <c:pt idx="1">
                  <c:v>Hungary</c:v>
                </c:pt>
                <c:pt idx="2">
                  <c:v>Luxembourg</c:v>
                </c:pt>
                <c:pt idx="3">
                  <c:v>France</c:v>
                </c:pt>
                <c:pt idx="4">
                  <c:v>Iceland</c:v>
                </c:pt>
                <c:pt idx="5">
                  <c:v>United States</c:v>
                </c:pt>
                <c:pt idx="6">
                  <c:v>OECD average</c:v>
                </c:pt>
                <c:pt idx="7">
                  <c:v>Sweden</c:v>
                </c:pt>
                <c:pt idx="8">
                  <c:v>Latvia</c:v>
                </c:pt>
                <c:pt idx="9">
                  <c:v>Austria</c:v>
                </c:pt>
                <c:pt idx="10">
                  <c:v>Australia</c:v>
                </c:pt>
                <c:pt idx="11">
                  <c:v>Belgium</c:v>
                </c:pt>
                <c:pt idx="12">
                  <c:v>Italy</c:v>
                </c:pt>
                <c:pt idx="13">
                  <c:v>Portugal</c:v>
                </c:pt>
                <c:pt idx="14">
                  <c:v>Netherlands</c:v>
                </c:pt>
                <c:pt idx="15">
                  <c:v>Norway</c:v>
                </c:pt>
                <c:pt idx="16">
                  <c:v>Spain</c:v>
                </c:pt>
                <c:pt idx="17">
                  <c:v>Switzerland</c:v>
                </c:pt>
                <c:pt idx="18">
                  <c:v>United Kingdom</c:v>
                </c:pt>
                <c:pt idx="19">
                  <c:v>Germany</c:v>
                </c:pt>
                <c:pt idx="20">
                  <c:v>Slovenia</c:v>
                </c:pt>
                <c:pt idx="21">
                  <c:v>Poland</c:v>
                </c:pt>
                <c:pt idx="22">
                  <c:v>Finland</c:v>
                </c:pt>
                <c:pt idx="23">
                  <c:v>Denmark</c:v>
                </c:pt>
                <c:pt idx="24">
                  <c:v>Ireland</c:v>
                </c:pt>
                <c:pt idx="25">
                  <c:v>Canada</c:v>
                </c:pt>
                <c:pt idx="26">
                  <c:v>Estonia</c:v>
                </c:pt>
              </c:strCache>
            </c:strRef>
          </c:cat>
          <c:val>
            <c:numRef>
              <c:f>'Figure 10'!$C$2:$C$28</c:f>
              <c:numCache>
                <c:formatCode>General</c:formatCode>
                <c:ptCount val="27"/>
                <c:pt idx="0">
                  <c:v>17.538862626434895</c:v>
                </c:pt>
                <c:pt idx="1">
                  <c:v>17.734332085725026</c:v>
                </c:pt>
                <c:pt idx="2">
                  <c:v>16.153698889697491</c:v>
                </c:pt>
                <c:pt idx="3">
                  <c:v>12.842047492563422</c:v>
                </c:pt>
                <c:pt idx="4">
                  <c:v>11.039031959954148</c:v>
                </c:pt>
                <c:pt idx="5">
                  <c:v>11.985536287654341</c:v>
                </c:pt>
                <c:pt idx="6">
                  <c:v>11.506187721872481</c:v>
                </c:pt>
                <c:pt idx="7">
                  <c:v>8.4489274134619148</c:v>
                </c:pt>
                <c:pt idx="8">
                  <c:v>7.4873984016132527</c:v>
                </c:pt>
                <c:pt idx="9">
                  <c:v>13.574186208080171</c:v>
                </c:pt>
                <c:pt idx="10">
                  <c:v>9.1138995226935151</c:v>
                </c:pt>
                <c:pt idx="11">
                  <c:v>12.550745943549625</c:v>
                </c:pt>
                <c:pt idx="12">
                  <c:v>12.128993153376937</c:v>
                </c:pt>
                <c:pt idx="13">
                  <c:v>9.7727728866062478</c:v>
                </c:pt>
                <c:pt idx="14">
                  <c:v>9.7995788512253892</c:v>
                </c:pt>
                <c:pt idx="15">
                  <c:v>6.0641329978671852</c:v>
                </c:pt>
                <c:pt idx="16">
                  <c:v>9.3167665854392592</c:v>
                </c:pt>
                <c:pt idx="17">
                  <c:v>9.327611033010367</c:v>
                </c:pt>
                <c:pt idx="18">
                  <c:v>9.6698373484412858</c:v>
                </c:pt>
                <c:pt idx="19">
                  <c:v>9.4883664586340952</c:v>
                </c:pt>
                <c:pt idx="20">
                  <c:v>6.1653383798267143</c:v>
                </c:pt>
                <c:pt idx="21">
                  <c:v>7.0173511098401535</c:v>
                </c:pt>
                <c:pt idx="22">
                  <c:v>3.7961854519400307</c:v>
                </c:pt>
                <c:pt idx="23">
                  <c:v>6.8305658555958564</c:v>
                </c:pt>
                <c:pt idx="24">
                  <c:v>5.8723485380597671</c:v>
                </c:pt>
                <c:pt idx="25">
                  <c:v>4.7082712642514419</c:v>
                </c:pt>
                <c:pt idx="26">
                  <c:v>3.4435918620634016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DFD-4F18-BB63-DFA888EB01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121408"/>
        <c:axId val="37131776"/>
      </c:lineChart>
      <c:catAx>
        <c:axId val="37121408"/>
        <c:scaling>
          <c:orientation val="minMax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1"/>
        <c:majorTickMark val="in"/>
        <c:minorTickMark val="none"/>
        <c:tickLblPos val="low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54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37131776"/>
        <c:crosses val="autoZero"/>
        <c:auto val="1"/>
        <c:lblAlgn val="ctr"/>
        <c:lblOffset val="0"/>
        <c:tickLblSkip val="1"/>
        <c:noMultiLvlLbl val="0"/>
      </c:catAx>
      <c:valAx>
        <c:axId val="37131776"/>
        <c:scaling>
          <c:orientation val="minMax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1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37121408"/>
        <c:crosses val="autoZero"/>
        <c:crossBetween val="between"/>
      </c:valAx>
      <c:spPr>
        <a:solidFill>
          <a:srgbClr val="F4FFFF"/>
        </a:solidFill>
        <a:ln w="9525">
          <a:solidFill>
            <a:srgbClr val="000000"/>
          </a:solidFill>
        </a:ln>
      </c:spPr>
    </c:plotArea>
    <c:legend>
      <c:legendPos val="t"/>
      <c:layout>
        <c:manualLayout>
          <c:xMode val="edge"/>
          <c:yMode val="edge"/>
          <c:x val="5.5169174738410619E-2"/>
          <c:y val="1.4606471065355524E-2"/>
          <c:w val="0.94142887463629521"/>
          <c:h val="5.4773913125986042E-2"/>
        </c:manualLayout>
      </c:layout>
      <c:overlay val="1"/>
      <c:spPr>
        <a:solidFill>
          <a:srgbClr val="EAEAEA"/>
        </a:solidFill>
        <a:ln>
          <a:noFill/>
          <a:round/>
        </a:ln>
        <a:effectLst/>
        <a:extLst>
          <a:ext uri="{91240B29-F687-4F45-9708-019B960494DF}">
            <a14:hiddenLine xmlns:a14="http://schemas.microsoft.com/office/drawing/2010/main">
              <a:noFill/>
              <a:round/>
            </a14:hiddenLine>
          </a:ext>
        </a:extLst>
      </c:spPr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1"/>
  </c:chart>
  <c:spPr>
    <a:noFill/>
    <a:ln w="9525" cap="flat" cmpd="sng" algn="ctr">
      <a:noFill/>
      <a:prstDash val="solid"/>
      <a:round/>
    </a:ln>
    <a:effectLst/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  <a:ext uri="{91240B29-F687-4F45-9708-019B960494DF}">
        <a14:hiddenLine xmlns:a14="http://schemas.microsoft.com/office/drawing/2010/main" w="9525" cap="flat" cmpd="sng" algn="ctr">
          <a:solidFill>
            <a:sysClr val="windowText" lastClr="000000">
              <a:tint val="75000"/>
              <a:shade val="95000"/>
              <a:satMod val="105000"/>
            </a:sysClr>
          </a:solidFill>
          <a:prstDash val="solid"/>
          <a:round/>
        </a14:hiddenLine>
      </a:ext>
    </a:extLst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82521437661292E-2"/>
          <c:y val="0.11680759545904414"/>
          <c:w val="0.90998868043657144"/>
          <c:h val="0.64841435829504923"/>
        </c:manualLayout>
      </c:layout>
      <c:barChart>
        <c:barDir val="col"/>
        <c:grouping val="stacked"/>
        <c:varyColors val="0"/>
        <c:ser>
          <c:idx val="0"/>
          <c:order val="0"/>
          <c:tx>
            <c:v>Computer-based</c:v>
          </c:tx>
          <c:spPr>
            <a:solidFill>
              <a:srgbClr val="4F81BD"/>
            </a:solidFill>
            <a:ln w="6350" cmpd="sng">
              <a:solidFill>
                <a:srgbClr val="000000"/>
              </a:solidFill>
              <a:round/>
            </a:ln>
            <a:effectLst/>
          </c:spPr>
          <c:invertIfNegative val="0"/>
          <c:cat>
            <c:strRef>
              <c:f>'Figure 14'!$A$2:$A$32</c:f>
              <c:strCache>
                <c:ptCount val="31"/>
                <c:pt idx="0">
                  <c:v>United Arab Emirates</c:v>
                </c:pt>
                <c:pt idx="1">
                  <c:v>Norway</c:v>
                </c:pt>
                <c:pt idx="2">
                  <c:v>Slovenia</c:v>
                </c:pt>
                <c:pt idx="3">
                  <c:v>Estonia</c:v>
                </c:pt>
                <c:pt idx="4">
                  <c:v>Poland</c:v>
                </c:pt>
                <c:pt idx="5">
                  <c:v>Sweden</c:v>
                </c:pt>
                <c:pt idx="6">
                  <c:v>Hungary</c:v>
                </c:pt>
                <c:pt idx="7">
                  <c:v>Australia</c:v>
                </c:pt>
                <c:pt idx="8">
                  <c:v>Germany</c:v>
                </c:pt>
                <c:pt idx="9">
                  <c:v>United States</c:v>
                </c:pt>
                <c:pt idx="10">
                  <c:v>Israel</c:v>
                </c:pt>
                <c:pt idx="11">
                  <c:v>Austria</c:v>
                </c:pt>
                <c:pt idx="12">
                  <c:v>OECD average</c:v>
                </c:pt>
                <c:pt idx="13">
                  <c:v>Belgium</c:v>
                </c:pt>
                <c:pt idx="14">
                  <c:v>Ireland</c:v>
                </c:pt>
                <c:pt idx="15">
                  <c:v>Spain</c:v>
                </c:pt>
                <c:pt idx="16">
                  <c:v>Denmark</c:v>
                </c:pt>
                <c:pt idx="17">
                  <c:v>France</c:v>
                </c:pt>
                <c:pt idx="18">
                  <c:v>Canada</c:v>
                </c:pt>
                <c:pt idx="19">
                  <c:v>Italy</c:v>
                </c:pt>
                <c:pt idx="20">
                  <c:v>Brazil</c:v>
                </c:pt>
                <c:pt idx="21">
                  <c:v>Hong Kong (China)</c:v>
                </c:pt>
                <c:pt idx="22">
                  <c:v>Slovak Republic</c:v>
                </c:pt>
                <c:pt idx="23">
                  <c:v>Macao (China)</c:v>
                </c:pt>
                <c:pt idx="24">
                  <c:v>Russia</c:v>
                </c:pt>
                <c:pt idx="25">
                  <c:v>Singapore</c:v>
                </c:pt>
                <c:pt idx="26">
                  <c:v>Portugal</c:v>
                </c:pt>
                <c:pt idx="27">
                  <c:v>Japan</c:v>
                </c:pt>
                <c:pt idx="28">
                  <c:v>Chile</c:v>
                </c:pt>
                <c:pt idx="29">
                  <c:v>Korea</c:v>
                </c:pt>
                <c:pt idx="30">
                  <c:v>Colombia</c:v>
                </c:pt>
              </c:strCache>
            </c:strRef>
          </c:cat>
          <c:val>
            <c:numRef>
              <c:f>'Figure 14'!$D$2:$D$32</c:f>
              <c:numCache>
                <c:formatCode>0.00</c:formatCode>
                <c:ptCount val="31"/>
                <c:pt idx="0">
                  <c:v>50.011567509408145</c:v>
                </c:pt>
                <c:pt idx="1">
                  <c:v>45.679320209495977</c:v>
                </c:pt>
                <c:pt idx="2">
                  <c:v>39.4066128218318</c:v>
                </c:pt>
                <c:pt idx="3">
                  <c:v>36.569032460756652</c:v>
                </c:pt>
                <c:pt idx="4">
                  <c:v>33.963134064736373</c:v>
                </c:pt>
                <c:pt idx="5">
                  <c:v>33.494356923897385</c:v>
                </c:pt>
                <c:pt idx="6">
                  <c:v>32.600146240366975</c:v>
                </c:pt>
                <c:pt idx="7">
                  <c:v>30.950252686261436</c:v>
                </c:pt>
                <c:pt idx="8">
                  <c:v>29.530043623278324</c:v>
                </c:pt>
                <c:pt idx="9">
                  <c:v>28.295452235876201</c:v>
                </c:pt>
                <c:pt idx="10">
                  <c:v>27.415811136625315</c:v>
                </c:pt>
                <c:pt idx="11">
                  <c:v>26.697548211794413</c:v>
                </c:pt>
                <c:pt idx="12">
                  <c:v>25.932146708500209</c:v>
                </c:pt>
                <c:pt idx="13">
                  <c:v>25.464876854358511</c:v>
                </c:pt>
                <c:pt idx="14">
                  <c:v>25.263335732066039</c:v>
                </c:pt>
                <c:pt idx="15">
                  <c:v>24.365655345430948</c:v>
                </c:pt>
                <c:pt idx="16">
                  <c:v>22.72546922846692</c:v>
                </c:pt>
                <c:pt idx="17">
                  <c:v>22.442883271114535</c:v>
                </c:pt>
                <c:pt idx="18">
                  <c:v>21.006184746901319</c:v>
                </c:pt>
                <c:pt idx="19">
                  <c:v>20.985588370619691</c:v>
                </c:pt>
                <c:pt idx="20">
                  <c:v>19.750371467900234</c:v>
                </c:pt>
                <c:pt idx="21">
                  <c:v>18.631693704940428</c:v>
                </c:pt>
                <c:pt idx="22">
                  <c:v>18.582053820803822</c:v>
                </c:pt>
                <c:pt idx="23">
                  <c:v>18.438487158659587</c:v>
                </c:pt>
                <c:pt idx="24">
                  <c:v>17.760958404825057</c:v>
                </c:pt>
                <c:pt idx="25">
                  <c:v>17.657573436526583</c:v>
                </c:pt>
                <c:pt idx="26">
                  <c:v>17.166271614733173</c:v>
                </c:pt>
                <c:pt idx="27">
                  <c:v>15.928804722215023</c:v>
                </c:pt>
                <c:pt idx="28">
                  <c:v>9.1210845861614533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19-4C2A-B618-D2D7023A04F3}"/>
            </c:ext>
          </c:extLst>
        </c:ser>
        <c:ser>
          <c:idx val="2"/>
          <c:order val="2"/>
          <c:tx>
            <c:v>comp, nonsig</c:v>
          </c:tx>
          <c:spPr>
            <a:solidFill>
              <a:schemeClr val="accent1">
                <a:lumMod val="20000"/>
                <a:lumOff val="80000"/>
              </a:schemeClr>
            </a:solidFill>
            <a:ln w="6350" cmpd="sng">
              <a:solidFill>
                <a:srgbClr val="000000"/>
              </a:solidFill>
              <a:round/>
            </a:ln>
            <a:effectLst/>
          </c:spPr>
          <c:invertIfNegative val="0"/>
          <c:val>
            <c:numRef>
              <c:f>'Figure 14'!$E$2:$E$32</c:f>
              <c:numCache>
                <c:formatCode>General</c:formatCode>
                <c:ptCount val="31"/>
                <c:pt idx="29" formatCode="0.00">
                  <c:v>7.2189640246431512</c:v>
                </c:pt>
                <c:pt idx="30" formatCode="0.00">
                  <c:v>4.3409558817299398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19-4C2A-B618-D2D7023A04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177600"/>
        <c:axId val="37183872"/>
      </c:barChart>
      <c:lineChart>
        <c:grouping val="standard"/>
        <c:varyColors val="0"/>
        <c:ser>
          <c:idx val="1"/>
          <c:order val="1"/>
          <c:tx>
            <c:v>Paper-based</c:v>
          </c:tx>
          <c:spPr>
            <a:ln w="6350" cap="rnd" cmpd="sng" algn="ctr">
              <a:noFill/>
              <a:prstDash val="solid"/>
              <a:round/>
            </a:ln>
            <a:effectLst/>
            <a:extLst>
              <a:ext uri="{91240B29-F687-4F45-9708-019B960494DF}">
                <a14:hiddenLine xmlns:a14="http://schemas.microsoft.com/office/drawing/2010/main" w="6350" cap="rnd" cmpd="sng" algn="ctr">
                  <a:solidFill>
                    <a:sysClr val="windowText" lastClr="000000"/>
                  </a:solidFill>
                  <a:prstDash val="solid"/>
                  <a:round/>
                </a14:hiddenLine>
              </a:ext>
            </a:extLst>
          </c:spPr>
          <c:marker>
            <c:symbol val="diamond"/>
            <c:size val="9"/>
            <c:spPr>
              <a:solidFill>
                <a:srgbClr val="000000"/>
              </a:solidFill>
              <a:ln w="3175">
                <a:solidFill>
                  <a:srgbClr val="000000"/>
                </a:solidFill>
                <a:prstDash val="solid"/>
              </a:ln>
              <a:effectLst/>
              <a:extLst/>
            </c:spPr>
          </c:marker>
          <c:val>
            <c:numRef>
              <c:f>'Figure 14'!$F$2:$F$32</c:f>
              <c:numCache>
                <c:formatCode>0.00</c:formatCode>
                <c:ptCount val="31"/>
                <c:pt idx="0">
                  <c:v>55.328955869092425</c:v>
                </c:pt>
                <c:pt idx="1">
                  <c:v>46.487187456983889</c:v>
                </c:pt>
                <c:pt idx="2">
                  <c:v>55.68401554757412</c:v>
                </c:pt>
                <c:pt idx="3">
                  <c:v>43.513838538722794</c:v>
                </c:pt>
                <c:pt idx="4">
                  <c:v>41.980555597062256</c:v>
                </c:pt>
                <c:pt idx="5">
                  <c:v>51.143813327590308</c:v>
                </c:pt>
                <c:pt idx="6">
                  <c:v>39.585204467755091</c:v>
                </c:pt>
                <c:pt idx="7">
                  <c:v>34.452721188307898</c:v>
                </c:pt>
                <c:pt idx="8">
                  <c:v>44.119406071531131</c:v>
                </c:pt>
                <c:pt idx="9">
                  <c:v>30.77015142774259</c:v>
                </c:pt>
                <c:pt idx="10">
                  <c:v>43.991232711964109</c:v>
                </c:pt>
                <c:pt idx="11">
                  <c:v>36.928334262966352</c:v>
                </c:pt>
                <c:pt idx="12">
                  <c:v>38.360344045976682</c:v>
                </c:pt>
                <c:pt idx="13">
                  <c:v>31.847218627429299</c:v>
                </c:pt>
                <c:pt idx="14">
                  <c:v>28.516350777758444</c:v>
                </c:pt>
                <c:pt idx="15">
                  <c:v>28.704572071587123</c:v>
                </c:pt>
                <c:pt idx="16">
                  <c:v>30.638541697549215</c:v>
                </c:pt>
                <c:pt idx="17">
                  <c:v>43.793894800598821</c:v>
                </c:pt>
                <c:pt idx="18">
                  <c:v>35.123143579391503</c:v>
                </c:pt>
                <c:pt idx="19">
                  <c:v>39.007094754761638</c:v>
                </c:pt>
                <c:pt idx="20">
                  <c:v>31.770780223944225</c:v>
                </c:pt>
                <c:pt idx="21">
                  <c:v>25.422791234911529</c:v>
                </c:pt>
                <c:pt idx="22">
                  <c:v>39.222429753992969</c:v>
                </c:pt>
                <c:pt idx="23">
                  <c:v>35.65312923831366</c:v>
                </c:pt>
                <c:pt idx="24">
                  <c:v>39.997241366835389</c:v>
                </c:pt>
                <c:pt idx="25">
                  <c:v>32.088477706880646</c:v>
                </c:pt>
                <c:pt idx="26">
                  <c:v>39.171786093926791</c:v>
                </c:pt>
                <c:pt idx="27">
                  <c:v>24.105763488162552</c:v>
                </c:pt>
                <c:pt idx="28">
                  <c:v>22.674973474660263</c:v>
                </c:pt>
                <c:pt idx="29">
                  <c:v>23.242041308958665</c:v>
                </c:pt>
                <c:pt idx="30">
                  <c:v>18.54380827870548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B19-4C2A-B618-D2D7023A04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177600"/>
        <c:axId val="37183872"/>
      </c:lineChart>
      <c:catAx>
        <c:axId val="37177600"/>
        <c:scaling>
          <c:orientation val="minMax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0"/>
        <c:majorTickMark val="in"/>
        <c:minorTickMark val="none"/>
        <c:tickLblPos val="low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5400000" vert="horz"/>
          <a:lstStyle/>
          <a:p>
            <a:pPr>
              <a:defRPr sz="140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37183872"/>
        <c:crosses val="autoZero"/>
        <c:auto val="1"/>
        <c:lblAlgn val="ctr"/>
        <c:lblOffset val="0"/>
        <c:tickLblSkip val="1"/>
        <c:noMultiLvlLbl val="0"/>
      </c:catAx>
      <c:valAx>
        <c:axId val="37183872"/>
        <c:scaling>
          <c:orientation val="minMax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 algn="l">
                  <a:defRPr sz="1400"/>
                </a:pPr>
                <a:r>
                  <a:rPr lang="en-US" sz="1400" b="0">
                    <a:latin typeface="Arial Narrow" panose="020B0606020202030204" pitchFamily="34" charset="0"/>
                  </a:rPr>
                  <a:t>Gender gap in the PISA reading assessment (girls - boys)</a:t>
                </a:r>
              </a:p>
            </c:rich>
          </c:tx>
          <c:layout>
            <c:manualLayout>
              <c:xMode val="edge"/>
              <c:yMode val="edge"/>
              <c:x val="1.7073570737813175E-2"/>
              <c:y val="0.12050335688629482"/>
            </c:manualLayout>
          </c:layout>
          <c:overlay val="0"/>
        </c:title>
        <c:numFmt formatCode="General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 sz="1200" b="0" i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37177600"/>
        <c:crosses val="autoZero"/>
        <c:crossBetween val="between"/>
      </c:valAx>
      <c:spPr>
        <a:solidFill>
          <a:srgbClr val="F4FFFF"/>
        </a:solidFill>
        <a:ln w="9525">
          <a:solidFill>
            <a:srgbClr val="000000"/>
          </a:solidFill>
        </a:ln>
      </c:spPr>
    </c:plotArea>
    <c:legend>
      <c:legendPos val="t"/>
      <c:legendEntry>
        <c:idx val="1"/>
        <c:delete val="1"/>
      </c:legendEntry>
      <c:layout>
        <c:manualLayout>
          <c:xMode val="edge"/>
          <c:yMode val="edge"/>
          <c:x val="9.6247869584579107E-2"/>
          <c:y val="1.4606376833596276E-2"/>
          <c:w val="0.89126993157366452"/>
          <c:h val="5.4773913125986042E-2"/>
        </c:manualLayout>
      </c:layout>
      <c:overlay val="1"/>
      <c:spPr>
        <a:solidFill>
          <a:srgbClr val="EAEAEA"/>
        </a:solidFill>
        <a:ln>
          <a:noFill/>
          <a:round/>
        </a:ln>
        <a:effectLst/>
        <a:extLst>
          <a:ext uri="{91240B29-F687-4F45-9708-019B960494DF}">
            <a14:hiddenLine xmlns:a14="http://schemas.microsoft.com/office/drawing/2010/main">
              <a:noFill/>
              <a:round/>
            </a14:hiddenLine>
          </a:ext>
        </a:extLst>
      </c:spPr>
      <c:txPr>
        <a:bodyPr/>
        <a:lstStyle/>
        <a:p>
          <a:pPr>
            <a:defRPr sz="1200" b="0" i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1"/>
  </c:chart>
  <c:spPr>
    <a:noFill/>
    <a:ln w="9525" cap="flat" cmpd="sng" algn="ctr">
      <a:noFill/>
      <a:prstDash val="solid"/>
      <a:round/>
    </a:ln>
    <a:effectLst/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  <a:ext uri="{91240B29-F687-4F45-9708-019B960494DF}">
        <a14:hiddenLine xmlns:a14="http://schemas.microsoft.com/office/drawing/2010/main" w="9525" cap="flat" cmpd="sng" algn="ctr">
          <a:solidFill>
            <a:sysClr val="windowText" lastClr="000000">
              <a:tint val="75000"/>
              <a:shade val="95000"/>
              <a:satMod val="105000"/>
            </a:sysClr>
          </a:solidFill>
          <a:prstDash val="solid"/>
          <a:round/>
        </a14:hiddenLine>
      </a:ext>
    </a:extLst>
  </c:sp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D6D044-7429-496F-B753-E75769FF6B6A}" type="doc">
      <dgm:prSet loTypeId="urn:microsoft.com/office/officeart/2005/8/layout/venn2" loCatId="relationship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6627E02C-2003-4190-8ACE-5E5074F2D393}">
      <dgm:prSet phldrT="[Text]"/>
      <dgm:spPr/>
      <dgm:t>
        <a:bodyPr/>
        <a:lstStyle/>
        <a:p>
          <a:r>
            <a:rPr lang="en-GB" b="1" dirty="0" smtClean="0"/>
            <a:t>System level policies</a:t>
          </a:r>
          <a:endParaRPr lang="en-GB" b="1" dirty="0"/>
        </a:p>
      </dgm:t>
    </dgm:pt>
    <dgm:pt modelId="{45063A4E-6C2A-49EC-B285-ACE1DC49FAA0}" type="parTrans" cxnId="{053AEBD7-43EA-454A-A73F-BB3704F9FD47}">
      <dgm:prSet/>
      <dgm:spPr/>
      <dgm:t>
        <a:bodyPr/>
        <a:lstStyle/>
        <a:p>
          <a:endParaRPr lang="en-GB"/>
        </a:p>
      </dgm:t>
    </dgm:pt>
    <dgm:pt modelId="{BEE1630F-45D2-4DB7-80F7-16257AF08EFB}" type="sibTrans" cxnId="{053AEBD7-43EA-454A-A73F-BB3704F9FD47}">
      <dgm:prSet/>
      <dgm:spPr/>
      <dgm:t>
        <a:bodyPr/>
        <a:lstStyle/>
        <a:p>
          <a:endParaRPr lang="en-GB"/>
        </a:p>
      </dgm:t>
    </dgm:pt>
    <dgm:pt modelId="{A9FD0B0A-D568-4B6D-B9FE-1D752EB86459}">
      <dgm:prSet phldrT="[Text]"/>
      <dgm:spPr/>
      <dgm:t>
        <a:bodyPr/>
        <a:lstStyle/>
        <a:p>
          <a:r>
            <a:rPr lang="en-GB" b="1" dirty="0" smtClean="0"/>
            <a:t>School level policies and practices</a:t>
          </a:r>
          <a:endParaRPr lang="en-GB" b="1" dirty="0"/>
        </a:p>
      </dgm:t>
    </dgm:pt>
    <dgm:pt modelId="{F15B59D8-FC4E-461E-98B5-2ECBF2F5C1C7}" type="parTrans" cxnId="{00B14850-3029-4D23-941B-B87F49C02EC1}">
      <dgm:prSet/>
      <dgm:spPr/>
      <dgm:t>
        <a:bodyPr/>
        <a:lstStyle/>
        <a:p>
          <a:endParaRPr lang="en-GB"/>
        </a:p>
      </dgm:t>
    </dgm:pt>
    <dgm:pt modelId="{55AFFD20-9BB4-488A-8965-7A673E5AAD98}" type="sibTrans" cxnId="{00B14850-3029-4D23-941B-B87F49C02EC1}">
      <dgm:prSet/>
      <dgm:spPr/>
      <dgm:t>
        <a:bodyPr/>
        <a:lstStyle/>
        <a:p>
          <a:endParaRPr lang="en-GB"/>
        </a:p>
      </dgm:t>
    </dgm:pt>
    <dgm:pt modelId="{6164DB4F-0785-416B-8F4F-01134D54DE52}">
      <dgm:prSet phldrT="[Text]"/>
      <dgm:spPr/>
      <dgm:t>
        <a:bodyPr/>
        <a:lstStyle/>
        <a:p>
          <a:r>
            <a:rPr lang="en-GB" b="1" dirty="0" smtClean="0"/>
            <a:t>Teaching and learning practices</a:t>
          </a:r>
        </a:p>
      </dgm:t>
    </dgm:pt>
    <dgm:pt modelId="{9C58CD07-C0D5-41C8-893E-B359D0E7B20C}" type="parTrans" cxnId="{589F19FD-4993-41A2-8C5B-7ABEB1AFD301}">
      <dgm:prSet/>
      <dgm:spPr/>
      <dgm:t>
        <a:bodyPr/>
        <a:lstStyle/>
        <a:p>
          <a:endParaRPr lang="en-GB"/>
        </a:p>
      </dgm:t>
    </dgm:pt>
    <dgm:pt modelId="{C4B67357-FE1C-43E4-BF48-73EF3BBB1354}" type="sibTrans" cxnId="{589F19FD-4993-41A2-8C5B-7ABEB1AFD301}">
      <dgm:prSet/>
      <dgm:spPr/>
      <dgm:t>
        <a:bodyPr/>
        <a:lstStyle/>
        <a:p>
          <a:endParaRPr lang="en-GB"/>
        </a:p>
      </dgm:t>
    </dgm:pt>
    <dgm:pt modelId="{B72A6731-7D4C-4ABC-A929-2E82D64BE4F4}" type="pres">
      <dgm:prSet presAssocID="{CCD6D044-7429-496F-B753-E75769FF6B6A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B19C699-A43C-4EC1-AB97-5BA756FB4D65}" type="pres">
      <dgm:prSet presAssocID="{CCD6D044-7429-496F-B753-E75769FF6B6A}" presName="comp1" presStyleCnt="0"/>
      <dgm:spPr/>
    </dgm:pt>
    <dgm:pt modelId="{2A7047E8-699C-40B4-B12E-C76178300C2B}" type="pres">
      <dgm:prSet presAssocID="{CCD6D044-7429-496F-B753-E75769FF6B6A}" presName="circle1" presStyleLbl="node1" presStyleIdx="0" presStyleCnt="3"/>
      <dgm:spPr/>
      <dgm:t>
        <a:bodyPr/>
        <a:lstStyle/>
        <a:p>
          <a:endParaRPr lang="en-GB"/>
        </a:p>
      </dgm:t>
    </dgm:pt>
    <dgm:pt modelId="{EBEE27D2-42A1-4146-A329-8C0FB0CC1E1F}" type="pres">
      <dgm:prSet presAssocID="{CCD6D044-7429-496F-B753-E75769FF6B6A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4E6519C-04A6-4494-8DBD-68F746F03A62}" type="pres">
      <dgm:prSet presAssocID="{CCD6D044-7429-496F-B753-E75769FF6B6A}" presName="comp2" presStyleCnt="0"/>
      <dgm:spPr/>
    </dgm:pt>
    <dgm:pt modelId="{3A44DF24-DC06-4EA6-8E3A-BD4EDD0B6520}" type="pres">
      <dgm:prSet presAssocID="{CCD6D044-7429-496F-B753-E75769FF6B6A}" presName="circle2" presStyleLbl="node1" presStyleIdx="1" presStyleCnt="3"/>
      <dgm:spPr/>
      <dgm:t>
        <a:bodyPr/>
        <a:lstStyle/>
        <a:p>
          <a:endParaRPr lang="en-GB"/>
        </a:p>
      </dgm:t>
    </dgm:pt>
    <dgm:pt modelId="{36F1C54D-FC41-4287-ADF9-A86DA65D77B0}" type="pres">
      <dgm:prSet presAssocID="{CCD6D044-7429-496F-B753-E75769FF6B6A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7F78F9-6BEA-471C-819C-166E4ADA82FF}" type="pres">
      <dgm:prSet presAssocID="{CCD6D044-7429-496F-B753-E75769FF6B6A}" presName="comp3" presStyleCnt="0"/>
      <dgm:spPr/>
    </dgm:pt>
    <dgm:pt modelId="{E27EEC3C-4E9F-4CC3-AB56-B1AF2F8731D8}" type="pres">
      <dgm:prSet presAssocID="{CCD6D044-7429-496F-B753-E75769FF6B6A}" presName="circle3" presStyleLbl="node1" presStyleIdx="2" presStyleCnt="3"/>
      <dgm:spPr/>
      <dgm:t>
        <a:bodyPr/>
        <a:lstStyle/>
        <a:p>
          <a:endParaRPr lang="en-GB"/>
        </a:p>
      </dgm:t>
    </dgm:pt>
    <dgm:pt modelId="{02671706-7F60-42CC-BE9E-7BF1CEFB2D35}" type="pres">
      <dgm:prSet presAssocID="{CCD6D044-7429-496F-B753-E75769FF6B6A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750579F-1D1B-4673-A91B-9A510B32B67A}" type="presOf" srcId="{6627E02C-2003-4190-8ACE-5E5074F2D393}" destId="{EBEE27D2-42A1-4146-A329-8C0FB0CC1E1F}" srcOrd="1" destOrd="0" presId="urn:microsoft.com/office/officeart/2005/8/layout/venn2"/>
    <dgm:cxn modelId="{589F19FD-4993-41A2-8C5B-7ABEB1AFD301}" srcId="{CCD6D044-7429-496F-B753-E75769FF6B6A}" destId="{6164DB4F-0785-416B-8F4F-01134D54DE52}" srcOrd="2" destOrd="0" parTransId="{9C58CD07-C0D5-41C8-893E-B359D0E7B20C}" sibTransId="{C4B67357-FE1C-43E4-BF48-73EF3BBB1354}"/>
    <dgm:cxn modelId="{C86D6A0A-29B2-48D0-BA84-C95E71F97BF4}" type="presOf" srcId="{CCD6D044-7429-496F-B753-E75769FF6B6A}" destId="{B72A6731-7D4C-4ABC-A929-2E82D64BE4F4}" srcOrd="0" destOrd="0" presId="urn:microsoft.com/office/officeart/2005/8/layout/venn2"/>
    <dgm:cxn modelId="{053AEBD7-43EA-454A-A73F-BB3704F9FD47}" srcId="{CCD6D044-7429-496F-B753-E75769FF6B6A}" destId="{6627E02C-2003-4190-8ACE-5E5074F2D393}" srcOrd="0" destOrd="0" parTransId="{45063A4E-6C2A-49EC-B285-ACE1DC49FAA0}" sibTransId="{BEE1630F-45D2-4DB7-80F7-16257AF08EFB}"/>
    <dgm:cxn modelId="{9C563484-D28C-415F-B2C7-A6754801A084}" type="presOf" srcId="{A9FD0B0A-D568-4B6D-B9FE-1D752EB86459}" destId="{3A44DF24-DC06-4EA6-8E3A-BD4EDD0B6520}" srcOrd="0" destOrd="0" presId="urn:microsoft.com/office/officeart/2005/8/layout/venn2"/>
    <dgm:cxn modelId="{E0D3CDE0-0309-4619-BD62-AC43B8735028}" type="presOf" srcId="{A9FD0B0A-D568-4B6D-B9FE-1D752EB86459}" destId="{36F1C54D-FC41-4287-ADF9-A86DA65D77B0}" srcOrd="1" destOrd="0" presId="urn:microsoft.com/office/officeart/2005/8/layout/venn2"/>
    <dgm:cxn modelId="{2F251484-539D-48A3-A38A-EE793FDB2F26}" type="presOf" srcId="{6627E02C-2003-4190-8ACE-5E5074F2D393}" destId="{2A7047E8-699C-40B4-B12E-C76178300C2B}" srcOrd="0" destOrd="0" presId="urn:microsoft.com/office/officeart/2005/8/layout/venn2"/>
    <dgm:cxn modelId="{E2BF7DD5-405E-4449-8550-92793AA4D6F3}" type="presOf" srcId="{6164DB4F-0785-416B-8F4F-01134D54DE52}" destId="{E27EEC3C-4E9F-4CC3-AB56-B1AF2F8731D8}" srcOrd="0" destOrd="0" presId="urn:microsoft.com/office/officeart/2005/8/layout/venn2"/>
    <dgm:cxn modelId="{8B591B9F-4EF4-4058-AC65-CD5F98B81299}" type="presOf" srcId="{6164DB4F-0785-416B-8F4F-01134D54DE52}" destId="{02671706-7F60-42CC-BE9E-7BF1CEFB2D35}" srcOrd="1" destOrd="0" presId="urn:microsoft.com/office/officeart/2005/8/layout/venn2"/>
    <dgm:cxn modelId="{00B14850-3029-4D23-941B-B87F49C02EC1}" srcId="{CCD6D044-7429-496F-B753-E75769FF6B6A}" destId="{A9FD0B0A-D568-4B6D-B9FE-1D752EB86459}" srcOrd="1" destOrd="0" parTransId="{F15B59D8-FC4E-461E-98B5-2ECBF2F5C1C7}" sibTransId="{55AFFD20-9BB4-488A-8965-7A673E5AAD98}"/>
    <dgm:cxn modelId="{943E36B6-C9C3-49E4-89B7-20679133CB99}" type="presParOf" srcId="{B72A6731-7D4C-4ABC-A929-2E82D64BE4F4}" destId="{9B19C699-A43C-4EC1-AB97-5BA756FB4D65}" srcOrd="0" destOrd="0" presId="urn:microsoft.com/office/officeart/2005/8/layout/venn2"/>
    <dgm:cxn modelId="{EC2555BC-79E3-40DC-B7CC-F5F507949E1E}" type="presParOf" srcId="{9B19C699-A43C-4EC1-AB97-5BA756FB4D65}" destId="{2A7047E8-699C-40B4-B12E-C76178300C2B}" srcOrd="0" destOrd="0" presId="urn:microsoft.com/office/officeart/2005/8/layout/venn2"/>
    <dgm:cxn modelId="{33B2239D-6AF5-48F7-ADF4-BDC81415A795}" type="presParOf" srcId="{9B19C699-A43C-4EC1-AB97-5BA756FB4D65}" destId="{EBEE27D2-42A1-4146-A329-8C0FB0CC1E1F}" srcOrd="1" destOrd="0" presId="urn:microsoft.com/office/officeart/2005/8/layout/venn2"/>
    <dgm:cxn modelId="{386B2BAC-CEE3-41F2-A4DF-A676209EE5A1}" type="presParOf" srcId="{B72A6731-7D4C-4ABC-A929-2E82D64BE4F4}" destId="{84E6519C-04A6-4494-8DBD-68F746F03A62}" srcOrd="1" destOrd="0" presId="urn:microsoft.com/office/officeart/2005/8/layout/venn2"/>
    <dgm:cxn modelId="{28381F1C-5B42-4605-BED6-FC306B85015F}" type="presParOf" srcId="{84E6519C-04A6-4494-8DBD-68F746F03A62}" destId="{3A44DF24-DC06-4EA6-8E3A-BD4EDD0B6520}" srcOrd="0" destOrd="0" presId="urn:microsoft.com/office/officeart/2005/8/layout/venn2"/>
    <dgm:cxn modelId="{1C4FDC90-6779-432F-BB56-609AD26A0297}" type="presParOf" srcId="{84E6519C-04A6-4494-8DBD-68F746F03A62}" destId="{36F1C54D-FC41-4287-ADF9-A86DA65D77B0}" srcOrd="1" destOrd="0" presId="urn:microsoft.com/office/officeart/2005/8/layout/venn2"/>
    <dgm:cxn modelId="{63946BCE-B36A-4605-8B25-6C74355CBEF0}" type="presParOf" srcId="{B72A6731-7D4C-4ABC-A929-2E82D64BE4F4}" destId="{527F78F9-6BEA-471C-819C-166E4ADA82FF}" srcOrd="2" destOrd="0" presId="urn:microsoft.com/office/officeart/2005/8/layout/venn2"/>
    <dgm:cxn modelId="{EACCA420-0DA2-4C7C-8A8B-58D4EA0D2BA2}" type="presParOf" srcId="{527F78F9-6BEA-471C-819C-166E4ADA82FF}" destId="{E27EEC3C-4E9F-4CC3-AB56-B1AF2F8731D8}" srcOrd="0" destOrd="0" presId="urn:microsoft.com/office/officeart/2005/8/layout/venn2"/>
    <dgm:cxn modelId="{9AC84D26-18AE-4D76-9BBF-EE63D2BDE215}" type="presParOf" srcId="{527F78F9-6BEA-471C-819C-166E4ADA82FF}" destId="{02671706-7F60-42CC-BE9E-7BF1CEFB2D35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7047E8-699C-40B4-B12E-C76178300C2B}">
      <dsp:nvSpPr>
        <dsp:cNvPr id="0" name=""/>
        <dsp:cNvSpPr/>
      </dsp:nvSpPr>
      <dsp:spPr>
        <a:xfrm>
          <a:off x="3216275" y="0"/>
          <a:ext cx="4525962" cy="4525962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shade val="80000"/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System level policies</a:t>
          </a:r>
          <a:endParaRPr lang="en-GB" sz="1100" b="1" kern="1200" dirty="0"/>
        </a:p>
      </dsp:txBody>
      <dsp:txXfrm>
        <a:off x="4688344" y="226298"/>
        <a:ext cx="1581823" cy="678894"/>
      </dsp:txXfrm>
    </dsp:sp>
    <dsp:sp modelId="{3A44DF24-DC06-4EA6-8E3A-BD4EDD0B6520}">
      <dsp:nvSpPr>
        <dsp:cNvPr id="0" name=""/>
        <dsp:cNvSpPr/>
      </dsp:nvSpPr>
      <dsp:spPr>
        <a:xfrm>
          <a:off x="3782020" y="1131490"/>
          <a:ext cx="3394471" cy="3394471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153123"/>
                <a:satOff val="-2196"/>
                <a:lumOff val="12807"/>
                <a:alphaOff val="0"/>
                <a:tint val="43000"/>
                <a:satMod val="165000"/>
              </a:schemeClr>
            </a:gs>
            <a:gs pos="55000">
              <a:schemeClr val="accent1">
                <a:shade val="80000"/>
                <a:hueOff val="153123"/>
                <a:satOff val="-2196"/>
                <a:lumOff val="12807"/>
                <a:alphaOff val="0"/>
                <a:tint val="83000"/>
                <a:satMod val="155000"/>
              </a:schemeClr>
            </a:gs>
            <a:gs pos="100000">
              <a:schemeClr val="accent1">
                <a:shade val="80000"/>
                <a:hueOff val="153123"/>
                <a:satOff val="-2196"/>
                <a:lumOff val="12807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School level policies and practices</a:t>
          </a:r>
          <a:endParaRPr lang="en-GB" sz="1100" b="1" kern="1200" dirty="0"/>
        </a:p>
      </dsp:txBody>
      <dsp:txXfrm>
        <a:off x="4688344" y="1343644"/>
        <a:ext cx="1581823" cy="636463"/>
      </dsp:txXfrm>
    </dsp:sp>
    <dsp:sp modelId="{E27EEC3C-4E9F-4CC3-AB56-B1AF2F8731D8}">
      <dsp:nvSpPr>
        <dsp:cNvPr id="0" name=""/>
        <dsp:cNvSpPr/>
      </dsp:nvSpPr>
      <dsp:spPr>
        <a:xfrm>
          <a:off x="4347765" y="2262981"/>
          <a:ext cx="2262981" cy="2262981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306246"/>
                <a:satOff val="-4392"/>
                <a:lumOff val="25615"/>
                <a:alphaOff val="0"/>
                <a:tint val="43000"/>
                <a:satMod val="165000"/>
              </a:schemeClr>
            </a:gs>
            <a:gs pos="55000">
              <a:schemeClr val="accent1">
                <a:shade val="80000"/>
                <a:hueOff val="306246"/>
                <a:satOff val="-4392"/>
                <a:lumOff val="25615"/>
                <a:alphaOff val="0"/>
                <a:tint val="83000"/>
                <a:satMod val="155000"/>
              </a:schemeClr>
            </a:gs>
            <a:gs pos="100000">
              <a:schemeClr val="accent1">
                <a:shade val="80000"/>
                <a:hueOff val="306246"/>
                <a:satOff val="-4392"/>
                <a:lumOff val="25615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Teaching and learning practices</a:t>
          </a:r>
        </a:p>
      </dsp:txBody>
      <dsp:txXfrm>
        <a:off x="4679171" y="2828726"/>
        <a:ext cx="1600169" cy="11314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0.23438</cdr:y>
    </cdr:from>
    <cdr:to>
      <cdr:x>0.04478</cdr:x>
      <cdr:y>0.62132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826466"/>
          <a:ext cx="253998" cy="1364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en-GB" sz="1600" b="0" i="0">
              <a:solidFill>
                <a:srgbClr val="000000"/>
              </a:solidFill>
              <a:latin typeface="Arial Narrow"/>
            </a:rPr>
            <a:t>Gender gap (male - female)</a:t>
          </a:r>
        </a:p>
        <a:p xmlns:a="http://schemas.openxmlformats.org/drawingml/2006/main">
          <a:endParaRPr lang="en-GB" sz="1600" b="0" i="0">
            <a:solidFill>
              <a:srgbClr val="000000"/>
            </a:solidFill>
            <a:latin typeface="Arial Narrow"/>
          </a:endParaRPr>
        </a:p>
      </cdr:txBody>
    </cdr:sp>
  </cdr:relSizeAnchor>
  <cdr:relSizeAnchor xmlns:cdr="http://schemas.openxmlformats.org/drawingml/2006/chartDrawing">
    <cdr:from>
      <cdr:x>0</cdr:x>
      <cdr:y>0.02697</cdr:y>
    </cdr:from>
    <cdr:to>
      <cdr:x>0.06617</cdr:x>
      <cdr:y>0.15009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95089"/>
          <a:ext cx="375327" cy="4341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0" i="0" dirty="0">
              <a:solidFill>
                <a:srgbClr val="000000"/>
              </a:solidFill>
              <a:latin typeface="Arial Narrow"/>
            </a:rPr>
            <a:t>% point dif. 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0.01191</cdr:x>
      <cdr:y>0.07401</cdr:y>
    </cdr:from>
    <cdr:to>
      <cdr:x>0.15188</cdr:x>
      <cdr:y>0.1367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349" y="253499"/>
          <a:ext cx="803564" cy="2147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900"/>
            <a:t>Score points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0.3895</cdr:x>
      <cdr:y>0.15347</cdr:y>
    </cdr:from>
    <cdr:to>
      <cdr:x>0.42459</cdr:x>
      <cdr:y>1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1B573E56-2147-4D20-8E35-5CC87CA657B1}"/>
            </a:ext>
          </a:extLst>
        </cdr:cNvPr>
        <cdr:cNvSpPr/>
      </cdr:nvSpPr>
      <cdr:spPr>
        <a:xfrm xmlns:a="http://schemas.openxmlformats.org/drawingml/2006/main">
          <a:off x="2174985" y="395696"/>
          <a:ext cx="195923" cy="2182705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40000"/>
            <a:lumOff val="60000"/>
            <a:alpha val="30000"/>
          </a:schemeClr>
        </a:solidFill>
        <a:ln xmlns:a="http://schemas.openxmlformats.org/drawingml/2006/main" w="3175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GB"/>
        </a:p>
      </cdr:txBody>
    </cdr:sp>
  </cdr:relSizeAnchor>
  <cdr:relSizeAnchor xmlns:cdr="http://schemas.openxmlformats.org/drawingml/2006/chartDrawing">
    <cdr:from>
      <cdr:x>0.4255</cdr:x>
      <cdr:y>0.15804</cdr:y>
    </cdr:from>
    <cdr:to>
      <cdr:x>0.46297</cdr:x>
      <cdr:y>1</cdr:y>
    </cdr:to>
    <cdr:sp macro="" textlink="">
      <cdr:nvSpPr>
        <cdr:cNvPr id="3" name="Rectangle 2">
          <a:extLst xmlns:a="http://schemas.openxmlformats.org/drawingml/2006/main">
            <a:ext uri="{FF2B5EF4-FFF2-40B4-BE49-F238E27FC236}">
              <a16:creationId xmlns:a16="http://schemas.microsoft.com/office/drawing/2014/main" id="{1B573E56-2147-4D20-8E35-5CC87CA657B1}"/>
            </a:ext>
          </a:extLst>
        </cdr:cNvPr>
        <cdr:cNvSpPr/>
      </cdr:nvSpPr>
      <cdr:spPr>
        <a:xfrm xmlns:a="http://schemas.openxmlformats.org/drawingml/2006/main">
          <a:off x="2391616" y="399097"/>
          <a:ext cx="210614" cy="212623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65000"/>
            <a:alpha val="30000"/>
          </a:schemeClr>
        </a:solidFill>
        <a:ln xmlns:a="http://schemas.openxmlformats.org/drawingml/2006/main" w="3175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GB"/>
        </a:p>
      </cdr:txBody>
    </cdr:sp>
  </cdr:relSizeAnchor>
  <cdr:relSizeAnchor xmlns:cdr="http://schemas.openxmlformats.org/drawingml/2006/chartDrawing">
    <cdr:from>
      <cdr:x>0.04096</cdr:x>
      <cdr:y>0.32712</cdr:y>
    </cdr:from>
    <cdr:to>
      <cdr:x>0.9977</cdr:x>
      <cdr:y>0.32862</cdr:y>
    </cdr:to>
    <cdr:cxnSp macro="">
      <cdr:nvCxnSpPr>
        <cdr:cNvPr id="5" name="Straight Connector 4"/>
        <cdr:cNvCxnSpPr/>
      </cdr:nvCxnSpPr>
      <cdr:spPr>
        <a:xfrm xmlns:a="http://schemas.openxmlformats.org/drawingml/2006/main">
          <a:off x="228898" y="828814"/>
          <a:ext cx="5346010" cy="3818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0.26592</cdr:x>
      <cdr:y>0.0446</cdr:y>
    </cdr:from>
    <cdr:to>
      <cdr:x>0.27865</cdr:x>
      <cdr:y>0.0736</cdr:y>
    </cdr:to>
    <cdr:sp macro="" textlink="">
      <cdr:nvSpPr>
        <cdr:cNvPr id="7" name="xlamShapesMarker"/>
        <cdr:cNvSpPr/>
      </cdr:nvSpPr>
      <cdr:spPr>
        <a:xfrm xmlns:a="http://schemas.openxmlformats.org/drawingml/2006/main">
          <a:off x="1544820" y="113744"/>
          <a:ext cx="73949" cy="73949"/>
        </a:xfrm>
        <a:prstGeom xmlns:a="http://schemas.openxmlformats.org/drawingml/2006/main" prst="rect">
          <a:avLst/>
        </a:prstGeom>
        <a:solidFill xmlns:a="http://schemas.openxmlformats.org/drawingml/2006/main">
          <a:srgbClr val="EAEAEA"/>
        </a:solidFill>
        <a:ln xmlns:a="http://schemas.openxmlformats.org/drawingml/2006/main" w="6350" cap="flat" cmpd="sng" algn="ctr">
          <a:noFill/>
          <a:prstDash val="solid"/>
        </a:ln>
        <a:effectLst xmlns:a="http://schemas.openxmlformats.org/drawingml/2006/main"/>
        <a:extLst xmlns:a="http://schemas.openxmlformats.org/drawingml/2006/main">
          <a:ext uri="{91240B29-F687-4F45-9708-019B960494DF}">
            <a14:hiddenLine xmlns:a14="http://schemas.microsoft.com/office/drawing/2010/main" w="6350" cap="flat" cmpd="sng" algn="ctr">
              <a:solidFill>
                <a:srgbClr val="EAEAEA"/>
              </a:solidFill>
              <a:prstDash val="solid"/>
            </a14:hiddenLine>
          </a:ext>
        </a:ex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0.24424</cdr:x>
      <cdr:y>0.04256</cdr:y>
    </cdr:from>
    <cdr:to>
      <cdr:x>0.26903</cdr:x>
      <cdr:y>0.07079</cdr:y>
    </cdr:to>
    <cdr:sp macro="" textlink="">
      <cdr:nvSpPr>
        <cdr:cNvPr id="8" name="xlamShapesMarker"/>
        <cdr:cNvSpPr/>
      </cdr:nvSpPr>
      <cdr:spPr>
        <a:xfrm xmlns:a="http://schemas.openxmlformats.org/drawingml/2006/main">
          <a:off x="1418893" y="108520"/>
          <a:ext cx="144000" cy="72000"/>
        </a:xfrm>
        <a:prstGeom xmlns:a="http://schemas.openxmlformats.org/drawingml/2006/main" prst="rect">
          <a:avLst/>
        </a:prstGeom>
        <a:solidFill xmlns:a="http://schemas.openxmlformats.org/drawingml/2006/main">
          <a:srgbClr val="4F81BD"/>
        </a:solidFill>
        <a:ln xmlns:a="http://schemas.openxmlformats.org/drawingml/2006/main" w="6350" cap="flat" cmpd="sng" algn="ctr">
          <a:solidFill>
            <a:srgbClr val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0.0085</cdr:x>
      <cdr:y>0.05795</cdr:y>
    </cdr:from>
    <cdr:to>
      <cdr:x>0.0557</cdr:x>
      <cdr:y>0.13892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7478" y="146832"/>
          <a:ext cx="263769" cy="2051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900"/>
            <a:t>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0.09096</cdr:x>
      <cdr:y>0.02593</cdr:y>
    </cdr:from>
    <cdr:to>
      <cdr:x>0.10369</cdr:x>
      <cdr:y>0.05493</cdr:y>
    </cdr:to>
    <cdr:sp macro="" textlink="">
      <cdr:nvSpPr>
        <cdr:cNvPr id="6" name="xlamShapesMarker"/>
        <cdr:cNvSpPr/>
      </cdr:nvSpPr>
      <cdr:spPr>
        <a:xfrm xmlns:a="http://schemas.openxmlformats.org/drawingml/2006/main">
          <a:off x="528406" y="66120"/>
          <a:ext cx="73949" cy="73949"/>
        </a:xfrm>
        <a:prstGeom xmlns:a="http://schemas.openxmlformats.org/drawingml/2006/main" prst="rect">
          <a:avLst/>
        </a:prstGeom>
        <a:solidFill xmlns:a="http://schemas.openxmlformats.org/drawingml/2006/main">
          <a:srgbClr val="EAEAEA"/>
        </a:solidFill>
        <a:ln xmlns:a="http://schemas.openxmlformats.org/drawingml/2006/main" w="6350" cap="flat" cmpd="sng" algn="ctr">
          <a:noFill/>
          <a:prstDash val="solid"/>
        </a:ln>
        <a:effectLst xmlns:a="http://schemas.openxmlformats.org/drawingml/2006/main"/>
        <a:extLst xmlns:a="http://schemas.openxmlformats.org/drawingml/2006/main">
          <a:ext uri="{91240B29-F687-4F45-9708-019B960494DF}">
            <a14:hiddenLine xmlns:a14="http://schemas.microsoft.com/office/drawing/2010/main" w="6350" cap="flat" cmpd="sng" algn="ctr">
              <a:solidFill>
                <a:srgbClr val="EAEAEA"/>
              </a:solidFill>
              <a:prstDash val="solid"/>
            </a14:hiddenLine>
          </a:ext>
        </a:ex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0.74749</cdr:x>
      <cdr:y>0.14892</cdr:y>
    </cdr:from>
    <cdr:to>
      <cdr:x>0.79827</cdr:x>
      <cdr:y>1</cdr:y>
    </cdr:to>
    <cdr:sp macro="" textlink="">
      <cdr:nvSpPr>
        <cdr:cNvPr id="10" name="Rectangle 9">
          <a:extLst xmlns:a="http://schemas.openxmlformats.org/drawingml/2006/main">
            <a:ext uri="{FF2B5EF4-FFF2-40B4-BE49-F238E27FC236}">
              <a16:creationId xmlns:a16="http://schemas.microsoft.com/office/drawing/2014/main" id="{1B573E56-2147-4D20-8E35-5CC87CA657B1}"/>
            </a:ext>
          </a:extLst>
        </cdr:cNvPr>
        <cdr:cNvSpPr/>
      </cdr:nvSpPr>
      <cdr:spPr>
        <a:xfrm xmlns:a="http://schemas.openxmlformats.org/drawingml/2006/main">
          <a:off x="4552461" y="486447"/>
          <a:ext cx="309267" cy="2780127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40000"/>
            <a:lumOff val="60000"/>
            <a:alpha val="30000"/>
          </a:schemeClr>
        </a:solidFill>
        <a:ln xmlns:a="http://schemas.openxmlformats.org/drawingml/2006/main" w="3175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GB"/>
        </a:p>
      </cdr:txBody>
    </cdr:sp>
  </cdr:relSizeAnchor>
  <cdr:relSizeAnchor xmlns:cdr="http://schemas.openxmlformats.org/drawingml/2006/chartDrawing">
    <cdr:from>
      <cdr:x>0.49673</cdr:x>
      <cdr:y>0.14905</cdr:y>
    </cdr:from>
    <cdr:to>
      <cdr:x>0.54677</cdr:x>
      <cdr:y>1</cdr:y>
    </cdr:to>
    <cdr:sp macro="" textlink="">
      <cdr:nvSpPr>
        <cdr:cNvPr id="8" name="Rectangle 7">
          <a:extLst xmlns:a="http://schemas.openxmlformats.org/drawingml/2006/main">
            <a:ext uri="{FF2B5EF4-FFF2-40B4-BE49-F238E27FC236}">
              <a16:creationId xmlns:a16="http://schemas.microsoft.com/office/drawing/2014/main" id="{1B573E56-2147-4D20-8E35-5CC87CA657B1}"/>
            </a:ext>
          </a:extLst>
        </cdr:cNvPr>
        <cdr:cNvSpPr/>
      </cdr:nvSpPr>
      <cdr:spPr>
        <a:xfrm xmlns:a="http://schemas.openxmlformats.org/drawingml/2006/main">
          <a:off x="3016250" y="479608"/>
          <a:ext cx="303893" cy="273812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65000"/>
            <a:alpha val="30000"/>
          </a:schemeClr>
        </a:solidFill>
        <a:ln xmlns:a="http://schemas.openxmlformats.org/drawingml/2006/main" w="3175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GB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0.27828</cdr:x>
      <cdr:y>0.13035</cdr:y>
    </cdr:from>
    <cdr:to>
      <cdr:x>0.34238</cdr:x>
      <cdr:y>1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1578444" y="336369"/>
          <a:ext cx="363565" cy="2244209"/>
        </a:xfrm>
        <a:prstGeom xmlns:a="http://schemas.openxmlformats.org/drawingml/2006/main" prst="rect">
          <a:avLst/>
        </a:prstGeom>
        <a:solidFill xmlns:a="http://schemas.openxmlformats.org/drawingml/2006/main">
          <a:srgbClr val="4F81BD">
            <a:alpha val="20000"/>
          </a:srgbClr>
        </a:solidFill>
        <a:ln xmlns:a="http://schemas.openxmlformats.org/drawingml/2006/main" w="3175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0.24739</cdr:x>
      <cdr:y>0.0446</cdr:y>
    </cdr:from>
    <cdr:to>
      <cdr:x>0.26012</cdr:x>
      <cdr:y>0.0736</cdr:y>
    </cdr:to>
    <cdr:sp macro="" textlink="">
      <cdr:nvSpPr>
        <cdr:cNvPr id="5" name="xlamShapesMarker"/>
        <cdr:cNvSpPr/>
      </cdr:nvSpPr>
      <cdr:spPr>
        <a:xfrm xmlns:a="http://schemas.openxmlformats.org/drawingml/2006/main">
          <a:off x="1437145" y="113744"/>
          <a:ext cx="73949" cy="73949"/>
        </a:xfrm>
        <a:prstGeom xmlns:a="http://schemas.openxmlformats.org/drawingml/2006/main" prst="rect">
          <a:avLst/>
        </a:prstGeom>
        <a:solidFill xmlns:a="http://schemas.openxmlformats.org/drawingml/2006/main">
          <a:srgbClr val="EAEAEA"/>
        </a:solidFill>
        <a:ln xmlns:a="http://schemas.openxmlformats.org/drawingml/2006/main" w="6350" cap="flat" cmpd="sng" algn="ctr">
          <a:noFill/>
          <a:prstDash val="solid"/>
        </a:ln>
        <a:effectLst xmlns:a="http://schemas.openxmlformats.org/drawingml/2006/main"/>
        <a:extLst xmlns:a="http://schemas.openxmlformats.org/drawingml/2006/main">
          <a:ext uri="{91240B29-F687-4F45-9708-019B960494DF}">
            <a14:hiddenLine xmlns:a14="http://schemas.microsoft.com/office/drawing/2010/main" w="6350" cap="flat" cmpd="sng" algn="ctr">
              <a:solidFill>
                <a:srgbClr val="EAEAEA"/>
              </a:solidFill>
              <a:prstDash val="solid"/>
            </a14:hiddenLine>
          </a:ext>
        </a:ex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0.64773</cdr:x>
      <cdr:y>0.14194</cdr:y>
    </cdr:from>
    <cdr:to>
      <cdr:x>0.71611</cdr:x>
      <cdr:y>1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3657599" y="361950"/>
          <a:ext cx="386097" cy="2188148"/>
        </a:xfrm>
        <a:prstGeom xmlns:a="http://schemas.openxmlformats.org/drawingml/2006/main" prst="rect">
          <a:avLst/>
        </a:prstGeom>
        <a:solidFill xmlns:a="http://schemas.openxmlformats.org/drawingml/2006/main">
          <a:srgbClr val="4F81BD">
            <a:alpha val="20000"/>
          </a:srgbClr>
        </a:solidFill>
        <a:ln xmlns:a="http://schemas.openxmlformats.org/drawingml/2006/main" w="3175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0.24739</cdr:x>
      <cdr:y>0.0446</cdr:y>
    </cdr:from>
    <cdr:to>
      <cdr:x>0.26012</cdr:x>
      <cdr:y>0.0736</cdr:y>
    </cdr:to>
    <cdr:sp macro="" textlink="">
      <cdr:nvSpPr>
        <cdr:cNvPr id="7" name="xlamShapesMarker"/>
        <cdr:cNvSpPr/>
      </cdr:nvSpPr>
      <cdr:spPr>
        <a:xfrm xmlns:a="http://schemas.openxmlformats.org/drawingml/2006/main">
          <a:off x="1437145" y="113744"/>
          <a:ext cx="73949" cy="73949"/>
        </a:xfrm>
        <a:prstGeom xmlns:a="http://schemas.openxmlformats.org/drawingml/2006/main" prst="rect">
          <a:avLst/>
        </a:prstGeom>
        <a:solidFill xmlns:a="http://schemas.openxmlformats.org/drawingml/2006/main">
          <a:srgbClr val="EAEAEA"/>
        </a:solidFill>
        <a:ln xmlns:a="http://schemas.openxmlformats.org/drawingml/2006/main" w="6350" cap="flat" cmpd="sng" algn="ctr">
          <a:noFill/>
          <a:prstDash val="solid"/>
        </a:ln>
        <a:effectLst xmlns:a="http://schemas.openxmlformats.org/drawingml/2006/main"/>
        <a:extLst xmlns:a="http://schemas.openxmlformats.org/drawingml/2006/main">
          <a:ext uri="{91240B29-F687-4F45-9708-019B960494DF}">
            <a14:hiddenLine xmlns:a14="http://schemas.microsoft.com/office/drawing/2010/main" w="6350" cap="flat" cmpd="sng" algn="ctr">
              <a:solidFill>
                <a:srgbClr val="EAEAEA"/>
              </a:solidFill>
              <a:prstDash val="solid"/>
            </a14:hiddenLine>
          </a:ext>
        </a:ex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0.25473</cdr:x>
      <cdr:y>0.1092</cdr:y>
    </cdr:from>
    <cdr:to>
      <cdr:x>0.29062</cdr:x>
      <cdr:y>1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1B573E56-2147-4D20-8E35-5CC87CA657B1}"/>
            </a:ext>
          </a:extLst>
        </cdr:cNvPr>
        <cdr:cNvSpPr/>
      </cdr:nvSpPr>
      <cdr:spPr>
        <a:xfrm xmlns:a="http://schemas.openxmlformats.org/drawingml/2006/main">
          <a:off x="1444869" y="380999"/>
          <a:ext cx="203555" cy="310807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65000"/>
            <a:alpha val="30000"/>
          </a:schemeClr>
        </a:solidFill>
        <a:ln xmlns:a="http://schemas.openxmlformats.org/drawingml/2006/main" w="3175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GB"/>
        </a:p>
      </cdr:txBody>
    </cdr:sp>
  </cdr:relSizeAnchor>
  <cdr:relSizeAnchor xmlns:cdr="http://schemas.openxmlformats.org/drawingml/2006/chartDrawing">
    <cdr:from>
      <cdr:x>0.57441</cdr:x>
      <cdr:y>0.11424</cdr:y>
    </cdr:from>
    <cdr:to>
      <cdr:x>0.60764</cdr:x>
      <cdr:y>0.99664</cdr:y>
    </cdr:to>
    <cdr:sp macro="" textlink="">
      <cdr:nvSpPr>
        <cdr:cNvPr id="3" name="Rectangle 2">
          <a:extLst xmlns:a="http://schemas.openxmlformats.org/drawingml/2006/main">
            <a:ext uri="{FF2B5EF4-FFF2-40B4-BE49-F238E27FC236}">
              <a16:creationId xmlns:a16="http://schemas.microsoft.com/office/drawing/2014/main" id="{1B573E56-2147-4D20-8E35-5CC87CA657B1}"/>
            </a:ext>
          </a:extLst>
        </cdr:cNvPr>
        <cdr:cNvSpPr/>
      </cdr:nvSpPr>
      <cdr:spPr>
        <a:xfrm xmlns:a="http://schemas.openxmlformats.org/drawingml/2006/main">
          <a:off x="3258163" y="398583"/>
          <a:ext cx="188486" cy="3078764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40000"/>
            <a:lumOff val="60000"/>
            <a:alpha val="30000"/>
          </a:schemeClr>
        </a:solidFill>
        <a:ln xmlns:a="http://schemas.openxmlformats.org/drawingml/2006/main" w="3175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GB"/>
        </a:p>
      </cdr:txBody>
    </cdr:sp>
  </cdr:relSizeAnchor>
  <cdr:relSizeAnchor xmlns:cdr="http://schemas.openxmlformats.org/drawingml/2006/chartDrawing">
    <cdr:from>
      <cdr:x>0.00911</cdr:x>
      <cdr:y>0.05337</cdr:y>
    </cdr:from>
    <cdr:to>
      <cdr:x>0.06705</cdr:x>
      <cdr:y>0.10083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1647" y="186210"/>
          <a:ext cx="328645" cy="1655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b="0" i="0" dirty="0">
              <a:solidFill>
                <a:srgbClr val="000000"/>
              </a:solidFill>
              <a:latin typeface="Arial Narrow"/>
            </a:rPr>
            <a:t>%</a:t>
          </a:r>
          <a:endParaRPr lang="en-GB" sz="750" b="0" i="0" dirty="0">
            <a:solidFill>
              <a:srgbClr val="000000"/>
            </a:solidFill>
            <a:latin typeface="Arial Narrow"/>
          </a:endParaRPr>
        </a:p>
      </cdr:txBody>
    </cdr:sp>
  </cdr:relSizeAnchor>
  <cdr:relSizeAnchor xmlns:cdr="http://schemas.openxmlformats.org/drawingml/2006/chartDrawing">
    <cdr:from>
      <cdr:x>0.33668</cdr:x>
      <cdr:y>0.0327</cdr:y>
    </cdr:from>
    <cdr:to>
      <cdr:x>0.34941</cdr:x>
      <cdr:y>0.05397</cdr:y>
    </cdr:to>
    <cdr:sp macro="" textlink="">
      <cdr:nvSpPr>
        <cdr:cNvPr id="7" name="xlamShapesMarker"/>
        <cdr:cNvSpPr/>
      </cdr:nvSpPr>
      <cdr:spPr>
        <a:xfrm xmlns:a="http://schemas.openxmlformats.org/drawingml/2006/main">
          <a:off x="1955856" y="113744"/>
          <a:ext cx="73949" cy="73949"/>
        </a:xfrm>
        <a:prstGeom xmlns:a="http://schemas.openxmlformats.org/drawingml/2006/main" prst="rect">
          <a:avLst/>
        </a:prstGeom>
        <a:solidFill xmlns:a="http://schemas.openxmlformats.org/drawingml/2006/main">
          <a:srgbClr val="EAEAEA"/>
        </a:solidFill>
        <a:ln xmlns:a="http://schemas.openxmlformats.org/drawingml/2006/main" w="6350" cap="flat" cmpd="sng" algn="ctr">
          <a:noFill/>
          <a:prstDash val="solid"/>
        </a:ln>
        <a:effectLst xmlns:a="http://schemas.openxmlformats.org/drawingml/2006/main"/>
        <a:extLst xmlns:a="http://schemas.openxmlformats.org/drawingml/2006/main">
          <a:ext uri="{91240B29-F687-4F45-9708-019B960494DF}">
            <a14:hiddenLine xmlns:a14="http://schemas.microsoft.com/office/drawing/2010/main" w="6350" cap="flat" cmpd="sng" algn="ctr">
              <a:solidFill>
                <a:srgbClr val="EAEAEA"/>
              </a:solidFill>
              <a:prstDash val="solid"/>
            </a14:hiddenLine>
          </a:ext>
        </a:ex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0.44048</cdr:x>
      <cdr:y>0.11697</cdr:y>
    </cdr:from>
    <cdr:to>
      <cdr:x>0.4696</cdr:x>
      <cdr:y>1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1B573E56-2147-4D20-8E35-5CC87CA657B1}"/>
            </a:ext>
          </a:extLst>
        </cdr:cNvPr>
        <cdr:cNvSpPr/>
      </cdr:nvSpPr>
      <cdr:spPr>
        <a:xfrm xmlns:a="http://schemas.openxmlformats.org/drawingml/2006/main">
          <a:off x="2468285" y="412749"/>
          <a:ext cx="163155" cy="311598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65000"/>
            <a:alpha val="30000"/>
          </a:schemeClr>
        </a:solidFill>
        <a:ln xmlns:a="http://schemas.openxmlformats.org/drawingml/2006/main" w="3175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GB"/>
        </a:p>
      </cdr:txBody>
    </cdr:sp>
  </cdr:relSizeAnchor>
  <cdr:relSizeAnchor xmlns:cdr="http://schemas.openxmlformats.org/drawingml/2006/chartDrawing">
    <cdr:from>
      <cdr:x>0.11599</cdr:x>
      <cdr:y>0.11841</cdr:y>
    </cdr:from>
    <cdr:to>
      <cdr:x>0.14505</cdr:x>
      <cdr:y>1</cdr:y>
    </cdr:to>
    <cdr:sp macro="" textlink="">
      <cdr:nvSpPr>
        <cdr:cNvPr id="3" name="Rectangle 2">
          <a:extLst xmlns:a="http://schemas.openxmlformats.org/drawingml/2006/main">
            <a:ext uri="{FF2B5EF4-FFF2-40B4-BE49-F238E27FC236}">
              <a16:creationId xmlns:a16="http://schemas.microsoft.com/office/drawing/2014/main" id="{1B573E56-2147-4D20-8E35-5CC87CA657B1}"/>
            </a:ext>
          </a:extLst>
        </cdr:cNvPr>
        <cdr:cNvSpPr/>
      </cdr:nvSpPr>
      <cdr:spPr>
        <a:xfrm xmlns:a="http://schemas.openxmlformats.org/drawingml/2006/main">
          <a:off x="649975" y="417829"/>
          <a:ext cx="162825" cy="3110904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40000"/>
            <a:lumOff val="60000"/>
            <a:alpha val="30000"/>
          </a:schemeClr>
        </a:solidFill>
        <a:ln xmlns:a="http://schemas.openxmlformats.org/drawingml/2006/main" w="3175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GB"/>
        </a:p>
      </cdr:txBody>
    </cdr:sp>
  </cdr:relSizeAnchor>
  <cdr:relSizeAnchor xmlns:cdr="http://schemas.openxmlformats.org/drawingml/2006/chartDrawing">
    <cdr:from>
      <cdr:x>0.32789</cdr:x>
      <cdr:y>0.0327</cdr:y>
    </cdr:from>
    <cdr:to>
      <cdr:x>0.34062</cdr:x>
      <cdr:y>0.05397</cdr:y>
    </cdr:to>
    <cdr:sp macro="" textlink="">
      <cdr:nvSpPr>
        <cdr:cNvPr id="8" name="xlamShapesMarker"/>
        <cdr:cNvSpPr/>
      </cdr:nvSpPr>
      <cdr:spPr>
        <a:xfrm xmlns:a="http://schemas.openxmlformats.org/drawingml/2006/main">
          <a:off x="1904823" y="113744"/>
          <a:ext cx="73949" cy="73949"/>
        </a:xfrm>
        <a:prstGeom xmlns:a="http://schemas.openxmlformats.org/drawingml/2006/main" prst="rect">
          <a:avLst/>
        </a:prstGeom>
        <a:solidFill xmlns:a="http://schemas.openxmlformats.org/drawingml/2006/main">
          <a:srgbClr val="EAEAEA"/>
        </a:solidFill>
        <a:ln xmlns:a="http://schemas.openxmlformats.org/drawingml/2006/main" w="6350" cap="flat" cmpd="sng" algn="ctr">
          <a:noFill/>
          <a:prstDash val="solid"/>
        </a:ln>
        <a:effectLst xmlns:a="http://schemas.openxmlformats.org/drawingml/2006/main"/>
        <a:extLst xmlns:a="http://schemas.openxmlformats.org/drawingml/2006/main">
          <a:ext uri="{91240B29-F687-4F45-9708-019B960494DF}">
            <a14:hiddenLine xmlns:a14="http://schemas.microsoft.com/office/drawing/2010/main" w="6350" cap="flat" cmpd="sng" algn="ctr">
              <a:solidFill>
                <a:srgbClr val="EAEAEA"/>
              </a:solidFill>
              <a:prstDash val="solid"/>
            </a14:hiddenLine>
          </a:ext>
        </a:ex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0.30621</cdr:x>
      <cdr:y>0.0312</cdr:y>
    </cdr:from>
    <cdr:to>
      <cdr:x>0.331</cdr:x>
      <cdr:y>0.0519</cdr:y>
    </cdr:to>
    <cdr:sp macro="" textlink="">
      <cdr:nvSpPr>
        <cdr:cNvPr id="9" name="xlamShapesMarker"/>
        <cdr:cNvSpPr/>
      </cdr:nvSpPr>
      <cdr:spPr>
        <a:xfrm xmlns:a="http://schemas.openxmlformats.org/drawingml/2006/main">
          <a:off x="1778896" y="108520"/>
          <a:ext cx="144000" cy="72000"/>
        </a:xfrm>
        <a:prstGeom xmlns:a="http://schemas.openxmlformats.org/drawingml/2006/main" prst="rect">
          <a:avLst/>
        </a:prstGeom>
        <a:solidFill xmlns:a="http://schemas.openxmlformats.org/drawingml/2006/main">
          <a:srgbClr val="4F81BD"/>
        </a:solidFill>
        <a:ln xmlns:a="http://schemas.openxmlformats.org/drawingml/2006/main" w="6350" cap="flat" cmpd="sng" algn="ctr">
          <a:solidFill>
            <a:srgbClr val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0.2765</cdr:x>
      <cdr:y>0.03167</cdr:y>
    </cdr:from>
    <cdr:to>
      <cdr:x>0.30129</cdr:x>
      <cdr:y>0.05237</cdr:y>
    </cdr:to>
    <cdr:sp macro="" textlink="">
      <cdr:nvSpPr>
        <cdr:cNvPr id="10" name="xlamShapesMarker"/>
        <cdr:cNvSpPr/>
      </cdr:nvSpPr>
      <cdr:spPr>
        <a:xfrm xmlns:a="http://schemas.openxmlformats.org/drawingml/2006/main">
          <a:off x="1549400" y="111760"/>
          <a:ext cx="138901" cy="7305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20000"/>
            <a:lumOff val="80000"/>
          </a:schemeClr>
        </a:solidFill>
        <a:ln xmlns:a="http://schemas.openxmlformats.org/drawingml/2006/main" w="6350" cap="flat" cmpd="sng" algn="ctr">
          <a:solidFill>
            <a:srgbClr val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0.27759</cdr:x>
      <cdr:y>0.11246</cdr:y>
    </cdr:from>
    <cdr:to>
      <cdr:x>0.33459</cdr:x>
      <cdr:y>0.9983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1552412" y="388619"/>
          <a:ext cx="318769" cy="3061177"/>
        </a:xfrm>
        <a:prstGeom xmlns:a="http://schemas.openxmlformats.org/drawingml/2006/main" prst="rect">
          <a:avLst/>
        </a:prstGeom>
        <a:solidFill xmlns:a="http://schemas.openxmlformats.org/drawingml/2006/main">
          <a:srgbClr val="4F81BD">
            <a:alpha val="20000"/>
          </a:srgbClr>
        </a:solidFill>
        <a:ln xmlns:a="http://schemas.openxmlformats.org/drawingml/2006/main" w="3175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0.22754</cdr:x>
      <cdr:y>0.03481</cdr:y>
    </cdr:from>
    <cdr:to>
      <cdr:x>0.23631</cdr:x>
      <cdr:y>0.04799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1272347" y="120743"/>
          <a:ext cx="48992" cy="4571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20000"/>
            <a:lumOff val="80000"/>
          </a:schemeClr>
        </a:solidFill>
        <a:ln xmlns:a="http://schemas.openxmlformats.org/drawingml/2006/main" w="6350">
          <a:solidFill>
            <a:sysClr val="windowText" lastClr="0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0.46065</cdr:x>
      <cdr:y>0.03363</cdr:y>
    </cdr:from>
    <cdr:to>
      <cdr:x>0.47044</cdr:x>
      <cdr:y>0.04915</cdr:y>
    </cdr:to>
    <cdr:sp macro="" textlink="">
      <cdr:nvSpPr>
        <cdr:cNvPr id="4" name="Oval 3"/>
        <cdr:cNvSpPr/>
      </cdr:nvSpPr>
      <cdr:spPr>
        <a:xfrm xmlns:a="http://schemas.openxmlformats.org/drawingml/2006/main">
          <a:off x="2575803" y="116650"/>
          <a:ext cx="54718" cy="53825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/>
        </a:solidFill>
        <a:ln xmlns:a="http://schemas.openxmlformats.org/drawingml/2006/main" w="6350">
          <a:solidFill>
            <a:sysClr val="windowText" lastClr="0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0.72077</cdr:x>
      <cdr:y>0.03396</cdr:y>
    </cdr:from>
    <cdr:to>
      <cdr:x>0.73087</cdr:x>
      <cdr:y>0.04856</cdr:y>
    </cdr:to>
    <cdr:sp macro="" textlink="">
      <cdr:nvSpPr>
        <cdr:cNvPr id="5" name="Isosceles Triangle 4"/>
        <cdr:cNvSpPr/>
      </cdr:nvSpPr>
      <cdr:spPr>
        <a:xfrm xmlns:a="http://schemas.openxmlformats.org/drawingml/2006/main">
          <a:off x="4027900" y="118110"/>
          <a:ext cx="56419" cy="50788"/>
        </a:xfrm>
        <a:prstGeom xmlns:a="http://schemas.openxmlformats.org/drawingml/2006/main" prst="triangle">
          <a:avLst/>
        </a:prstGeom>
        <a:solidFill xmlns:a="http://schemas.openxmlformats.org/drawingml/2006/main">
          <a:schemeClr val="accent1">
            <a:lumMod val="20000"/>
            <a:lumOff val="80000"/>
          </a:schemeClr>
        </a:solidFill>
        <a:ln xmlns:a="http://schemas.openxmlformats.org/drawingml/2006/main" w="6350">
          <a:solidFill>
            <a:sysClr val="windowText" lastClr="00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0.25649</cdr:x>
      <cdr:y>0.10981</cdr:y>
    </cdr:from>
    <cdr:to>
      <cdr:x>0.28818</cdr:x>
      <cdr:y>0.99536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1450969" y="386441"/>
          <a:ext cx="179268" cy="3116529"/>
        </a:xfrm>
        <a:prstGeom xmlns:a="http://schemas.openxmlformats.org/drawingml/2006/main" prst="rect">
          <a:avLst/>
        </a:prstGeom>
        <a:solidFill xmlns:a="http://schemas.openxmlformats.org/drawingml/2006/main">
          <a:srgbClr val="4F81BD">
            <a:alpha val="20000"/>
          </a:srgbClr>
        </a:solidFill>
        <a:ln xmlns:a="http://schemas.openxmlformats.org/drawingml/2006/main" w="3175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0.653</cdr:x>
      <cdr:y>0.02938</cdr:y>
    </cdr:from>
    <cdr:to>
      <cdr:x>0.66544</cdr:x>
      <cdr:y>0.04952</cdr:y>
    </cdr:to>
    <cdr:sp macro="" textlink="">
      <cdr:nvSpPr>
        <cdr:cNvPr id="4" name="Diamond 3"/>
        <cdr:cNvSpPr/>
      </cdr:nvSpPr>
      <cdr:spPr>
        <a:xfrm xmlns:a="http://schemas.openxmlformats.org/drawingml/2006/main">
          <a:off x="3693968" y="102699"/>
          <a:ext cx="70372" cy="70389"/>
        </a:xfrm>
        <a:prstGeom xmlns:a="http://schemas.openxmlformats.org/drawingml/2006/main" prst="diamond">
          <a:avLst/>
        </a:prstGeom>
        <a:solidFill xmlns:a="http://schemas.openxmlformats.org/drawingml/2006/main">
          <a:schemeClr val="bg1"/>
        </a:solidFill>
        <a:ln xmlns:a="http://schemas.openxmlformats.org/drawingml/2006/main" w="3175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0.29712</cdr:x>
      <cdr:y>0.0312</cdr:y>
    </cdr:from>
    <cdr:to>
      <cdr:x>0.32191</cdr:x>
      <cdr:y>0.0519</cdr:y>
    </cdr:to>
    <cdr:sp macro="" textlink="">
      <cdr:nvSpPr>
        <cdr:cNvPr id="7" name="xlamShapesMarker"/>
        <cdr:cNvSpPr/>
      </cdr:nvSpPr>
      <cdr:spPr>
        <a:xfrm xmlns:a="http://schemas.openxmlformats.org/drawingml/2006/main">
          <a:off x="3256023" y="163994"/>
          <a:ext cx="271661" cy="108803"/>
        </a:xfrm>
        <a:prstGeom xmlns:a="http://schemas.openxmlformats.org/drawingml/2006/main" prst="rect">
          <a:avLst/>
        </a:prstGeom>
        <a:solidFill xmlns:a="http://schemas.openxmlformats.org/drawingml/2006/main">
          <a:srgbClr val="4F81BD"/>
        </a:solidFill>
        <a:ln xmlns:a="http://schemas.openxmlformats.org/drawingml/2006/main" w="6350" cap="flat" cmpd="sng" algn="ctr">
          <a:solidFill>
            <a:srgbClr val="00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FDA83-1089-4345-84FC-04EC7418108D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E5CC03-CC37-4722-A1A5-9F74B1A55D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218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5CC03-CC37-4722-A1A5-9F74B1A55D9E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9068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5CC03-CC37-4722-A1A5-9F74B1A55D9E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629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5CC03-CC37-4722-A1A5-9F74B1A55D9E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870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Link if</a:t>
            </a:r>
            <a:r>
              <a:rPr lang="fr-FR" baseline="0" dirty="0" smtClean="0"/>
              <a:t> </a:t>
            </a:r>
            <a:r>
              <a:rPr lang="fr-FR" baseline="0" dirty="0" err="1" smtClean="0"/>
              <a:t>you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want</a:t>
            </a:r>
            <a:r>
              <a:rPr lang="fr-FR" baseline="0" dirty="0" smtClean="0"/>
              <a:t> to show </a:t>
            </a:r>
            <a:r>
              <a:rPr lang="fr-FR" baseline="0" dirty="0" err="1" smtClean="0"/>
              <a:t>it</a:t>
            </a:r>
            <a:r>
              <a:rPr lang="fr-FR" baseline="0" dirty="0" smtClean="0"/>
              <a:t> live: https://ies.ed.gov/ncee/wwc/FWW/CompareInterventions?selinterventions=[{%22id%22:%22103%22,%22match%22:-1},{%22id%22:%22752%22,%22match%22:-1},{%22id%22:%22767%22,%22match%22:-1},{%22id%22:%22763%22,%22match%22:-1},{%22id%22:%22208%22,%22match%22:-1},{%22id%22:%22252%22,%22match%22:-1}]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5CC03-CC37-4722-A1A5-9F74B1A55D9E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894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5CC03-CC37-4722-A1A5-9F74B1A55D9E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04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000" y="2628509"/>
            <a:ext cx="3504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9"/>
            <a:ext cx="3504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824000" y="2480400"/>
            <a:ext cx="84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Presentation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824000" y="3805200"/>
            <a:ext cx="84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Click to </a:t>
            </a:r>
            <a:r>
              <a:rPr kumimoji="0" lang="fr-FR" dirty="0" err="1" smtClean="0"/>
              <a:t>edit</a:t>
            </a:r>
            <a:r>
              <a:rPr kumimoji="0" lang="fr-FR" dirty="0" smtClean="0"/>
              <a:t> </a:t>
            </a:r>
            <a:r>
              <a:rPr kumimoji="0" lang="fr-FR" dirty="0" err="1" smtClean="0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1601" y="432000"/>
            <a:ext cx="923076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7EB1B2B1-C824-4855-A614-B4619AA6A135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000" y="6055201"/>
            <a:ext cx="2323200" cy="57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314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7EB1B2B1-C824-4855-A614-B4619AA6A135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FAB8376D-55AA-41D9-9741-60E6567738F2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113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24801" y="5328000"/>
            <a:ext cx="1267209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2800" y="468000"/>
            <a:ext cx="923077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680000" y="2928144"/>
            <a:ext cx="8832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Header title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7EB1B2B1-C824-4855-A614-B4619AA6A135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FAB8376D-55AA-41D9-9741-60E656773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799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801" y="5328185"/>
            <a:ext cx="1267209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672000" y="1306800"/>
            <a:ext cx="10872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67201" y="288000"/>
            <a:ext cx="611537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24000" y="1602000"/>
            <a:ext cx="109584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7EB1B2B1-C824-4855-A614-B4619AA6A135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FAB8376D-55AA-41D9-9741-60E6567738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85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mailto:Francesca.borgonovi@oecd.org" TargetMode="External"/><Relationship Id="rId2" Type="http://schemas.openxmlformats.org/officeDocument/2006/relationships/hyperlink" Target="https://doi.org/10.1787/f8ef1489-e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ecd.org/education/school/strength-through-diversity.htm" TargetMode="External"/><Relationship Id="rId4" Type="http://schemas.openxmlformats.org/officeDocument/2006/relationships/hyperlink" Target="mailto:Soumaya.maghnouj@oecd.or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4000" y="1924024"/>
            <a:ext cx="8400000" cy="1823576"/>
          </a:xfrm>
        </p:spPr>
        <p:txBody>
          <a:bodyPr/>
          <a:lstStyle/>
          <a:p>
            <a:r>
              <a:rPr lang="en-GB" dirty="0"/>
              <a:t>The gender gap in educational outcomes in Norway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000" y="3805200"/>
            <a:ext cx="8400000" cy="605294"/>
          </a:xfrm>
        </p:spPr>
        <p:txBody>
          <a:bodyPr/>
          <a:lstStyle/>
          <a:p>
            <a:r>
              <a:rPr lang="en-GB" dirty="0" smtClean="0"/>
              <a:t>Francesca </a:t>
            </a:r>
            <a:r>
              <a:rPr lang="en-GB" dirty="0" err="1" smtClean="0"/>
              <a:t>Borgonovi</a:t>
            </a:r>
            <a:r>
              <a:rPr lang="en-GB" dirty="0" smtClean="0"/>
              <a:t> and Soumaya Maghnouj on behalf of the OECD Review team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2998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Percentage </a:t>
            </a:r>
            <a:r>
              <a:rPr lang="en-GB" dirty="0"/>
              <a:t>of all-round low-achieving 15-year-old students, by gender in selected countries (2015)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538309744"/>
              </p:ext>
            </p:extLst>
          </p:nvPr>
        </p:nvGraphicFramePr>
        <p:xfrm>
          <a:off x="472966" y="1418897"/>
          <a:ext cx="10972800" cy="5202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6368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gender gap in print and digital reading, evidence from PISA 2012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422042070"/>
              </p:ext>
            </p:extLst>
          </p:nvPr>
        </p:nvGraphicFramePr>
        <p:xfrm>
          <a:off x="930164" y="1434663"/>
          <a:ext cx="9522373" cy="5234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231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Gender gaps in numeracy scores, by international survey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009447254"/>
              </p:ext>
            </p:extLst>
          </p:nvPr>
        </p:nvGraphicFramePr>
        <p:xfrm>
          <a:off x="1166648" y="1371600"/>
          <a:ext cx="9285890" cy="5344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6720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Gender differences in literacy between PISA and PIAAC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0966321"/>
              </p:ext>
            </p:extLst>
          </p:nvPr>
        </p:nvGraphicFramePr>
        <p:xfrm>
          <a:off x="639654" y="1601788"/>
          <a:ext cx="10958512" cy="5256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761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Gender gap in final assessment grades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43554079"/>
              </p:ext>
            </p:extLst>
          </p:nvPr>
        </p:nvGraphicFramePr>
        <p:xfrm>
          <a:off x="819807" y="1481959"/>
          <a:ext cx="9065172" cy="5376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1540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Socio-economic status</a:t>
            </a:r>
          </a:p>
          <a:p>
            <a:r>
              <a:rPr lang="en-GB" dirty="0" smtClean="0"/>
              <a:t>School’s  socio-economic status</a:t>
            </a:r>
          </a:p>
          <a:p>
            <a:r>
              <a:rPr lang="en-GB" dirty="0" smtClean="0"/>
              <a:t>Migrant background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Relevance of socio-economic disparities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59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Educational expectations</a:t>
            </a:r>
          </a:p>
          <a:p>
            <a:r>
              <a:rPr lang="en-GB" dirty="0" smtClean="0"/>
              <a:t>Effort and motivation</a:t>
            </a:r>
            <a:endParaRPr lang="en-GB" dirty="0"/>
          </a:p>
          <a:p>
            <a:r>
              <a:rPr lang="en-GB" dirty="0" smtClean="0"/>
              <a:t>Attitudes towards school and learning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Relevance of attitudinal and behavioural factors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15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80000" y="2216412"/>
            <a:ext cx="8832000" cy="2464777"/>
          </a:xfrm>
        </p:spPr>
        <p:txBody>
          <a:bodyPr/>
          <a:lstStyle/>
          <a:p>
            <a:r>
              <a:rPr lang="en-GB" b="1" dirty="0"/>
              <a:t>Policies and practices to mitigate or prevent the gender gap in school achievement: an OECD peer-learning review  </a:t>
            </a:r>
            <a:br>
              <a:rPr lang="en-GB" b="1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46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Goal: share </a:t>
            </a:r>
            <a:r>
              <a:rPr lang="en-GB" b="1" dirty="0" smtClean="0"/>
              <a:t>examples of policies to help reduce the gender gap in OECD countries </a:t>
            </a:r>
          </a:p>
          <a:p>
            <a:pPr marL="0" indent="0">
              <a:buNone/>
            </a:pPr>
            <a:endParaRPr lang="en-GB" b="1" dirty="0" smtClean="0"/>
          </a:p>
          <a:p>
            <a:r>
              <a:rPr lang="en-GB" dirty="0" smtClean="0"/>
              <a:t>3 peer review countries identified</a:t>
            </a:r>
            <a:r>
              <a:rPr lang="fr-FR" dirty="0" smtClean="0"/>
              <a:t>: </a:t>
            </a:r>
            <a:r>
              <a:rPr lang="en-GB" b="1" dirty="0" smtClean="0"/>
              <a:t>Finland</a:t>
            </a:r>
            <a:r>
              <a:rPr lang="en-GB" dirty="0" smtClean="0"/>
              <a:t>, the </a:t>
            </a:r>
            <a:r>
              <a:rPr lang="en-GB" b="1" dirty="0" smtClean="0"/>
              <a:t>Netherlands</a:t>
            </a:r>
            <a:r>
              <a:rPr lang="en-GB" dirty="0" smtClean="0"/>
              <a:t> and </a:t>
            </a:r>
            <a:r>
              <a:rPr lang="en-GB" b="1" dirty="0" smtClean="0"/>
              <a:t>the United States</a:t>
            </a:r>
          </a:p>
          <a:p>
            <a:pPr marL="0" indent="0">
              <a:buNone/>
            </a:pPr>
            <a:endParaRPr lang="en-GB" b="1" dirty="0" smtClean="0"/>
          </a:p>
          <a:p>
            <a:r>
              <a:rPr lang="fr-FR" dirty="0" smtClean="0"/>
              <a:t>… </a:t>
            </a:r>
            <a:r>
              <a:rPr lang="en-GB" dirty="0" smtClean="0"/>
              <a:t>and relevant examples from other OECD countries.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OECD peer-learning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698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Two OECD analysts: Francesca </a:t>
            </a:r>
            <a:r>
              <a:rPr lang="en-GB" dirty="0" err="1" smtClean="0"/>
              <a:t>Borgonovi</a:t>
            </a:r>
            <a:r>
              <a:rPr lang="en-GB" dirty="0" smtClean="0"/>
              <a:t> and Soumaya Maghnouj</a:t>
            </a:r>
          </a:p>
          <a:p>
            <a:r>
              <a:rPr lang="en-GB" dirty="0" smtClean="0"/>
              <a:t>Three researchers from the peer-learning countries: </a:t>
            </a:r>
          </a:p>
          <a:p>
            <a:pPr lvl="1"/>
            <a:r>
              <a:rPr lang="en-GB" dirty="0" err="1" smtClean="0"/>
              <a:t>Joscha</a:t>
            </a:r>
            <a:r>
              <a:rPr lang="en-GB" dirty="0" smtClean="0"/>
              <a:t> </a:t>
            </a:r>
            <a:r>
              <a:rPr lang="en-GB" dirty="0" err="1" smtClean="0"/>
              <a:t>Legewie</a:t>
            </a:r>
            <a:r>
              <a:rPr lang="en-GB" dirty="0" smtClean="0"/>
              <a:t>, Yale University, USA</a:t>
            </a:r>
          </a:p>
          <a:p>
            <a:pPr marL="457200" lvl="1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Annemarie van Langen, KBA Nijmegen, the Netherlands</a:t>
            </a:r>
          </a:p>
          <a:p>
            <a:pPr marL="457200" lvl="1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Mari-</a:t>
            </a:r>
            <a:r>
              <a:rPr lang="en-GB" dirty="0" err="1" smtClean="0"/>
              <a:t>Pauliina</a:t>
            </a:r>
            <a:r>
              <a:rPr lang="en-GB" dirty="0" smtClean="0"/>
              <a:t> </a:t>
            </a:r>
            <a:r>
              <a:rPr lang="en-GB" dirty="0" err="1" smtClean="0"/>
              <a:t>Vainikainen</a:t>
            </a:r>
            <a:r>
              <a:rPr lang="en-GB" dirty="0" smtClean="0"/>
              <a:t>, University of </a:t>
            </a:r>
            <a:r>
              <a:rPr lang="en-GB" dirty="0" err="1" smtClean="0"/>
              <a:t>Tempere</a:t>
            </a:r>
            <a:r>
              <a:rPr lang="en-GB" dirty="0" smtClean="0"/>
              <a:t>, Finland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review team and review process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4281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000" y="2690900"/>
            <a:ext cx="8832000" cy="1515800"/>
          </a:xfrm>
        </p:spPr>
        <p:txBody>
          <a:bodyPr/>
          <a:lstStyle/>
          <a:p>
            <a:r>
              <a:rPr lang="en-GB" dirty="0" smtClean="0"/>
              <a:t>Evidence on gender gaps in </a:t>
            </a:r>
            <a:r>
              <a:rPr lang="en-GB" dirty="0" err="1" smtClean="0"/>
              <a:t>norway</a:t>
            </a:r>
            <a:r>
              <a:rPr lang="en-GB" dirty="0" smtClean="0"/>
              <a:t> in an international perspective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0779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Identification of policy focus based on preliminary results of policy brief</a:t>
            </a:r>
          </a:p>
          <a:p>
            <a:r>
              <a:rPr lang="en-GB" dirty="0" smtClean="0"/>
              <a:t>Identification of policy levers and peer-countries based on discussions with the Commission</a:t>
            </a:r>
          </a:p>
          <a:p>
            <a:r>
              <a:rPr lang="en-GB" dirty="0" smtClean="0"/>
              <a:t>Stakeholders meeting to consolidate understanding and identify relevant policy examples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review process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45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Increased visibility of research </a:t>
            </a:r>
            <a:r>
              <a:rPr lang="en-GB" dirty="0" smtClean="0"/>
              <a:t>on the issue of gender gaps in learning achievement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But </a:t>
            </a:r>
            <a:r>
              <a:rPr lang="en-GB" b="1" dirty="0" smtClean="0"/>
              <a:t>limited policy interventions </a:t>
            </a:r>
            <a:r>
              <a:rPr lang="en-GB" dirty="0" smtClean="0"/>
              <a:t>to explicitly mitigate or prevent the gender gap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Increasing focus on </a:t>
            </a:r>
            <a:r>
              <a:rPr lang="en-GB" b="1" dirty="0" smtClean="0"/>
              <a:t>inter-connection between gender and education equity dimensions</a:t>
            </a:r>
            <a:endParaRPr lang="en-GB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State of the debate in the peer review countries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544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/>
              <a:t>Actual or </a:t>
            </a:r>
            <a:r>
              <a:rPr lang="en-GB" b="1" dirty="0" smtClean="0"/>
              <a:t>expected </a:t>
            </a:r>
            <a:r>
              <a:rPr lang="en-GB" b="1" dirty="0"/>
              <a:t>effect </a:t>
            </a:r>
            <a:r>
              <a:rPr lang="en-GB" dirty="0"/>
              <a:t>on improving boys’ </a:t>
            </a:r>
            <a:r>
              <a:rPr lang="en-GB" dirty="0" smtClean="0"/>
              <a:t>achievement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b="1" dirty="0"/>
              <a:t>Relevance</a:t>
            </a:r>
            <a:r>
              <a:rPr lang="en-GB" dirty="0"/>
              <a:t> to </a:t>
            </a:r>
            <a:r>
              <a:rPr lang="en-GB" dirty="0" smtClean="0"/>
              <a:t>Norway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b="1" dirty="0" smtClean="0"/>
              <a:t>Inclusiveness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b="1" dirty="0"/>
              <a:t>Policy </a:t>
            </a:r>
            <a:r>
              <a:rPr lang="en-GB" b="1" dirty="0" smtClean="0"/>
              <a:t>evaluation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b="1" dirty="0"/>
              <a:t>Scale of the policy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60500" y="250300"/>
            <a:ext cx="9778600" cy="1022400"/>
          </a:xfrm>
        </p:spPr>
        <p:txBody>
          <a:bodyPr/>
          <a:lstStyle/>
          <a:p>
            <a:r>
              <a:rPr lang="en-GB" dirty="0" smtClean="0"/>
              <a:t>Choices of policies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17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 levels of policies and practices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23888" y="1601788"/>
          <a:ext cx="10958512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9951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80000" y="2453656"/>
            <a:ext cx="8832000" cy="1990288"/>
          </a:xfrm>
        </p:spPr>
        <p:txBody>
          <a:bodyPr/>
          <a:lstStyle/>
          <a:p>
            <a:r>
              <a:rPr lang="en-GB" dirty="0" smtClean="0"/>
              <a:t>Teaching and learning practices in the classroom: adapting teaching to students’ needs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000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Encouraging parents to read with their children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Läs</a:t>
            </a:r>
            <a:r>
              <a:rPr lang="en-US" dirty="0" smtClean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mej</a:t>
            </a:r>
            <a:r>
              <a:rPr lang="en-US" dirty="0"/>
              <a:t>, </a:t>
            </a:r>
            <a:r>
              <a:rPr lang="en-US" dirty="0" err="1"/>
              <a:t>pappa</a:t>
            </a:r>
            <a:r>
              <a:rPr lang="en-US" dirty="0"/>
              <a:t> (Read to me, Daddy) initiative in </a:t>
            </a:r>
            <a:r>
              <a:rPr lang="en-US" b="1" dirty="0" smtClean="0"/>
              <a:t>Sweden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GB" dirty="0"/>
              <a:t>The </a:t>
            </a:r>
            <a:r>
              <a:rPr lang="en-GB" dirty="0" err="1"/>
              <a:t>Bookstart</a:t>
            </a:r>
            <a:r>
              <a:rPr lang="en-GB" dirty="0"/>
              <a:t> programme in the </a:t>
            </a:r>
            <a:r>
              <a:rPr lang="en-GB" b="1" dirty="0"/>
              <a:t>United Kingdom</a:t>
            </a:r>
          </a:p>
          <a:p>
            <a:pPr marL="457200" lvl="1" indent="0">
              <a:buNone/>
            </a:pPr>
            <a:endParaRPr lang="fr-FR" dirty="0" smtClean="0"/>
          </a:p>
          <a:p>
            <a:r>
              <a:rPr lang="en-GB" b="1" dirty="0" smtClean="0"/>
              <a:t>Classroom strategies to improve engagement in reading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DEAR programmes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Premier League Reading Stars in </a:t>
            </a:r>
            <a:r>
              <a:rPr lang="fr-FR" dirty="0" err="1" smtClean="0"/>
              <a:t>England</a:t>
            </a:r>
            <a:r>
              <a:rPr lang="fr-FR" dirty="0" smtClean="0"/>
              <a:t>, </a:t>
            </a:r>
            <a:r>
              <a:rPr lang="fr-FR" b="1" dirty="0" smtClean="0"/>
              <a:t>United </a:t>
            </a:r>
            <a:r>
              <a:rPr lang="fr-FR" b="1" dirty="0" err="1" smtClean="0"/>
              <a:t>Kingdom</a:t>
            </a:r>
            <a:endParaRPr lang="en-GB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Policy lever 1.1: Increasing students’ engagement with reading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655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Reading intervention for 8 to 13 y/o</a:t>
            </a:r>
          </a:p>
          <a:p>
            <a:r>
              <a:rPr lang="en-GB" dirty="0" smtClean="0"/>
              <a:t>10 themes literacy lessons where football stars talk about their favourite book and why they like reading</a:t>
            </a:r>
          </a:p>
          <a:p>
            <a:r>
              <a:rPr lang="en-GB" dirty="0" smtClean="0"/>
              <a:t>Guide activities to learn reading methods</a:t>
            </a:r>
          </a:p>
          <a:p>
            <a:r>
              <a:rPr lang="en-GB" dirty="0" smtClean="0"/>
              <a:t>Evaluated in 2013: the share of confident readers (increased from half to 80%, highest increase among boys 36pp increase).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Policy example: Premier League Reading Stars in England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973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Guidelines and practical tools to help teachers address and prevent disruptive behaviours: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 Practice guide to reduce behavioural problems in classrooms in the </a:t>
            </a:r>
            <a:r>
              <a:rPr lang="en-GB" b="1" dirty="0" smtClean="0"/>
              <a:t>United States</a:t>
            </a:r>
            <a:endParaRPr lang="en-GB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Policy lever 1.2: Reducing disruptive behaviours in classrooms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710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80000" y="2690900"/>
            <a:ext cx="8832000" cy="1515800"/>
          </a:xfrm>
        </p:spPr>
        <p:txBody>
          <a:bodyPr/>
          <a:lstStyle/>
          <a:p>
            <a:r>
              <a:rPr lang="en-GB" dirty="0" smtClean="0"/>
              <a:t>School level practices and policies to prevent early school leaving among boys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970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Preventing truancy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 </a:t>
            </a:r>
            <a:r>
              <a:rPr lang="en-GB" dirty="0" smtClean="0"/>
              <a:t>Stricter monitoring of truancy in </a:t>
            </a:r>
            <a:r>
              <a:rPr lang="en-GB" b="1" dirty="0" smtClean="0"/>
              <a:t>the Netherlands</a:t>
            </a:r>
          </a:p>
          <a:p>
            <a:pPr marL="457200" lvl="1" indent="0">
              <a:buNone/>
            </a:pPr>
            <a:endParaRPr lang="fr-FR" dirty="0" smtClean="0"/>
          </a:p>
          <a:p>
            <a:r>
              <a:rPr lang="en-GB" b="1" dirty="0" smtClean="0"/>
              <a:t>Early warning systems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 </a:t>
            </a:r>
            <a:r>
              <a:rPr lang="en-GB" dirty="0" smtClean="0"/>
              <a:t>The risk detector platform in </a:t>
            </a:r>
            <a:r>
              <a:rPr lang="en-GB" b="1" dirty="0" smtClean="0"/>
              <a:t>Iceland</a:t>
            </a:r>
            <a:endParaRPr lang="en-GB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Policy lever 2.1: Early identification of students at risk of dropping out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168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Long term trends in the gender gap in tertiary attainment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506542880"/>
              </p:ext>
            </p:extLst>
          </p:nvPr>
        </p:nvGraphicFramePr>
        <p:xfrm>
          <a:off x="536028" y="1466193"/>
          <a:ext cx="10578662" cy="5139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500417" y="6350140"/>
            <a:ext cx="3182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/>
              <a:t>Source</a:t>
            </a:r>
            <a:r>
              <a:rPr lang="en-GB" dirty="0"/>
              <a:t>: </a:t>
            </a:r>
            <a:r>
              <a:rPr lang="en-GB" i="1" dirty="0" err="1"/>
              <a:t>Barro</a:t>
            </a:r>
            <a:r>
              <a:rPr lang="en-GB" i="1" dirty="0"/>
              <a:t> and Lee, 2013.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05150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Multi-tiered interventions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 The three tiered support model in </a:t>
            </a:r>
            <a:r>
              <a:rPr lang="en-GB" b="1" dirty="0" smtClean="0"/>
              <a:t>Finland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b="1" dirty="0" smtClean="0"/>
              <a:t>Tutoring and mentoring programmes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 </a:t>
            </a:r>
            <a:r>
              <a:rPr lang="en-GB" dirty="0" smtClean="0"/>
              <a:t>Targeted tutoring in </a:t>
            </a:r>
            <a:r>
              <a:rPr lang="en-GB" b="1" dirty="0" smtClean="0"/>
              <a:t>Chicago, USA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 </a:t>
            </a:r>
            <a:r>
              <a:rPr lang="en-GB" dirty="0" smtClean="0"/>
              <a:t>Becoming</a:t>
            </a:r>
            <a:r>
              <a:rPr lang="fr-FR" dirty="0" smtClean="0"/>
              <a:t> </a:t>
            </a:r>
            <a:r>
              <a:rPr lang="fr-FR" dirty="0"/>
              <a:t>A</a:t>
            </a:r>
            <a:r>
              <a:rPr lang="fr-FR" dirty="0" smtClean="0"/>
              <a:t> Man, </a:t>
            </a:r>
            <a:r>
              <a:rPr lang="fr-FR" b="1" dirty="0" smtClean="0"/>
              <a:t>NYC, USA</a:t>
            </a:r>
            <a:endParaRPr lang="en-GB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Policy lever 2.2: Targeted support to students at risk of falling behind in their learning and dropping-out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27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Implemented in Chicago in 2012</a:t>
            </a:r>
          </a:p>
          <a:p>
            <a:r>
              <a:rPr lang="en-GB" dirty="0" smtClean="0"/>
              <a:t>Individualized mathematics tutoring programme in small group setting ( 2 students per instructor)</a:t>
            </a:r>
          </a:p>
          <a:p>
            <a:r>
              <a:rPr lang="en-GB" dirty="0" smtClean="0"/>
              <a:t>27 sessions of one hour of cognitive behavioural therapy: value education, social skills, problem-solving</a:t>
            </a:r>
          </a:p>
          <a:p>
            <a:r>
              <a:rPr lang="en-GB" dirty="0" smtClean="0"/>
              <a:t>Evaluation: evaluation </a:t>
            </a:r>
            <a:r>
              <a:rPr lang="fr-FR" dirty="0" smtClean="0"/>
              <a:t>in 2014 (Cook et all, 2014): </a:t>
            </a:r>
            <a:r>
              <a:rPr lang="en-GB" dirty="0"/>
              <a:t>“participation increased math test scores by 0.65 of a control group standard deviation (SD) and 0.48 SD in the national distribution … and seem to have increased expected graduation rates by 14 percentage points.”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Policy example: Targeted tutoring in Chicago, USA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01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In-school multi-professional teams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 </a:t>
            </a:r>
            <a:r>
              <a:rPr lang="fr-FR" dirty="0" smtClean="0"/>
              <a:t>In-</a:t>
            </a:r>
            <a:r>
              <a:rPr lang="fr-FR" dirty="0" err="1" smtClean="0"/>
              <a:t>school</a:t>
            </a:r>
            <a:r>
              <a:rPr lang="fr-FR" dirty="0" smtClean="0"/>
              <a:t> </a:t>
            </a:r>
            <a:r>
              <a:rPr lang="fr-FR" dirty="0" err="1" smtClean="0"/>
              <a:t>professional</a:t>
            </a:r>
            <a:r>
              <a:rPr lang="fr-FR" dirty="0" smtClean="0"/>
              <a:t> teams in </a:t>
            </a:r>
            <a:r>
              <a:rPr lang="fr-FR" b="1" dirty="0" err="1" smtClean="0"/>
              <a:t>Finland</a:t>
            </a:r>
            <a:endParaRPr lang="fr-FR" b="1" dirty="0" smtClean="0"/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b="1" dirty="0" smtClean="0"/>
              <a:t>Multi-sectoral coordination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err="1" smtClean="0"/>
              <a:t>Follow</a:t>
            </a:r>
            <a:r>
              <a:rPr lang="fr-FR" dirty="0" smtClean="0"/>
              <a:t>-up and support to </a:t>
            </a:r>
            <a:r>
              <a:rPr lang="fr-FR" dirty="0" err="1" smtClean="0"/>
              <a:t>early</a:t>
            </a:r>
            <a:r>
              <a:rPr lang="fr-FR" dirty="0" smtClean="0"/>
              <a:t> </a:t>
            </a:r>
            <a:r>
              <a:rPr lang="fr-FR" dirty="0" err="1" smtClean="0"/>
              <a:t>school</a:t>
            </a:r>
            <a:r>
              <a:rPr lang="fr-FR" dirty="0" smtClean="0"/>
              <a:t> </a:t>
            </a:r>
            <a:r>
              <a:rPr lang="fr-FR" dirty="0" err="1" smtClean="0"/>
              <a:t>leavers</a:t>
            </a:r>
            <a:r>
              <a:rPr lang="fr-FR" dirty="0" smtClean="0"/>
              <a:t> </a:t>
            </a:r>
            <a:r>
              <a:rPr lang="fr-FR" dirty="0" err="1" smtClean="0"/>
              <a:t>platforms</a:t>
            </a:r>
            <a:r>
              <a:rPr lang="fr-FR" dirty="0" smtClean="0"/>
              <a:t> in </a:t>
            </a:r>
            <a:r>
              <a:rPr lang="fr-FR" b="1" dirty="0" smtClean="0"/>
              <a:t>France</a:t>
            </a:r>
            <a:endParaRPr lang="en-GB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Policy lever 2.3: Integrating services to improve learning, students’ well-being and prevent early-school leaving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0171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Multi-professional teams embedded in schools: social worker, psychologist, school nurse, special educators. </a:t>
            </a:r>
          </a:p>
          <a:p>
            <a:r>
              <a:rPr lang="en-GB" dirty="0" smtClean="0"/>
              <a:t>Teams meet weekly to design and coordinate school-level action and monitor the situation of students well-being and learning in each class and provide comments and advice on individual student learning plans. Teachers and school principal attend the meeting.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Policy example: In-school multi-professional teams in Finland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677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System level policies: Transition from early childhood education and care to primary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01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b="1" dirty="0" smtClean="0"/>
              <a:t>Pedagogical continuity between ECEC and primary school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 The Foundation Phase curriculum in Wales, </a:t>
            </a:r>
            <a:r>
              <a:rPr lang="en-GB" b="1" dirty="0" smtClean="0"/>
              <a:t>United Kingdom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b="1" dirty="0" smtClean="0"/>
              <a:t>Transmitting students’ information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 Transition templates to share students’ information</a:t>
            </a:r>
            <a:r>
              <a:rPr lang="fr-FR" dirty="0" smtClean="0"/>
              <a:t>, </a:t>
            </a:r>
            <a:r>
              <a:rPr lang="fr-FR" b="1" dirty="0" smtClean="0"/>
              <a:t>Ireland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Transition </a:t>
            </a:r>
            <a:r>
              <a:rPr lang="en-GB" dirty="0" smtClean="0"/>
              <a:t>learning</a:t>
            </a:r>
            <a:r>
              <a:rPr lang="fr-FR" dirty="0" smtClean="0"/>
              <a:t> and </a:t>
            </a:r>
            <a:r>
              <a:rPr lang="en-GB" dirty="0" smtClean="0"/>
              <a:t>development statement in </a:t>
            </a:r>
            <a:r>
              <a:rPr lang="en-GB" b="1" dirty="0" smtClean="0"/>
              <a:t>Australia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b="1" dirty="0" smtClean="0"/>
              <a:t>Alternative</a:t>
            </a:r>
            <a:r>
              <a:rPr lang="fr-FR" b="1" dirty="0" smtClean="0"/>
              <a:t> </a:t>
            </a:r>
            <a:r>
              <a:rPr lang="en-GB" b="1" dirty="0" smtClean="0"/>
              <a:t>models</a:t>
            </a:r>
            <a:r>
              <a:rPr lang="fr-FR" b="1" dirty="0" smtClean="0"/>
              <a:t> </a:t>
            </a:r>
            <a:r>
              <a:rPr lang="en-GB" b="1" dirty="0" smtClean="0"/>
              <a:t>for more </a:t>
            </a:r>
            <a:r>
              <a:rPr lang="en-GB" b="1" dirty="0" err="1" smtClean="0"/>
              <a:t>flexibl</a:t>
            </a:r>
            <a:r>
              <a:rPr lang="fr-FR" b="1" dirty="0" smtClean="0"/>
              <a:t>e </a:t>
            </a:r>
            <a:r>
              <a:rPr lang="fr-FR" b="1" dirty="0" err="1" smtClean="0"/>
              <a:t>starting</a:t>
            </a:r>
            <a:r>
              <a:rPr lang="fr-FR" b="1" dirty="0" smtClean="0"/>
              <a:t> </a:t>
            </a:r>
            <a:r>
              <a:rPr lang="fr-FR" b="1" dirty="0" err="1" smtClean="0"/>
              <a:t>age</a:t>
            </a:r>
            <a:r>
              <a:rPr lang="fr-FR" b="1" dirty="0" smtClean="0"/>
              <a:t> of </a:t>
            </a:r>
            <a:r>
              <a:rPr lang="fr-FR" b="1" dirty="0" err="1" smtClean="0"/>
              <a:t>primary</a:t>
            </a:r>
            <a:r>
              <a:rPr lang="fr-FR" b="1" dirty="0" smtClean="0"/>
              <a:t> </a:t>
            </a:r>
            <a:r>
              <a:rPr lang="fr-FR" b="1" dirty="0" err="1" smtClean="0"/>
              <a:t>educat</a:t>
            </a:r>
            <a:r>
              <a:rPr lang="en-GB" b="1" dirty="0" smtClean="0"/>
              <a:t>ion</a:t>
            </a:r>
            <a:r>
              <a:rPr lang="fr-FR" b="1" dirty="0" smtClean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 </a:t>
            </a:r>
            <a:r>
              <a:rPr lang="fr-FR" dirty="0" smtClean="0"/>
              <a:t>Flexible and </a:t>
            </a:r>
            <a:r>
              <a:rPr lang="fr-FR" dirty="0" err="1" smtClean="0"/>
              <a:t>modular</a:t>
            </a:r>
            <a:r>
              <a:rPr lang="fr-FR" dirty="0" smtClean="0"/>
              <a:t> transition initiatives in </a:t>
            </a:r>
            <a:r>
              <a:rPr lang="fr-FR" b="1" dirty="0" smtClean="0"/>
              <a:t>the </a:t>
            </a:r>
            <a:r>
              <a:rPr lang="fr-FR" b="1" dirty="0" err="1" smtClean="0"/>
              <a:t>Netherlands</a:t>
            </a:r>
            <a:endParaRPr lang="fr-FR" b="1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GB" b="1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Policy lever 3.1: Transition from early childhood education and care to primary education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419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Schools in the Netherlands are experimenting with more modular and flexible approaches for organizing the transition of students from ECEC to primary: </a:t>
            </a:r>
          </a:p>
          <a:p>
            <a:pPr lvl="1"/>
            <a:r>
              <a:rPr lang="en-GB" dirty="0" smtClean="0"/>
              <a:t>Dividing students instruction time between ECEC and primary </a:t>
            </a:r>
          </a:p>
          <a:p>
            <a:pPr lvl="1"/>
            <a:r>
              <a:rPr lang="en-GB" dirty="0" smtClean="0"/>
              <a:t>Increasing the number of entry points into primary from one to two or more</a:t>
            </a:r>
          </a:p>
          <a:p>
            <a:pPr lvl="1"/>
            <a:r>
              <a:rPr lang="en-GB" dirty="0" smtClean="0"/>
              <a:t>Combining ECEC and first grade of primary in one grade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Policy example: Flexible and modular transition initiatives in the Netherlands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980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80000" y="2453656"/>
            <a:ext cx="8832000" cy="1990288"/>
          </a:xfrm>
        </p:spPr>
        <p:txBody>
          <a:bodyPr/>
          <a:lstStyle/>
          <a:p>
            <a:r>
              <a:rPr lang="en-GB" dirty="0" smtClean="0"/>
              <a:t>System level policies: providing incentives to policy-makers and schools to build and disseminate evidence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515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err="1" smtClean="0"/>
              <a:t>Encouraging</a:t>
            </a:r>
            <a:r>
              <a:rPr lang="fr-FR" b="1" dirty="0" smtClean="0"/>
              <a:t> </a:t>
            </a:r>
            <a:r>
              <a:rPr lang="fr-FR" b="1" dirty="0" err="1" smtClean="0"/>
              <a:t>evidence-based</a:t>
            </a:r>
            <a:r>
              <a:rPr lang="fr-FR" b="1" dirty="0" smtClean="0"/>
              <a:t> </a:t>
            </a:r>
            <a:r>
              <a:rPr lang="fr-FR" b="1" dirty="0" err="1" smtClean="0"/>
              <a:t>policies</a:t>
            </a:r>
            <a:r>
              <a:rPr lang="fr-FR" b="1" dirty="0" smtClean="0"/>
              <a:t> at local and </a:t>
            </a:r>
            <a:r>
              <a:rPr lang="fr-FR" b="1" dirty="0" err="1" smtClean="0"/>
              <a:t>school</a:t>
            </a:r>
            <a:r>
              <a:rPr lang="fr-FR" b="1" dirty="0" smtClean="0"/>
              <a:t> </a:t>
            </a:r>
            <a:r>
              <a:rPr lang="fr-FR" b="1" dirty="0" err="1" smtClean="0"/>
              <a:t>level</a:t>
            </a:r>
            <a:r>
              <a:rPr lang="fr-FR" b="1" dirty="0" smtClean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err="1" smtClean="0"/>
              <a:t>What</a:t>
            </a:r>
            <a:r>
              <a:rPr lang="fr-FR" dirty="0" smtClean="0"/>
              <a:t> Works </a:t>
            </a:r>
            <a:r>
              <a:rPr lang="fr-FR" dirty="0" err="1" smtClean="0"/>
              <a:t>Clearinghouse</a:t>
            </a:r>
            <a:r>
              <a:rPr lang="fr-FR" dirty="0" smtClean="0"/>
              <a:t> in the </a:t>
            </a:r>
            <a:r>
              <a:rPr lang="fr-FR" b="1" dirty="0" smtClean="0"/>
              <a:t>United States </a:t>
            </a:r>
            <a:endParaRPr lang="fr-FR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err="1" smtClean="0"/>
              <a:t>Education</a:t>
            </a:r>
            <a:r>
              <a:rPr lang="fr-FR" dirty="0" smtClean="0"/>
              <a:t> </a:t>
            </a:r>
            <a:r>
              <a:rPr lang="fr-FR" dirty="0" err="1" smtClean="0"/>
              <a:t>Endowement</a:t>
            </a:r>
            <a:r>
              <a:rPr lang="fr-FR" dirty="0" smtClean="0"/>
              <a:t> </a:t>
            </a:r>
            <a:r>
              <a:rPr lang="fr-FR" dirty="0" err="1" smtClean="0"/>
              <a:t>Fund</a:t>
            </a:r>
            <a:r>
              <a:rPr lang="fr-FR" dirty="0" smtClean="0"/>
              <a:t> in the </a:t>
            </a:r>
            <a:r>
              <a:rPr lang="fr-FR" b="1" dirty="0" smtClean="0"/>
              <a:t>United </a:t>
            </a:r>
            <a:r>
              <a:rPr lang="fr-FR" b="1" dirty="0" err="1" smtClean="0"/>
              <a:t>Kingdom</a:t>
            </a:r>
            <a:endParaRPr lang="fr-FR" b="1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marL="399600" lvl="1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/>
              <a:t>Policy lever 4.1: </a:t>
            </a:r>
            <a:r>
              <a:rPr lang="fr-FR" sz="2800" dirty="0" err="1"/>
              <a:t>Encouraging</a:t>
            </a:r>
            <a:r>
              <a:rPr lang="fr-FR" sz="2800" dirty="0"/>
              <a:t> </a:t>
            </a:r>
            <a:r>
              <a:rPr lang="fr-FR" sz="2800" dirty="0" err="1"/>
              <a:t>evidence-based</a:t>
            </a:r>
            <a:r>
              <a:rPr lang="fr-FR" sz="2800" dirty="0"/>
              <a:t> </a:t>
            </a:r>
            <a:r>
              <a:rPr lang="fr-FR" sz="2800" dirty="0" err="1"/>
              <a:t>policies</a:t>
            </a:r>
            <a:r>
              <a:rPr lang="fr-FR" sz="2800" dirty="0"/>
              <a:t> at local and </a:t>
            </a:r>
            <a:r>
              <a:rPr lang="fr-FR" sz="2800" dirty="0" err="1"/>
              <a:t>school</a:t>
            </a:r>
            <a:r>
              <a:rPr lang="fr-FR" sz="2800" dirty="0"/>
              <a:t> </a:t>
            </a:r>
            <a:r>
              <a:rPr lang="fr-FR" sz="2800" dirty="0" err="1"/>
              <a:t>level</a:t>
            </a:r>
            <a:r>
              <a:rPr lang="fr-FR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071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Policy example: What works clearinghouse in the United States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05990" y="1601787"/>
            <a:ext cx="8242267" cy="5109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06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Share of females among first-time entrants in tertiary education and among first-time tertiary graduates in selected OECD countries (2015</a:t>
            </a:r>
            <a:r>
              <a:rPr lang="en-GB" sz="2800" dirty="0" smtClean="0"/>
              <a:t>)</a:t>
            </a:r>
            <a:endParaRPr lang="en-GB" sz="28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534748067"/>
              </p:ext>
            </p:extLst>
          </p:nvPr>
        </p:nvGraphicFramePr>
        <p:xfrm>
          <a:off x="630621" y="1466193"/>
          <a:ext cx="11004331" cy="5155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976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My Brother’s Keeper challenge in the United States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State funding to promote equity in Finland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Pupil premium in England, United Kingdom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Policy lever 4.2: </a:t>
            </a:r>
            <a:r>
              <a:rPr lang="en-GB" b="1" dirty="0" smtClean="0"/>
              <a:t>Targeted funding to reduce the gender gap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32847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Federal grant  to schools, local communities and States to improve school and labour outcomes of boys and young men of colour. 6 areas of intervention: </a:t>
            </a:r>
          </a:p>
          <a:p>
            <a:pPr marL="457200" lvl="1" indent="0">
              <a:buNone/>
            </a:pPr>
            <a:r>
              <a:rPr lang="en-GB" sz="2200" dirty="0" smtClean="0"/>
              <a:t>1- </a:t>
            </a:r>
            <a:r>
              <a:rPr lang="en-GB" sz="2200" dirty="0"/>
              <a:t>Entering school ready to learn;</a:t>
            </a:r>
          </a:p>
          <a:p>
            <a:pPr marL="457200" lvl="1" indent="0">
              <a:buNone/>
            </a:pPr>
            <a:r>
              <a:rPr lang="en-GB" sz="2200" dirty="0"/>
              <a:t>2- Reading at grade level by third grade; </a:t>
            </a:r>
          </a:p>
          <a:p>
            <a:pPr marL="457200" lvl="1" indent="0">
              <a:buNone/>
            </a:pPr>
            <a:r>
              <a:rPr lang="en-GB" sz="2200" dirty="0"/>
              <a:t>3- Graduating from high school ready for college and career; </a:t>
            </a:r>
          </a:p>
          <a:p>
            <a:pPr marL="457200" lvl="1" indent="0">
              <a:buNone/>
            </a:pPr>
            <a:r>
              <a:rPr lang="en-GB" sz="2200" dirty="0"/>
              <a:t>4- Completing postsecondary education or training; </a:t>
            </a:r>
          </a:p>
          <a:p>
            <a:pPr marL="457200" lvl="1" indent="0">
              <a:buNone/>
            </a:pPr>
            <a:r>
              <a:rPr lang="en-GB" sz="2200" dirty="0"/>
              <a:t>5- Successfully entering the workforce; and</a:t>
            </a:r>
          </a:p>
          <a:p>
            <a:pPr marL="457200" lvl="1" indent="0">
              <a:buNone/>
            </a:pPr>
            <a:r>
              <a:rPr lang="en-GB" sz="2200" dirty="0"/>
              <a:t>6- Reducing violence and providing a second chance to justice-involved youth. </a:t>
            </a:r>
            <a:endParaRPr lang="en-GB" sz="2200" dirty="0" smtClean="0"/>
          </a:p>
          <a:p>
            <a:r>
              <a:rPr lang="en-GB" sz="2600" dirty="0" smtClean="0"/>
              <a:t>Evaluation: 250 communities in all the US, 600 million USD raised from private sector</a:t>
            </a:r>
            <a:r>
              <a:rPr lang="fr-FR" sz="2600" dirty="0" smtClean="0"/>
              <a:t>. </a:t>
            </a:r>
            <a:endParaRPr lang="en-GB" sz="2600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 smtClean="0"/>
              <a:t>Policy example: My Brother’s Keeper in the United States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348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Assessment and the nature of the gender gap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Differences in results between PISA and PIAAC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b="1" dirty="0" smtClean="0"/>
              <a:t>Information about cognitive and socio-emotional development in early years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 The Early Development Instrument (EDI) in Canada and Australia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The OECD International Early Learning and Child Well-Being Study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Policy 4.3: </a:t>
            </a:r>
            <a:r>
              <a:rPr lang="en-GB" dirty="0" smtClean="0"/>
              <a:t>Addressing</a:t>
            </a:r>
            <a:r>
              <a:rPr lang="fr-FR" dirty="0" smtClean="0"/>
              <a:t> information gaps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836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Policy-making to reduce the gender gap in school outcomes is at its infancy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Importance of designing policy intervention and evaluating them in national context </a:t>
            </a:r>
          </a:p>
          <a:p>
            <a:endParaRPr lang="en-GB" dirty="0" smtClean="0"/>
          </a:p>
          <a:p>
            <a:r>
              <a:rPr lang="en-GB" dirty="0" smtClean="0"/>
              <a:t>Address the main evidence gaps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Concluding remarks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705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4000" y="2711669"/>
            <a:ext cx="10958400" cy="341553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5400" dirty="0" smtClean="0"/>
              <a:t>THANK YOU</a:t>
            </a:r>
            <a:r>
              <a:rPr lang="en-GB" sz="5400" dirty="0" smtClean="0"/>
              <a:t>!</a:t>
            </a:r>
          </a:p>
          <a:p>
            <a:pPr marL="0" indent="0" algn="ctr">
              <a:buNone/>
            </a:pPr>
            <a:endParaRPr lang="en-GB" sz="5400" dirty="0" smtClean="0"/>
          </a:p>
          <a:p>
            <a:pPr marL="0" indent="0" algn="ctr">
              <a:buNone/>
            </a:pPr>
            <a:r>
              <a:rPr lang="en-GB" sz="3600" dirty="0" smtClean="0"/>
              <a:t>Link to the full report: </a:t>
            </a:r>
            <a:r>
              <a:rPr lang="en-GB" sz="1800" u="sng" dirty="0">
                <a:hlinkClick r:id="rId2"/>
              </a:rPr>
              <a:t>https://</a:t>
            </a:r>
            <a:r>
              <a:rPr lang="en-GB" sz="1800" u="sng" dirty="0" smtClean="0">
                <a:hlinkClick r:id="rId2"/>
              </a:rPr>
              <a:t>doi.org/10.1787/f8ef1489-en</a:t>
            </a:r>
            <a:endParaRPr lang="en-GB" sz="1800" u="sng" dirty="0" smtClean="0"/>
          </a:p>
          <a:p>
            <a:pPr marL="0" indent="0" algn="ctr">
              <a:buNone/>
            </a:pPr>
            <a:endParaRPr lang="en-GB" sz="2000" u="sng" dirty="0" smtClean="0"/>
          </a:p>
          <a:p>
            <a:pPr marL="0" indent="0" algn="ctr">
              <a:buNone/>
            </a:pPr>
            <a:r>
              <a:rPr lang="en-GB" sz="2000" u="sng" dirty="0" smtClean="0"/>
              <a:t>Contact info:</a:t>
            </a:r>
            <a:endParaRPr lang="en-GB" sz="4000" dirty="0"/>
          </a:p>
          <a:p>
            <a:pPr marL="0" indent="0" algn="ctr">
              <a:buNone/>
            </a:pPr>
            <a:r>
              <a:rPr lang="en-GB" sz="1050" dirty="0" smtClean="0">
                <a:hlinkClick r:id="rId3"/>
              </a:rPr>
              <a:t>Francesca.borgonovi@oecd.org</a:t>
            </a:r>
            <a:endParaRPr lang="en-GB" sz="1050" dirty="0" smtClean="0"/>
          </a:p>
          <a:p>
            <a:pPr marL="0" indent="0" algn="ctr">
              <a:buNone/>
            </a:pPr>
            <a:r>
              <a:rPr lang="en-GB" sz="1050" dirty="0" smtClean="0">
                <a:hlinkClick r:id="rId4"/>
              </a:rPr>
              <a:t>Soumaya.maghnouj@oecd.org</a:t>
            </a:r>
            <a:r>
              <a:rPr lang="en-GB" sz="1050" dirty="0" smtClean="0"/>
              <a:t> </a:t>
            </a:r>
          </a:p>
          <a:p>
            <a:pPr marL="0" indent="0" algn="ctr">
              <a:buNone/>
            </a:pPr>
            <a:r>
              <a:rPr lang="en-GB" sz="1050" dirty="0" smtClean="0"/>
              <a:t>To learn more </a:t>
            </a:r>
            <a:r>
              <a:rPr lang="en-GB" sz="1050" dirty="0"/>
              <a:t>about our work: </a:t>
            </a:r>
            <a:r>
              <a:rPr lang="en-GB" sz="1050" dirty="0">
                <a:hlinkClick r:id="rId5"/>
              </a:rPr>
              <a:t>http://</a:t>
            </a:r>
            <a:r>
              <a:rPr lang="en-GB" sz="1050" dirty="0" smtClean="0">
                <a:hlinkClick r:id="rId5"/>
              </a:rPr>
              <a:t>www.oecd.org/education/school/strength-through-diversity.htm</a:t>
            </a:r>
            <a:r>
              <a:rPr lang="en-GB" sz="1050" dirty="0" smtClean="0"/>
              <a:t> </a:t>
            </a:r>
          </a:p>
          <a:p>
            <a:pPr marL="0" indent="0" algn="ctr">
              <a:buNone/>
            </a:pPr>
            <a:endParaRPr lang="en-GB" sz="105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14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Completion rate of upper secondary education, by gender (2015)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2690990"/>
              </p:ext>
            </p:extLst>
          </p:nvPr>
        </p:nvGraphicFramePr>
        <p:xfrm>
          <a:off x="394138" y="1355834"/>
          <a:ext cx="11020095" cy="5265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48229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evolution of gender gaps in literacy</a:t>
            </a:r>
            <a:endParaRPr lang="en-GB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4177415"/>
              </p:ext>
            </p:extLst>
          </p:nvPr>
        </p:nvGraphicFramePr>
        <p:xfrm>
          <a:off x="551793" y="1524763"/>
          <a:ext cx="11193517" cy="4903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683172" y="1340097"/>
            <a:ext cx="110621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Gender gaps among the cohort of individuals born between 1990 and 1991 by age period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369729"/>
            <a:ext cx="1133540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i="1" dirty="0"/>
              <a:t>Note</a:t>
            </a:r>
            <a:r>
              <a:rPr lang="en-GB" sz="1400" dirty="0"/>
              <a:t>: All gaps for the age groups 10-11 and 15-16 are statistically </a:t>
            </a:r>
            <a:r>
              <a:rPr lang="en-GB" sz="1400" dirty="0" smtClean="0"/>
              <a:t>significant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758980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evolution of gender gaps in </a:t>
            </a:r>
            <a:r>
              <a:rPr lang="en-GB" dirty="0" smtClean="0"/>
              <a:t>numeracy</a:t>
            </a:r>
            <a:endParaRPr lang="en-GB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054725445"/>
              </p:ext>
            </p:extLst>
          </p:nvPr>
        </p:nvGraphicFramePr>
        <p:xfrm>
          <a:off x="551793" y="1765739"/>
          <a:ext cx="10925503" cy="5092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698937" y="1308566"/>
            <a:ext cx="108414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Gender gaps among the cohort of individuals born between 1984 and 1985 by age period</a:t>
            </a:r>
          </a:p>
        </p:txBody>
      </p:sp>
    </p:spTree>
    <p:extLst>
      <p:ext uri="{BB962C8B-B14F-4D97-AF65-F5344CB8AC3E}">
        <p14:creationId xmlns:p14="http://schemas.microsoft.com/office/powerpoint/2010/main" val="3406974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Trends in the gender gap in reading among 4th grade students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014495194"/>
              </p:ext>
            </p:extLst>
          </p:nvPr>
        </p:nvGraphicFramePr>
        <p:xfrm>
          <a:off x="677917" y="1497724"/>
          <a:ext cx="10830911" cy="5044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725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Trends in the gender gap in </a:t>
            </a:r>
            <a:r>
              <a:rPr lang="en-GB" dirty="0" smtClean="0"/>
              <a:t>mathematics among </a:t>
            </a:r>
            <a:r>
              <a:rPr lang="en-GB" dirty="0"/>
              <a:t>4th grade students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578898611"/>
              </p:ext>
            </p:extLst>
          </p:nvPr>
        </p:nvGraphicFramePr>
        <p:xfrm>
          <a:off x="662151" y="1481960"/>
          <a:ext cx="10736317" cy="5108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36337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OECD_English_white</Template>
  <TotalTime>669</TotalTime>
  <Words>1551</Words>
  <Application>Microsoft Office PowerPoint</Application>
  <PresentationFormat>Widescreen</PresentationFormat>
  <Paragraphs>189</Paragraphs>
  <Slides>44</Slides>
  <Notes>5</Notes>
  <HiddenSlides>4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Arial</vt:lpstr>
      <vt:lpstr>Arial Narrow</vt:lpstr>
      <vt:lpstr>Calibri</vt:lpstr>
      <vt:lpstr>Georgia</vt:lpstr>
      <vt:lpstr>Helvetica 65 Medium</vt:lpstr>
      <vt:lpstr>Wingdings</vt:lpstr>
      <vt:lpstr>OECD_English_white</vt:lpstr>
      <vt:lpstr>The gender gap in educational outcomes in Norway</vt:lpstr>
      <vt:lpstr>Evidence on gender gaps in norway in an international perspective</vt:lpstr>
      <vt:lpstr>Long term trends in the gender gap in tertiary attainment</vt:lpstr>
      <vt:lpstr>Share of females among first-time entrants in tertiary education and among first-time tertiary graduates in selected OECD countries (2015)</vt:lpstr>
      <vt:lpstr>Completion rate of upper secondary education, by gender (2015)</vt:lpstr>
      <vt:lpstr>The evolution of gender gaps in literacy</vt:lpstr>
      <vt:lpstr>The evolution of gender gaps in numeracy</vt:lpstr>
      <vt:lpstr>Trends in the gender gap in reading among 4th grade students</vt:lpstr>
      <vt:lpstr>Trends in the gender gap in mathematics among 4th grade students</vt:lpstr>
      <vt:lpstr>Percentage of all-round low-achieving 15-year-old students, by gender in selected countries (2015)</vt:lpstr>
      <vt:lpstr>The gender gap in print and digital reading, evidence from PISA 2012</vt:lpstr>
      <vt:lpstr>Gender gaps in numeracy scores, by international survey</vt:lpstr>
      <vt:lpstr>Gender differences in literacy between PISA and PIAAC</vt:lpstr>
      <vt:lpstr>Gender gap in final assessment grades</vt:lpstr>
      <vt:lpstr>Relevance of socio-economic disparities</vt:lpstr>
      <vt:lpstr>Relevance of attitudinal and behavioural factors</vt:lpstr>
      <vt:lpstr>Policies and practices to mitigate or prevent the gender gap in school achievement: an OECD peer-learning review   </vt:lpstr>
      <vt:lpstr>An OECD peer-learning review</vt:lpstr>
      <vt:lpstr>The review team and review process</vt:lpstr>
      <vt:lpstr>The review process</vt:lpstr>
      <vt:lpstr>State of the debate in the peer review countries</vt:lpstr>
      <vt:lpstr>Choices of policies</vt:lpstr>
      <vt:lpstr>3 levels of policies and practices</vt:lpstr>
      <vt:lpstr>Teaching and learning practices in the classroom: adapting teaching to students’ needs</vt:lpstr>
      <vt:lpstr>Policy lever 1.1: Increasing students’ engagement with reading</vt:lpstr>
      <vt:lpstr>Policy example: Premier League Reading Stars in England</vt:lpstr>
      <vt:lpstr>Policy lever 1.2: Reducing disruptive behaviours in classrooms</vt:lpstr>
      <vt:lpstr>School level practices and policies to prevent early school leaving among boys</vt:lpstr>
      <vt:lpstr>Policy lever 2.1: Early identification of students at risk of dropping out</vt:lpstr>
      <vt:lpstr>Policy lever 2.2: Targeted support to students at risk of falling behind in their learning and dropping-out</vt:lpstr>
      <vt:lpstr>Policy example: Targeted tutoring in Chicago, USA</vt:lpstr>
      <vt:lpstr>Policy lever 2.3: Integrating services to improve learning, students’ well-being and prevent early-school leaving</vt:lpstr>
      <vt:lpstr>Policy example: In-school multi-professional teams in Finland </vt:lpstr>
      <vt:lpstr>System level policies: Transition from early childhood education and care to primary </vt:lpstr>
      <vt:lpstr>Policy lever 3.1: Transition from early childhood education and care to primary education </vt:lpstr>
      <vt:lpstr>Policy example: Flexible and modular transition initiatives in the Netherlands</vt:lpstr>
      <vt:lpstr>System level policies: providing incentives to policy-makers and schools to build and disseminate evidence</vt:lpstr>
      <vt:lpstr>Policy lever 4.1: Encouraging evidence-based policies at local and school level </vt:lpstr>
      <vt:lpstr>Policy example: What works clearinghouse in the United States</vt:lpstr>
      <vt:lpstr>Policy lever 4.2: Targeted funding to reduce the gender gap</vt:lpstr>
      <vt:lpstr>Policy example: My Brother’s Keeper in the United States</vt:lpstr>
      <vt:lpstr>Policy 4.3: Addressing information gaps </vt:lpstr>
      <vt:lpstr>Concluding remarks</vt:lpstr>
      <vt:lpstr>PowerPoint Presentation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MAGHNOUJ Soumaya, EDU/PAI</dc:creator>
  <cp:lastModifiedBy>MAGHNOUJ Soumaya, EDU/PAI</cp:lastModifiedBy>
  <cp:revision>34</cp:revision>
  <dcterms:created xsi:type="dcterms:W3CDTF">2018-08-29T07:51:07Z</dcterms:created>
  <dcterms:modified xsi:type="dcterms:W3CDTF">2018-10-11T13:29:20Z</dcterms:modified>
</cp:coreProperties>
</file>