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0" r:id="rId4"/>
    <p:sldId id="261" r:id="rId5"/>
    <p:sldId id="262" r:id="rId6"/>
    <p:sldId id="264" r:id="rId7"/>
    <p:sldId id="294" r:id="rId8"/>
    <p:sldId id="265" r:id="rId9"/>
    <p:sldId id="266" r:id="rId10"/>
    <p:sldId id="268" r:id="rId11"/>
    <p:sldId id="269" r:id="rId12"/>
    <p:sldId id="270" r:id="rId13"/>
    <p:sldId id="271" r:id="rId14"/>
    <p:sldId id="273" r:id="rId15"/>
    <p:sldId id="275" r:id="rId16"/>
    <p:sldId id="278" r:id="rId17"/>
    <p:sldId id="279" r:id="rId18"/>
    <p:sldId id="280" r:id="rId19"/>
    <p:sldId id="285" r:id="rId20"/>
    <p:sldId id="283" r:id="rId21"/>
    <p:sldId id="287" r:id="rId22"/>
    <p:sldId id="288" r:id="rId23"/>
    <p:sldId id="290" r:id="rId24"/>
    <p:sldId id="291" r:id="rId25"/>
    <p:sldId id="292" r:id="rId26"/>
    <p:sldId id="293" r:id="rId27"/>
    <p:sldId id="259" r:id="rId28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es Lampi / NIFU" initials="CL/N" lastIdx="1" clrIdx="0">
    <p:extLst>
      <p:ext uri="{19B8F6BF-5375-455C-9EA6-DF929625EA0E}">
        <p15:presenceInfo xmlns:p15="http://schemas.microsoft.com/office/powerpoint/2012/main" userId="S-1-5-21-2036031588-730629661-1306914269-636457" providerId="AD"/>
      </p:ext>
    </p:extLst>
  </p:cmAuthor>
  <p:cmAuthor id="2" name="Eggestad Silje Johanne" initials="ESJ" lastIdx="12" clrIdx="1">
    <p:extLst>
      <p:ext uri="{19B8F6BF-5375-455C-9EA6-DF929625EA0E}">
        <p15:presenceInfo xmlns:p15="http://schemas.microsoft.com/office/powerpoint/2012/main" userId="S-1-5-21-24422171-2601788316-1899747493-81179" providerId="AD"/>
      </p:ext>
    </p:extLst>
  </p:cmAuthor>
  <p:cmAuthor id="3" name="Sabine Wollscheid" initials="SW" lastIdx="1" clrIdx="2">
    <p:extLst>
      <p:ext uri="{19B8F6BF-5375-455C-9EA6-DF929625EA0E}">
        <p15:presenceInfo xmlns:p15="http://schemas.microsoft.com/office/powerpoint/2012/main" userId="S-1-5-21-2036031588-730629661-1306914269-6365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E93"/>
    <a:srgbClr val="C84957"/>
    <a:srgbClr val="F15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Objects="1">
      <p:cViewPr varScale="1">
        <p:scale>
          <a:sx n="63" d="100"/>
          <a:sy n="63" d="100"/>
        </p:scale>
        <p:origin x="73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3354" y="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BAEC-8D41-4218-A482-FC329E1B2832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2CCA-F7CC-42CE-ACC4-2382775A2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0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7741-EB19-41DC-9EF8-43459818C688}" type="datetimeFigureOut">
              <a:rPr lang="nb-NO" smtClean="0"/>
              <a:pPr/>
              <a:t>12.10.2018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0AA28-4800-47C6-87F2-23D2BE73382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4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166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8490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3459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8456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9709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3495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7614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0829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3699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0295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883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2136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4918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404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15199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0938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8346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73409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1518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27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6994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609625" y="5010853"/>
            <a:ext cx="5388610" cy="44398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135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507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1342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4759279-F356-46E9-B86D-263D1533BBAB}"/>
              </a:ext>
            </a:extLst>
          </p:cNvPr>
          <p:cNvSpPr/>
          <p:nvPr/>
        </p:nvSpPr>
        <p:spPr>
          <a:xfrm>
            <a:off x="892523" y="4777765"/>
            <a:ext cx="480926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48192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062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8925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554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66BDDE0-386F-42E0-87E7-12B1F63786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1484784"/>
            <a:ext cx="4806534" cy="2580230"/>
          </a:xfrm>
          <a:prstGeom prst="rect">
            <a:avLst/>
          </a:prstGeom>
        </p:spPr>
      </p:pic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179B07F0-50BC-48DC-A27E-77408AD8DF7F}"/>
              </a:ext>
            </a:extLst>
          </p:cNvPr>
          <p:cNvCxnSpPr>
            <a:cxnSpLocks/>
          </p:cNvCxnSpPr>
          <p:nvPr userDrawn="1"/>
        </p:nvCxnSpPr>
        <p:spPr>
          <a:xfrm>
            <a:off x="575556" y="2852936"/>
            <a:ext cx="4806534" cy="0"/>
          </a:xfrm>
          <a:prstGeom prst="line">
            <a:avLst/>
          </a:prstGeom>
          <a:ln>
            <a:solidFill>
              <a:srgbClr val="868E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C5C21638-5CCB-4449-B66F-FA95C5B383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" y="0"/>
            <a:ext cx="9135542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1" y="1420092"/>
            <a:ext cx="4652726" cy="4526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E-</a:t>
            </a:r>
            <a:r>
              <a:rPr lang="en-US" dirty="0" err="1"/>
              <a:t>postadresse</a:t>
            </a:r>
            <a:endParaRPr lang="nb-NO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02001" y="1787446"/>
            <a:ext cx="125906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1800" dirty="0">
                <a:solidFill>
                  <a:schemeClr val="tx1"/>
                </a:solidFill>
                <a:latin typeface="Cambria" panose="02040503050406030204" pitchFamily="18" charset="0"/>
              </a:rPr>
              <a:t>www.nifu.no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2D7D5F03-BBE8-4698-97DB-EECA46D9EE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" y="0"/>
            <a:ext cx="9135542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2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b="1" i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1" y="2550274"/>
            <a:ext cx="3312368" cy="161583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05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nb-NO"/>
              <a:t>01-02-2018</a:t>
            </a:r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1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05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Foredragsholder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9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050" i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6937E748-E543-421C-879D-E72442119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" y="0"/>
            <a:ext cx="9135542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2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b="1" i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1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05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1" y="2550274"/>
            <a:ext cx="3312368" cy="161583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05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nb-NO"/>
              <a:t>01-02-2018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9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050" i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5E296A51-54BD-4E44-BFE6-33DFD4415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" y="0"/>
            <a:ext cx="9135542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2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b="1" i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1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05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1" y="2550274"/>
            <a:ext cx="3312368" cy="161583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05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nb-NO"/>
              <a:t>01-02-2018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9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050" i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3673731-8038-4E21-814E-8E1D227A5C7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849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2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2400" b="1" i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2001" y="1420091"/>
            <a:ext cx="437405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015BD3C-F5C3-49A7-8324-46F58D86C0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3" y="5805264"/>
            <a:ext cx="817348" cy="3665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0" indent="0" defTabSz="538163">
              <a:buNone/>
              <a:tabLst/>
              <a:defRPr/>
            </a:lvl2pPr>
            <a:lvl3pPr marL="0" indent="0" defTabSz="538163">
              <a:buNone/>
              <a:tabLst/>
              <a:defRPr/>
            </a:lvl3pPr>
            <a:lvl4pPr marL="0" indent="0" defTabSz="538163">
              <a:buNone/>
              <a:tabLst/>
              <a:defRPr/>
            </a:lvl4pPr>
            <a:lvl5pPr marL="0" indent="0" defTabSz="538163">
              <a:buNone/>
              <a:tabLst/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702000" y="1434723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61741" y="1434723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35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702000" y="2074485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4"/>
          </p:nvPr>
        </p:nvSpPr>
        <p:spPr>
          <a:xfrm>
            <a:off x="4661741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35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5"/>
          </p:nvPr>
        </p:nvSpPr>
        <p:spPr>
          <a:xfrm>
            <a:off x="4661741" y="2074485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addpoint-6.png"/>
          <p:cNvPicPr>
            <a:picLocks noChangeAspect="1"/>
          </p:cNvPicPr>
          <p:nvPr/>
        </p:nvPicPr>
        <p:blipFill>
          <a:blip r:embed="rId14" cstate="print"/>
          <a:srcRect b="71493"/>
          <a:stretch>
            <a:fillRect/>
          </a:stretch>
        </p:blipFill>
        <p:spPr>
          <a:xfrm>
            <a:off x="378" y="5980249"/>
            <a:ext cx="9143245" cy="250222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02001" y="666510"/>
            <a:ext cx="7739741" cy="369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1" y="1434723"/>
            <a:ext cx="7739741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53179" y="6288408"/>
            <a:ext cx="547214" cy="10772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525" i="1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2377" y="6301873"/>
            <a:ext cx="2895600" cy="8079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525" i="1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00392" y="6301873"/>
            <a:ext cx="341349" cy="8079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525" i="1"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E813E9AB-7FA1-40CF-B414-119CB7EFA9F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1" y="6296702"/>
            <a:ext cx="443444" cy="198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66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4" r:id="rId10"/>
    <p:sldLayoutId id="2147483655" r:id="rId11"/>
    <p:sldLayoutId id="2147483663" r:id="rId12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100" b="1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41697" indent="-241697" algn="l" defTabSz="685800" rtl="0" eaLnBrk="1" latinLnBrk="0" hangingPunct="1">
        <a:spcBef>
          <a:spcPct val="20000"/>
        </a:spcBef>
        <a:buClr>
          <a:srgbClr val="F15160"/>
        </a:buClr>
        <a:buSzPct val="100000"/>
        <a:buFontTx/>
        <a:buBlip>
          <a:blip r:embed="rId16"/>
        </a:buBlip>
        <a:defRPr sz="21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1pPr>
      <a:lvl2pPr marL="467916" indent="-214313" algn="l" defTabSz="672704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35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2pPr>
      <a:lvl3pPr marL="642938" indent="-171450" algn="l" defTabSz="6858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•"/>
        <a:defRPr sz="135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3pPr>
      <a:lvl4pPr marL="815579" indent="-171450" algn="l" defTabSz="6858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35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4pPr>
      <a:lvl5pPr marL="990600" indent="-171450" algn="l" defTabSz="6858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»"/>
        <a:defRPr sz="135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53F26C-D44F-409D-807D-386FCAAF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factors: Non-cognitive skills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E94FBE-851F-42D1-B362-B64A2B923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16 studies with robust design</a:t>
            </a:r>
          </a:p>
          <a:p>
            <a:r>
              <a:rPr lang="en-US" dirty="0"/>
              <a:t>Boys appear to have a stronger self-efficacy in school-subjects, not necessarily reflecting better grades. </a:t>
            </a:r>
          </a:p>
          <a:p>
            <a:r>
              <a:rPr lang="en-US" dirty="0"/>
              <a:t>Motivational factors might be related to school outcomes differently for boys and girls. </a:t>
            </a:r>
          </a:p>
          <a:p>
            <a:r>
              <a:rPr lang="en-US" dirty="0"/>
              <a:t>Gender differences in self-regulation</a:t>
            </a:r>
          </a:p>
          <a:p>
            <a:pPr lvl="1"/>
            <a:r>
              <a:rPr lang="en-US" dirty="0"/>
              <a:t>But: this does not mean that there is a causal relationship between non-cognitive skills and school outcomes</a:t>
            </a:r>
          </a:p>
          <a:p>
            <a:r>
              <a:rPr lang="en-US" dirty="0"/>
              <a:t>Limitations in assessing psychological outcomes (self-reports)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96FFAC-E7CD-4967-A722-7FB4535F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B74A74-D217-4EFA-865A-A05CDE5D0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B80C578-84E4-4E3D-AB42-8C5BEFD7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8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187116-C1D2-4749-BC09-0268208FF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factors: interaction of cognitive and non-cognitive factors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0C930C-2A4B-4D6B-88C9-FE41260F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 studies with robust design</a:t>
            </a:r>
          </a:p>
          <a:p>
            <a:r>
              <a:rPr lang="en-US" dirty="0"/>
              <a:t>Studies on interactions of cognitive and non-cognitive skills indicate that intelligence is a stronger predictor of school achievement for boys</a:t>
            </a:r>
          </a:p>
          <a:p>
            <a:r>
              <a:rPr lang="en-US" dirty="0"/>
              <a:t>Girls appear to “get more out” of intelligence.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BA5719-DAE7-4601-AC77-623DA47E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541045-1D08-4E0F-9988-E45FE02D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6F380F-0C67-4E09-BBD6-0C0B65D0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39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B5BE66-2153-4831-ABA4-DA952F56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related factors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527816-25FD-4BEB-AA95-A23D56F6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13 studies with robust design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Grading, assessment practice, gender composition</a:t>
            </a:r>
          </a:p>
          <a:p>
            <a:pPr marL="0" indent="0">
              <a:buNone/>
            </a:pPr>
            <a:r>
              <a:rPr lang="en-US" dirty="0"/>
              <a:t>6 studies with robust design</a:t>
            </a:r>
          </a:p>
          <a:p>
            <a:r>
              <a:rPr lang="en-US" dirty="0"/>
              <a:t>Evidence that girls achievement is assessed more positively, in particularly in terms of social and psychological factors</a:t>
            </a:r>
          </a:p>
          <a:p>
            <a:r>
              <a:rPr lang="en-US" dirty="0"/>
              <a:t>A high percent share of girls might reduce absence among boys and boys’ achievement (in high achieving contexts)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541EF1-A853-4100-AE0D-14232776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D671F1-E587-4E83-AF43-C4800D59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4E9874-D2FC-4800-9320-15B64ADB2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724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0088D5-1278-4F70-ACE0-26F4F4902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related factors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19116F-37C2-4130-96BF-C6817E82C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Teacher gender</a:t>
            </a:r>
          </a:p>
          <a:p>
            <a:pPr marL="0" indent="0">
              <a:buNone/>
            </a:pPr>
            <a:r>
              <a:rPr lang="en-US" dirty="0"/>
              <a:t>6 studies with robust design</a:t>
            </a:r>
          </a:p>
          <a:p>
            <a:r>
              <a:rPr lang="en-US" dirty="0"/>
              <a:t>Teacher gender has nearly no significance to explain gender differences in academic achievement</a:t>
            </a:r>
          </a:p>
          <a:p>
            <a:r>
              <a:rPr lang="en-US" dirty="0"/>
              <a:t>Teachers meet boys with lower expectations and assess their behavior more negatively compared to that of girls.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709BEF-119F-4A76-9E0A-B9BBC817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E96817-4CE9-43C9-9E43-28F158D8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27D4E2-B1A2-4C43-A689-3A693B50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1329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230022-67D8-441D-9714-12CCC00F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factors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A2FED3-0257-43D2-8C74-9D4926346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Family background, socialization, gender stereotypes, masculinity</a:t>
            </a:r>
          </a:p>
          <a:p>
            <a:pPr marL="0" indent="0">
              <a:buNone/>
            </a:pPr>
            <a:r>
              <a:rPr lang="en-US" dirty="0"/>
              <a:t>12 studies with robust design</a:t>
            </a:r>
          </a:p>
          <a:p>
            <a:r>
              <a:rPr lang="en-US" dirty="0"/>
              <a:t>Socio-economic status (SES) appear to have a larger impact on boys’ achievement</a:t>
            </a:r>
          </a:p>
          <a:p>
            <a:pPr lvl="1"/>
            <a:r>
              <a:rPr lang="en-US" dirty="0"/>
              <a:t>Larger differences in favor of girls among pupils with low SES</a:t>
            </a:r>
          </a:p>
          <a:p>
            <a:r>
              <a:rPr lang="en-US" dirty="0"/>
              <a:t>Higher significance of negative family context for boys </a:t>
            </a:r>
          </a:p>
          <a:p>
            <a:endParaRPr lang="en-US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36E761-9B33-4680-9D9B-9F5ACB12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3B9F9F-EB2F-4BFF-9670-1B36A0187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60A339-C2B0-49F9-A6F6-E558789D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8742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230022-67D8-441D-9714-12CCC00F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factors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A2FED3-0257-43D2-8C74-9D4926346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Family background, socialization, gender stereotypes, masculinity</a:t>
            </a:r>
          </a:p>
          <a:p>
            <a:r>
              <a:rPr lang="en-US" dirty="0"/>
              <a:t>Pupils’ school engagement might be affected by gender stereotypes, i.e., that school activities are feminine.</a:t>
            </a:r>
          </a:p>
          <a:p>
            <a:r>
              <a:rPr lang="en-US" dirty="0"/>
              <a:t>Masculine norms might be related to school absences and decreasing school engagement.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36E761-9B33-4680-9D9B-9F5ACB12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3B9F9F-EB2F-4BFF-9670-1B36A0187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60A339-C2B0-49F9-A6F6-E558789D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299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CA68BD-F03E-4EC4-9FFD-D8CA70C9B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Findings – Interventions addressing gender differences in academic achievement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5808686-B819-4C46-8F5C-5A22C96C58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5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208CAB-3273-4223-B37C-50E4B0B4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 studies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21E5A1-3071-4187-8059-6BC789597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30 Studies (12 with robust design)</a:t>
            </a:r>
          </a:p>
          <a:p>
            <a:r>
              <a:rPr lang="en-US" b="1" dirty="0"/>
              <a:t>Non-cognitive skills</a:t>
            </a:r>
          </a:p>
          <a:p>
            <a:pPr lvl="1"/>
            <a:r>
              <a:rPr lang="en-US" dirty="0"/>
              <a:t>2 studies</a:t>
            </a:r>
          </a:p>
          <a:p>
            <a:r>
              <a:rPr lang="en-US" b="1" dirty="0"/>
              <a:t>Digital devices (e.g., video game)</a:t>
            </a:r>
          </a:p>
          <a:p>
            <a:pPr lvl="1"/>
            <a:r>
              <a:rPr lang="en-US" dirty="0"/>
              <a:t>9 studies (2 with robust design)</a:t>
            </a:r>
          </a:p>
          <a:p>
            <a:r>
              <a:rPr lang="en-US" b="1" dirty="0"/>
              <a:t>Instruction and assessment</a:t>
            </a:r>
          </a:p>
          <a:p>
            <a:pPr lvl="1"/>
            <a:r>
              <a:rPr lang="en-US" dirty="0"/>
              <a:t>9 studies (5 with robust design)</a:t>
            </a:r>
          </a:p>
          <a:p>
            <a:r>
              <a:rPr lang="en-US" dirty="0"/>
              <a:t>Physical activity and information</a:t>
            </a:r>
          </a:p>
          <a:p>
            <a:pPr lvl="1"/>
            <a:r>
              <a:rPr lang="en-US" dirty="0"/>
              <a:t>2 studies with robust design</a:t>
            </a:r>
          </a:p>
          <a:p>
            <a:r>
              <a:rPr lang="en-US" dirty="0"/>
              <a:t>Reading, writing and mathematics</a:t>
            </a:r>
          </a:p>
          <a:p>
            <a:pPr lvl="1"/>
            <a:r>
              <a:rPr lang="en-US" dirty="0"/>
              <a:t>8 studies (3 with robust design)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B04F6A-9AC9-4E92-86F4-627F33A9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65591F-84A4-4478-8098-AEE2D952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2A889C-2C6D-4173-A318-07546DFE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1109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B83F56-56A0-4FB7-87B3-81E68DD6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addressing non-cognitive skills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BBCAEE-4ABB-4EC8-9CBD-80577A20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 studies</a:t>
            </a:r>
          </a:p>
          <a:p>
            <a:r>
              <a:rPr lang="en-US" dirty="0"/>
              <a:t>Increased physical activity appears to reduce behavioral problems for both, girls and boys.</a:t>
            </a:r>
          </a:p>
          <a:p>
            <a:r>
              <a:rPr lang="en-US" dirty="0"/>
              <a:t>Some evidence that girls increase their achievement in mathematics.</a:t>
            </a:r>
          </a:p>
          <a:p>
            <a:r>
              <a:rPr lang="en-US" dirty="0"/>
              <a:t>Lack of evidence in how interventions addressing non-cognitive skills can add to reduce gender differences in academic achievement.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21BBB1-509E-48C8-BEB3-1CE23BEE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1890F0-A719-48E9-A161-29960EB6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9A7E2A-B446-4818-BA18-FAEDEFBF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0320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0DF855-EB50-451A-8AB6-C2B38709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Interventions: Digital devices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A480A7-0A5F-40BA-96C2-38C17A5FF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9 studies</a:t>
            </a:r>
          </a:p>
          <a:p>
            <a:r>
              <a:rPr lang="en-US" dirty="0"/>
              <a:t>In general, lack of studies of high quality </a:t>
            </a:r>
          </a:p>
          <a:p>
            <a:pPr lvl="1"/>
            <a:r>
              <a:rPr lang="en-US" dirty="0"/>
              <a:t>Showing some effect of digital devices such as games and virtual classroom</a:t>
            </a:r>
          </a:p>
          <a:p>
            <a:r>
              <a:rPr lang="en-US" dirty="0"/>
              <a:t>Some indication that digital learning systems addressing adapted learning can reduce gender differences</a:t>
            </a:r>
          </a:p>
          <a:p>
            <a:pPr lvl="1"/>
            <a:r>
              <a:rPr lang="en-US" dirty="0"/>
              <a:t>However, limited transferability to Norwegian context: 1 American study with high share of minority pupils and pupils with low SES</a:t>
            </a:r>
          </a:p>
          <a:p>
            <a:r>
              <a:rPr lang="en-US" dirty="0"/>
              <a:t>We need more studies with rigorous methodology to draw conclusions on the effect of digital devices on gender differences.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F2B9E0-B999-4641-B541-4DA0FF19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4F77E8-3E19-46B6-83F1-9FB93433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346DC4B-FD3F-4180-9044-4E5D5E18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62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Gender differences in academic achievement </a:t>
            </a:r>
            <a:br>
              <a:rPr lang="en-US" dirty="0"/>
            </a:br>
            <a:r>
              <a:rPr lang="en-US" dirty="0"/>
              <a:t>- causal factors and interventions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12.10.2018, </a:t>
            </a:r>
            <a:r>
              <a:rPr lang="nb-NO" dirty="0" err="1"/>
              <a:t>Ministry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Education</a:t>
            </a:r>
            <a:r>
              <a:rPr lang="nb-NO" dirty="0"/>
              <a:t> and Research, Oslo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Sabine Wollscheid, Senior Researcher, Dr. phil.</a:t>
            </a:r>
          </a:p>
          <a:p>
            <a:r>
              <a:rPr lang="en-US" dirty="0"/>
              <a:t>Hanne </a:t>
            </a:r>
            <a:r>
              <a:rPr lang="en-US" dirty="0" err="1"/>
              <a:t>Næss</a:t>
            </a:r>
            <a:r>
              <a:rPr lang="en-US" dirty="0"/>
              <a:t> </a:t>
            </a:r>
            <a:r>
              <a:rPr lang="en-US" dirty="0" err="1"/>
              <a:t>Hjetland</a:t>
            </a:r>
            <a:r>
              <a:rPr lang="en-US" dirty="0"/>
              <a:t>, Senior Researcher, PhD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Findings from a rapid review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39684A-755C-4C95-9347-FC7E7E05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addressing instruction and assessment related to literacy skills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295F35-604E-45CB-B9DE-ADB88C45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9 studies</a:t>
            </a:r>
          </a:p>
          <a:p>
            <a:r>
              <a:rPr lang="en-US" dirty="0"/>
              <a:t>Indication that more language instruction might detriment boys’ mathematic grades </a:t>
            </a:r>
          </a:p>
          <a:p>
            <a:r>
              <a:rPr lang="en-US" dirty="0"/>
              <a:t>For intervention studies it is important to control for non-intended effects on secondary outcomes</a:t>
            </a:r>
          </a:p>
          <a:p>
            <a:r>
              <a:rPr lang="en-US" dirty="0"/>
              <a:t>Supportive reading instruction does not seem to reduce gender differences in language skills</a:t>
            </a:r>
          </a:p>
          <a:p>
            <a:r>
              <a:rPr lang="en-US" dirty="0"/>
              <a:t>Increased physical activity does not seem to reduce gender differences in language skills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DFA188-75DA-4945-8A52-41262375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E077D0-4D97-4D89-BCCB-293EAEA0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C7FD5F-94B6-4108-8D76-98C34B25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986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2D1EEF-7511-4930-96E7-471177772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and conclusion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E679627-1517-47DF-9316-924ACBC5E8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35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CF09BF-FDB4-4B54-86BE-F7FBBA76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Methodological limitations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5ABEED-62E1-4EE2-B64E-C2E820F2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systematic review needs to have a specifically defined review question to provide a representative picture</a:t>
            </a:r>
          </a:p>
          <a:p>
            <a:pPr lvl="1"/>
            <a:r>
              <a:rPr lang="en-US" dirty="0"/>
              <a:t>PICO: Population, intervention, comparison, outcome</a:t>
            </a:r>
          </a:p>
          <a:p>
            <a:r>
              <a:rPr lang="en-US" dirty="0"/>
              <a:t>The review question at hand included</a:t>
            </a:r>
          </a:p>
          <a:p>
            <a:pPr lvl="1"/>
            <a:r>
              <a:rPr lang="en-US" dirty="0"/>
              <a:t>two separate review questions on </a:t>
            </a:r>
            <a:r>
              <a:rPr lang="en-US" u="sng" dirty="0"/>
              <a:t>causal</a:t>
            </a:r>
            <a:r>
              <a:rPr lang="en-US" dirty="0"/>
              <a:t> factors and </a:t>
            </a:r>
            <a:r>
              <a:rPr lang="en-US" u="sng" dirty="0"/>
              <a:t>interventions</a:t>
            </a:r>
          </a:p>
          <a:p>
            <a:pPr lvl="1"/>
            <a:r>
              <a:rPr lang="en-US" dirty="0"/>
              <a:t>Addressing several disciplines, topics</a:t>
            </a:r>
          </a:p>
          <a:p>
            <a:r>
              <a:rPr lang="en-US" dirty="0"/>
              <a:t>Implications for evidence to be presented</a:t>
            </a:r>
          </a:p>
          <a:p>
            <a:pPr lvl="1"/>
            <a:r>
              <a:rPr lang="en-US" dirty="0"/>
              <a:t>We might provide a rough picture, but not exhaustive picture of the evidence on causal factors and interventions</a:t>
            </a:r>
          </a:p>
          <a:p>
            <a:pPr lvl="1"/>
            <a:r>
              <a:rPr lang="en-US" dirty="0"/>
              <a:t>Primary studies might have been neglected due to methodological flaws (literature search; databases) and during inclusion process. </a:t>
            </a:r>
          </a:p>
          <a:p>
            <a:r>
              <a:rPr lang="en-US" dirty="0"/>
              <a:t>Implications for further research</a:t>
            </a:r>
          </a:p>
          <a:p>
            <a:pPr lvl="1"/>
            <a:r>
              <a:rPr lang="en-US" dirty="0"/>
              <a:t>Definition of more specified review questions for specific topics of interest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F2B394-6CBD-4134-A1FE-C60D7C52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26D9D1-67EC-42C8-A7B3-53AF2AD0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5D8015-8B52-4DE1-856C-ADADA180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127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5282C0-903E-41E5-BF8E-96323F07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Motivation and motivational belief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207B7F-0B35-4C67-9716-D8E616F7B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clear explanation could be found for gender differences in non-cognitive skills</a:t>
            </a:r>
          </a:p>
          <a:p>
            <a:r>
              <a:rPr lang="en-US" dirty="0"/>
              <a:t>Lack of evidence in terms of interventions addressing non-cognitive skills to reduce gender differences</a:t>
            </a:r>
          </a:p>
          <a:p>
            <a:r>
              <a:rPr lang="en-US" dirty="0"/>
              <a:t>Need of several rigorously conducted studies addressing causal mechanisms of cognitive and non-cognitive factors.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427B45-6CB0-40F8-829D-3ACD8725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46B0F1-62C2-475D-BB3B-8611E3DE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E5D849-15F9-4F3C-8937-4832A61A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3204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552EB2-8BBF-4BC0-973F-91CFB807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Grading and assessment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F5DAFD-CF48-475B-9226-03F55E56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Girls achievement is assessed more positively</a:t>
            </a:r>
          </a:p>
          <a:p>
            <a:r>
              <a:rPr lang="en-US" dirty="0"/>
              <a:t>Intervention studies show that boys perform better when tested ranking-based methods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Implications for further research</a:t>
            </a:r>
          </a:p>
          <a:p>
            <a:pPr lvl="1"/>
            <a:r>
              <a:rPr lang="en-US" dirty="0"/>
              <a:t>Systematic review addressing a more specified review question</a:t>
            </a:r>
          </a:p>
          <a:p>
            <a:pPr lvl="1"/>
            <a:r>
              <a:rPr lang="en-US" dirty="0"/>
              <a:t>Primary studies: How do different assessment methods affect pupils of different achievement level.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3FF315-3078-4E94-BCB7-E6CB6BB1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5184D3-973C-4D74-A7E3-F80575BD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B39465-5FB8-4E98-B601-8B8AC440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614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132354-8B17-4EB2-BFD0-9709B88C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Digital devices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39F776-1EF3-4797-B386-544959A4E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addressing the effect of digital devices - a dynamic research area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Implications for research: a systematic review addressing</a:t>
            </a:r>
          </a:p>
          <a:p>
            <a:pPr lvl="1"/>
            <a:r>
              <a:rPr lang="en-US" dirty="0"/>
              <a:t>gender differences in academic achievement</a:t>
            </a:r>
          </a:p>
          <a:p>
            <a:pPr lvl="1"/>
            <a:r>
              <a:rPr lang="en-US" dirty="0"/>
              <a:t>illuminating which elements are crucial if digital devices might increase the quality of the intervention (e.g., feedback, individual adaption)</a:t>
            </a:r>
          </a:p>
          <a:p>
            <a:pPr lvl="1"/>
            <a:endParaRPr lang="en-US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C6658F-1A58-4F72-BCF4-319CCED9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5152C5-BD3E-4CBB-898E-93D7B324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972AEF-72DE-4088-9249-7DA64CE6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3668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E8E491-F1D3-42AB-894D-0DE9C323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Interaction of several causal factors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E6782A-CEE0-45C3-8F7A-DF36400A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 differences in school achievement can be a result of different individual, structural and school-related factors</a:t>
            </a:r>
          </a:p>
          <a:p>
            <a:r>
              <a:rPr lang="en-US" dirty="0"/>
              <a:t>Few studies did address interaction of several causal factors</a:t>
            </a:r>
          </a:p>
          <a:p>
            <a:r>
              <a:rPr lang="en-US" dirty="0"/>
              <a:t>Implication for further research	</a:t>
            </a:r>
          </a:p>
          <a:p>
            <a:pPr lvl="1"/>
            <a:r>
              <a:rPr lang="en-US" dirty="0"/>
              <a:t>More primary studies with rigorous method needed.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B0C6C0-6710-445F-97AF-C63B278B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701A2F-5EBC-480C-AC6E-B0820343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35353C-A4D3-4019-976E-E1F9A47A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3489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sabine.wollscheid@nifu.no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19FE9B-4998-4680-804D-E7AAC18A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Disposition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85C149-5EE3-4DCB-93B3-E750D0E55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Method and data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Findings - Studies addressing causal factors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Findings - Studies addressing effects of interventions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Conclusion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00EADF-CE98-486B-8062-1AB6D3A3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D8C7B36-797F-46C1-B745-C9D7CF075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B53602-117A-47BB-8A5E-B7EE6499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543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85319A-F93D-4C86-8804-04ED9DA74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E18E76-4BD7-4009-B801-916809F51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Boys </a:t>
            </a:r>
            <a:r>
              <a:rPr lang="nb-NO" dirty="0" err="1"/>
              <a:t>overrepresented</a:t>
            </a:r>
            <a:r>
              <a:rPr lang="nb-NO" dirty="0"/>
              <a:t> in </a:t>
            </a:r>
            <a:r>
              <a:rPr lang="nb-NO" dirty="0" err="1"/>
              <a:t>several</a:t>
            </a:r>
            <a:r>
              <a:rPr lang="nb-NO" dirty="0"/>
              <a:t> </a:t>
            </a:r>
            <a:r>
              <a:rPr lang="nb-NO" dirty="0" err="1"/>
              <a:t>statistics</a:t>
            </a:r>
            <a:r>
              <a:rPr lang="nb-NO" dirty="0"/>
              <a:t> in </a:t>
            </a:r>
            <a:r>
              <a:rPr lang="nb-NO" dirty="0" err="1"/>
              <a:t>education</a:t>
            </a:r>
            <a:r>
              <a:rPr lang="nb-NO" dirty="0"/>
              <a:t>:</a:t>
            </a:r>
          </a:p>
          <a:p>
            <a:pPr lvl="1"/>
            <a:r>
              <a:rPr lang="nb-NO" dirty="0" err="1"/>
              <a:t>Among</a:t>
            </a:r>
            <a:r>
              <a:rPr lang="nb-NO" dirty="0"/>
              <a:t> </a:t>
            </a:r>
            <a:r>
              <a:rPr lang="nb-NO" dirty="0" err="1"/>
              <a:t>pupils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reading</a:t>
            </a:r>
            <a:r>
              <a:rPr lang="nb-NO" dirty="0"/>
              <a:t> and </a:t>
            </a:r>
            <a:r>
              <a:rPr lang="nb-NO" err="1"/>
              <a:t>language</a:t>
            </a:r>
            <a:r>
              <a:rPr lang="nb-NO"/>
              <a:t> </a:t>
            </a:r>
            <a:r>
              <a:rPr lang="nb-NO" smtClean="0"/>
              <a:t>difficulties</a:t>
            </a:r>
            <a:endParaRPr lang="nb-NO" dirty="0"/>
          </a:p>
          <a:p>
            <a:pPr lvl="1"/>
            <a:r>
              <a:rPr lang="nb-NO" dirty="0" err="1"/>
              <a:t>Among</a:t>
            </a:r>
            <a:r>
              <a:rPr lang="nb-NO" dirty="0"/>
              <a:t> </a:t>
            </a:r>
            <a:r>
              <a:rPr lang="nb-NO" dirty="0" err="1"/>
              <a:t>pupils</a:t>
            </a:r>
            <a:r>
              <a:rPr lang="nb-NO" dirty="0"/>
              <a:t> at risk </a:t>
            </a:r>
            <a:r>
              <a:rPr lang="nb-NO" dirty="0" err="1"/>
              <a:t>of</a:t>
            </a:r>
            <a:r>
              <a:rPr lang="nb-NO" dirty="0"/>
              <a:t> dropping </a:t>
            </a:r>
            <a:r>
              <a:rPr lang="nb-NO" dirty="0" err="1"/>
              <a:t>out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school</a:t>
            </a:r>
            <a:endParaRPr lang="nb-NO" dirty="0"/>
          </a:p>
          <a:p>
            <a:pPr lvl="1"/>
            <a:r>
              <a:rPr lang="nb-NO" dirty="0" err="1"/>
              <a:t>Among</a:t>
            </a:r>
            <a:r>
              <a:rPr lang="nb-NO" dirty="0"/>
              <a:t> </a:t>
            </a:r>
            <a:r>
              <a:rPr lang="nb-NO" dirty="0" err="1"/>
              <a:t>pupils</a:t>
            </a:r>
            <a:r>
              <a:rPr lang="nb-NO" dirty="0"/>
              <a:t> </a:t>
            </a:r>
            <a:r>
              <a:rPr lang="nb-NO" dirty="0" err="1"/>
              <a:t>receiving</a:t>
            </a:r>
            <a:r>
              <a:rPr lang="nb-NO" dirty="0"/>
              <a:t> </a:t>
            </a:r>
            <a:r>
              <a:rPr lang="nb-NO" dirty="0" err="1"/>
              <a:t>special</a:t>
            </a:r>
            <a:r>
              <a:rPr lang="nb-NO" dirty="0"/>
              <a:t>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education</a:t>
            </a:r>
            <a:endParaRPr lang="nb-NO" dirty="0"/>
          </a:p>
          <a:p>
            <a:pPr lvl="1"/>
            <a:endParaRPr lang="nb-NO" dirty="0"/>
          </a:p>
          <a:p>
            <a:r>
              <a:rPr lang="nb-NO" dirty="0" err="1"/>
              <a:t>Evidence</a:t>
            </a:r>
            <a:r>
              <a:rPr lang="nb-NO" dirty="0"/>
              <a:t> for stable </a:t>
            </a:r>
            <a:r>
              <a:rPr lang="nb-NO" dirty="0" err="1"/>
              <a:t>gender</a:t>
            </a:r>
            <a:r>
              <a:rPr lang="nb-NO" dirty="0"/>
              <a:t> </a:t>
            </a:r>
            <a:r>
              <a:rPr lang="nb-NO" dirty="0" err="1"/>
              <a:t>differences</a:t>
            </a:r>
            <a:r>
              <a:rPr lang="nb-NO" dirty="0"/>
              <a:t> in </a:t>
            </a:r>
            <a:r>
              <a:rPr lang="nb-NO" dirty="0" err="1"/>
              <a:t>academic</a:t>
            </a:r>
            <a:r>
              <a:rPr lang="nb-NO" dirty="0"/>
              <a:t> </a:t>
            </a:r>
            <a:r>
              <a:rPr lang="nb-NO" dirty="0" err="1"/>
              <a:t>achievement</a:t>
            </a:r>
            <a:r>
              <a:rPr lang="nb-NO" dirty="0"/>
              <a:t>, in </a:t>
            </a:r>
            <a:r>
              <a:rPr lang="nb-NO" dirty="0" err="1"/>
              <a:t>favor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girls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Different combinations </a:t>
            </a:r>
            <a:r>
              <a:rPr lang="nb-NO" dirty="0" err="1"/>
              <a:t>of</a:t>
            </a:r>
            <a:r>
              <a:rPr lang="nb-NO" dirty="0"/>
              <a:t> race, </a:t>
            </a:r>
            <a:r>
              <a:rPr lang="nb-NO" dirty="0" err="1"/>
              <a:t>gender</a:t>
            </a:r>
            <a:r>
              <a:rPr lang="nb-NO" dirty="0"/>
              <a:t> and </a:t>
            </a:r>
            <a:r>
              <a:rPr lang="nb-NO" dirty="0" err="1"/>
              <a:t>family</a:t>
            </a:r>
            <a:r>
              <a:rPr lang="nb-NO" dirty="0"/>
              <a:t> </a:t>
            </a:r>
            <a:r>
              <a:rPr lang="nb-NO" dirty="0" err="1"/>
              <a:t>background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make a </a:t>
            </a:r>
            <a:r>
              <a:rPr lang="nb-NO" dirty="0" err="1"/>
              <a:t>difference</a:t>
            </a:r>
            <a:endParaRPr lang="nb-NO" dirty="0"/>
          </a:p>
          <a:p>
            <a:pPr lvl="1"/>
            <a:r>
              <a:rPr lang="nb-NO" dirty="0"/>
              <a:t>E.g., </a:t>
            </a:r>
            <a:r>
              <a:rPr lang="nb-NO" dirty="0" err="1"/>
              <a:t>international</a:t>
            </a:r>
            <a:r>
              <a:rPr lang="nb-NO" dirty="0"/>
              <a:t> studies have </a:t>
            </a:r>
            <a:r>
              <a:rPr lang="nb-NO" dirty="0" err="1"/>
              <a:t>shown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gender</a:t>
            </a:r>
            <a:r>
              <a:rPr lang="nb-NO" dirty="0"/>
              <a:t> </a:t>
            </a:r>
            <a:r>
              <a:rPr lang="nb-NO" dirty="0" err="1"/>
              <a:t>differences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less evident </a:t>
            </a:r>
            <a:r>
              <a:rPr lang="nb-NO" dirty="0" err="1"/>
              <a:t>among</a:t>
            </a:r>
            <a:r>
              <a:rPr lang="nb-NO" dirty="0"/>
              <a:t> </a:t>
            </a:r>
            <a:r>
              <a:rPr lang="nb-NO" dirty="0" err="1"/>
              <a:t>pupils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high</a:t>
            </a:r>
            <a:r>
              <a:rPr lang="nb-NO" dirty="0"/>
              <a:t> SES.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53C995-342C-4119-A9BD-487030BB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E2CFD9-161D-4CD8-93B8-8264E051A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185A67-BC94-4BCE-BE58-7BBF4C45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637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5A7FEF-562A-4915-8FE6-A71D0F4BF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5FD85A-9C4B-47CE-8A13-12CFDCA63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err="1"/>
              <a:t>Review</a:t>
            </a:r>
            <a:r>
              <a:rPr lang="nb-NO" b="1" dirty="0"/>
              <a:t> </a:t>
            </a:r>
            <a:r>
              <a:rPr lang="nb-NO" b="1" dirty="0" err="1"/>
              <a:t>Question</a:t>
            </a:r>
            <a:r>
              <a:rPr lang="nb-NO" b="1" dirty="0"/>
              <a:t>: </a:t>
            </a:r>
            <a:r>
              <a:rPr lang="nb-NO" dirty="0" err="1"/>
              <a:t>Causal</a:t>
            </a:r>
            <a:r>
              <a:rPr lang="nb-NO" dirty="0"/>
              <a:t> </a:t>
            </a:r>
            <a:r>
              <a:rPr lang="nb-NO" dirty="0" err="1"/>
              <a:t>factors</a:t>
            </a:r>
            <a:r>
              <a:rPr lang="nb-NO" dirty="0"/>
              <a:t> and </a:t>
            </a:r>
            <a:r>
              <a:rPr lang="nb-NO" dirty="0" err="1"/>
              <a:t>interventions</a:t>
            </a:r>
            <a:r>
              <a:rPr lang="nb-NO" dirty="0"/>
              <a:t> </a:t>
            </a:r>
            <a:r>
              <a:rPr lang="nb-NO" dirty="0" err="1"/>
              <a:t>addressing</a:t>
            </a:r>
            <a:r>
              <a:rPr lang="nb-NO" dirty="0"/>
              <a:t> </a:t>
            </a:r>
            <a:r>
              <a:rPr lang="nb-NO" dirty="0" err="1"/>
              <a:t>gender</a:t>
            </a:r>
            <a:r>
              <a:rPr lang="nb-NO" dirty="0"/>
              <a:t> </a:t>
            </a:r>
            <a:r>
              <a:rPr lang="nb-NO" dirty="0" err="1"/>
              <a:t>differences</a:t>
            </a:r>
            <a:r>
              <a:rPr lang="nb-NO" dirty="0"/>
              <a:t> in </a:t>
            </a:r>
            <a:r>
              <a:rPr lang="nb-NO" dirty="0" err="1"/>
              <a:t>academic</a:t>
            </a:r>
            <a:r>
              <a:rPr lang="nb-NO" dirty="0"/>
              <a:t> </a:t>
            </a:r>
            <a:r>
              <a:rPr lang="nb-NO" dirty="0" err="1"/>
              <a:t>achievement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Broad</a:t>
            </a:r>
            <a:r>
              <a:rPr lang="nb-NO" dirty="0"/>
              <a:t> </a:t>
            </a:r>
            <a:r>
              <a:rPr lang="nb-NO" dirty="0" err="1"/>
              <a:t>topic</a:t>
            </a:r>
            <a:r>
              <a:rPr lang="nb-NO" dirty="0"/>
              <a:t>, </a:t>
            </a:r>
            <a:r>
              <a:rPr lang="nb-NO" dirty="0" err="1"/>
              <a:t>adressing</a:t>
            </a:r>
            <a:r>
              <a:rPr lang="nb-NO" dirty="0"/>
              <a:t> </a:t>
            </a:r>
            <a:r>
              <a:rPr lang="nb-NO" dirty="0" err="1"/>
              <a:t>several</a:t>
            </a:r>
            <a:r>
              <a:rPr lang="nb-NO" dirty="0"/>
              <a:t> </a:t>
            </a:r>
            <a:r>
              <a:rPr lang="nb-NO" dirty="0" err="1"/>
              <a:t>disciplines</a:t>
            </a:r>
            <a:r>
              <a:rPr lang="nb-NO" dirty="0"/>
              <a:t>	</a:t>
            </a:r>
          </a:p>
          <a:p>
            <a:pPr lvl="1"/>
            <a:r>
              <a:rPr lang="nb-NO" dirty="0" err="1"/>
              <a:t>Social</a:t>
            </a:r>
            <a:r>
              <a:rPr lang="nb-NO" dirty="0"/>
              <a:t> </a:t>
            </a:r>
            <a:r>
              <a:rPr lang="nb-NO" dirty="0" err="1"/>
              <a:t>sciences</a:t>
            </a:r>
            <a:r>
              <a:rPr lang="nb-NO" dirty="0"/>
              <a:t>,</a:t>
            </a:r>
          </a:p>
          <a:p>
            <a:pPr lvl="1"/>
            <a:r>
              <a:rPr lang="nb-NO" dirty="0"/>
              <a:t>Natural </a:t>
            </a:r>
            <a:r>
              <a:rPr lang="nb-NO" dirty="0" err="1"/>
              <a:t>sciences</a:t>
            </a:r>
            <a:endParaRPr lang="nb-NO" dirty="0"/>
          </a:p>
          <a:p>
            <a:pPr lvl="1"/>
            <a:r>
              <a:rPr lang="nb-NO" dirty="0" err="1"/>
              <a:t>Education</a:t>
            </a:r>
            <a:r>
              <a:rPr lang="nb-NO" dirty="0"/>
              <a:t> and </a:t>
            </a:r>
            <a:r>
              <a:rPr lang="nb-NO" dirty="0" err="1"/>
              <a:t>pedagogics</a:t>
            </a:r>
            <a:r>
              <a:rPr lang="nb-NO" dirty="0"/>
              <a:t> </a:t>
            </a:r>
          </a:p>
          <a:p>
            <a:pPr marL="253603" lvl="1" indent="0">
              <a:buNone/>
            </a:pPr>
            <a:endParaRPr lang="nb-NO" dirty="0"/>
          </a:p>
          <a:p>
            <a:r>
              <a:rPr lang="nb-NO" dirty="0" err="1"/>
              <a:t>Gender</a:t>
            </a:r>
            <a:r>
              <a:rPr lang="nb-NO" dirty="0"/>
              <a:t> as </a:t>
            </a:r>
            <a:r>
              <a:rPr lang="nb-NO" dirty="0" err="1"/>
              <a:t>social</a:t>
            </a:r>
            <a:r>
              <a:rPr lang="nb-NO" dirty="0"/>
              <a:t> </a:t>
            </a:r>
            <a:r>
              <a:rPr lang="nb-NO" dirty="0" err="1"/>
              <a:t>construction</a:t>
            </a:r>
            <a:r>
              <a:rPr lang="nb-NO" dirty="0"/>
              <a:t> vs. sex as </a:t>
            </a:r>
            <a:r>
              <a:rPr lang="nb-NO" dirty="0" err="1"/>
              <a:t>understood</a:t>
            </a:r>
            <a:r>
              <a:rPr lang="nb-NO" dirty="0"/>
              <a:t> in </a:t>
            </a:r>
            <a:r>
              <a:rPr lang="nb-NO" dirty="0" err="1"/>
              <a:t>biology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Disciplinary</a:t>
            </a:r>
            <a:r>
              <a:rPr lang="nb-NO" dirty="0"/>
              <a:t> </a:t>
            </a:r>
            <a:r>
              <a:rPr lang="nb-NO" dirty="0" err="1"/>
              <a:t>breath</a:t>
            </a:r>
            <a:r>
              <a:rPr lang="nb-NO" dirty="0"/>
              <a:t> </a:t>
            </a:r>
            <a:r>
              <a:rPr lang="nb-NO" dirty="0" err="1"/>
              <a:t>implies</a:t>
            </a:r>
            <a:r>
              <a:rPr lang="nb-NO" dirty="0"/>
              <a:t> </a:t>
            </a:r>
            <a:r>
              <a:rPr lang="nb-NO" dirty="0" err="1"/>
              <a:t>possibilities</a:t>
            </a:r>
            <a:r>
              <a:rPr lang="nb-NO" dirty="0"/>
              <a:t> and </a:t>
            </a:r>
            <a:r>
              <a:rPr lang="nb-NO" dirty="0" err="1"/>
              <a:t>limitations</a:t>
            </a:r>
            <a:r>
              <a:rPr lang="nb-NO" dirty="0"/>
              <a:t> for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review</a:t>
            </a:r>
            <a:r>
              <a:rPr lang="nb-NO" dirty="0"/>
              <a:t>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568232-2BA8-4425-9D25-DB1693DB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45D397-853D-4624-824E-385C3E16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C8AD97-C0F4-41B2-B09B-33594F00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041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6A714F-E136-4829-A68E-31E0EA7C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Method: Rapid </a:t>
            </a:r>
            <a:r>
              <a:rPr lang="nb-NO" dirty="0" err="1"/>
              <a:t>review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96D704-EEA5-46BB-A7E2-E14A70B6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Rapid review = a light version» of a systematic review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«quick (and cheap), but not dirty»!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Systematic</a:t>
            </a:r>
            <a:r>
              <a:rPr lang="nb-NO" dirty="0"/>
              <a:t> </a:t>
            </a:r>
            <a:r>
              <a:rPr lang="nb-NO" dirty="0" err="1"/>
              <a:t>process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Specify</a:t>
            </a:r>
            <a:r>
              <a:rPr lang="nb-NO" dirty="0"/>
              <a:t> </a:t>
            </a:r>
            <a:r>
              <a:rPr lang="nb-NO" dirty="0" err="1"/>
              <a:t>review</a:t>
            </a:r>
            <a:r>
              <a:rPr lang="nb-NO" dirty="0"/>
              <a:t> </a:t>
            </a:r>
            <a:r>
              <a:rPr lang="nb-NO" dirty="0" err="1"/>
              <a:t>question</a:t>
            </a:r>
            <a:r>
              <a:rPr lang="nb-NO" dirty="0"/>
              <a:t> and </a:t>
            </a:r>
            <a:r>
              <a:rPr lang="nb-NO" dirty="0" err="1"/>
              <a:t>selection</a:t>
            </a:r>
            <a:r>
              <a:rPr lang="nb-NO" dirty="0"/>
              <a:t> </a:t>
            </a:r>
            <a:r>
              <a:rPr lang="nb-NO" dirty="0" err="1"/>
              <a:t>criteria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Systematic</a:t>
            </a:r>
            <a:r>
              <a:rPr lang="nb-NO" dirty="0"/>
              <a:t> </a:t>
            </a:r>
            <a:r>
              <a:rPr lang="nb-NO" dirty="0" err="1"/>
              <a:t>literature</a:t>
            </a:r>
            <a:r>
              <a:rPr lang="nb-NO" dirty="0"/>
              <a:t> </a:t>
            </a:r>
            <a:r>
              <a:rPr lang="nb-NO" dirty="0" err="1"/>
              <a:t>search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Selection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relevant studies and </a:t>
            </a:r>
            <a:r>
              <a:rPr lang="nb-NO" dirty="0" err="1"/>
              <a:t>quality</a:t>
            </a:r>
            <a:r>
              <a:rPr lang="nb-NO" dirty="0"/>
              <a:t> </a:t>
            </a:r>
            <a:r>
              <a:rPr lang="nb-NO" dirty="0" err="1"/>
              <a:t>assessment</a:t>
            </a:r>
            <a:r>
              <a:rPr lang="nb-NO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err="1"/>
              <a:t>Summary</a:t>
            </a:r>
            <a:r>
              <a:rPr lang="nb-NO" dirty="0"/>
              <a:t> and </a:t>
            </a:r>
            <a:r>
              <a:rPr lang="nb-NO" dirty="0" err="1"/>
              <a:t>synthesis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results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to </a:t>
            </a:r>
            <a:r>
              <a:rPr lang="nb-NO" dirty="0" err="1"/>
              <a:t>reduce</a:t>
            </a:r>
            <a:r>
              <a:rPr lang="nb-NO" dirty="0"/>
              <a:t> bias!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0BB6B7-7B70-4586-84D6-616776BB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0A08D4-57AA-49CB-9C07-A2144C1C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AAC6F3-89E9-4940-BF5C-46414D717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39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421232-DBEB-4B08-92F7-820437DD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material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63ACE1-7ACE-4BB3-A092-A5E9C1066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123 references included:</a:t>
            </a:r>
          </a:p>
          <a:p>
            <a:pPr marL="511969" lvl="1" indent="-285750">
              <a:buFont typeface="Arial" panose="020B0604020202020204" pitchFamily="34" charset="0"/>
              <a:buChar char="•"/>
            </a:pPr>
            <a:r>
              <a:rPr lang="en-US" dirty="0"/>
              <a:t>119 primary studies</a:t>
            </a:r>
          </a:p>
          <a:p>
            <a:pPr marL="511969" lvl="1" indent="-285750">
              <a:buFont typeface="Arial" panose="020B0604020202020204" pitchFamily="34" charset="0"/>
              <a:buChar char="•"/>
            </a:pPr>
            <a:r>
              <a:rPr lang="en-US" dirty="0"/>
              <a:t>4 systematic reviews or meta-analysis</a:t>
            </a:r>
          </a:p>
          <a:p>
            <a:pPr marL="511969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93 studies on causal factors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30 intervention studies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0AC7D3-F36A-4F06-AB90-2C45EC67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A550F8-C3B9-43A9-B784-574E8B8F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5C0FE3-8E1F-46D7-803A-BF86CEFB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50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67ABD2-2F2E-4724-9177-2E2B1FE443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Findings</a:t>
            </a:r>
            <a:r>
              <a:rPr lang="nb-NO" dirty="0"/>
              <a:t> – </a:t>
            </a:r>
            <a:r>
              <a:rPr lang="nb-NO" dirty="0" err="1"/>
              <a:t>Causal</a:t>
            </a:r>
            <a:r>
              <a:rPr lang="nb-NO" dirty="0"/>
              <a:t> </a:t>
            </a:r>
            <a:r>
              <a:rPr lang="nb-NO" dirty="0" err="1"/>
              <a:t>factors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gender</a:t>
            </a:r>
            <a:r>
              <a:rPr lang="nb-NO" dirty="0"/>
              <a:t> </a:t>
            </a:r>
            <a:r>
              <a:rPr lang="nb-NO" dirty="0" err="1"/>
              <a:t>differences</a:t>
            </a:r>
            <a:r>
              <a:rPr lang="nb-NO" dirty="0"/>
              <a:t> in </a:t>
            </a:r>
            <a:r>
              <a:rPr lang="nb-NO" dirty="0" err="1"/>
              <a:t>academic</a:t>
            </a:r>
            <a:r>
              <a:rPr lang="nb-NO" dirty="0"/>
              <a:t> </a:t>
            </a:r>
            <a:r>
              <a:rPr lang="nb-NO" dirty="0" err="1"/>
              <a:t>achievement</a:t>
            </a:r>
            <a:r>
              <a:rPr lang="nb-NO" dirty="0"/>
              <a:t>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6EF072D-F01F-4D4E-B99A-999A898EE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165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A0F1D4-BAB3-407E-A22F-ACA907BA5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causal</a:t>
            </a:r>
            <a:r>
              <a:rPr lang="nb-NO" dirty="0"/>
              <a:t> </a:t>
            </a:r>
            <a:r>
              <a:rPr lang="nb-NO" dirty="0" err="1"/>
              <a:t>factors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109921-64FD-4372-96B4-43D17650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Individual</a:t>
            </a:r>
            <a:r>
              <a:rPr lang="nb-NO" dirty="0"/>
              <a:t> </a:t>
            </a:r>
            <a:r>
              <a:rPr lang="nb-NO" dirty="0" err="1"/>
              <a:t>factors</a:t>
            </a:r>
            <a:endParaRPr lang="nb-NO" dirty="0"/>
          </a:p>
          <a:p>
            <a:pPr lvl="1"/>
            <a:r>
              <a:rPr lang="nb-NO" dirty="0"/>
              <a:t>3 </a:t>
            </a:r>
            <a:r>
              <a:rPr lang="nb-NO" dirty="0" err="1"/>
              <a:t>review</a:t>
            </a:r>
            <a:r>
              <a:rPr lang="nb-NO" dirty="0"/>
              <a:t> studies, i.e., </a:t>
            </a:r>
            <a:r>
              <a:rPr lang="nb-NO" dirty="0" err="1"/>
              <a:t>systematic</a:t>
            </a:r>
            <a:r>
              <a:rPr lang="nb-NO" dirty="0"/>
              <a:t> </a:t>
            </a:r>
            <a:r>
              <a:rPr lang="nb-NO" dirty="0" err="1"/>
              <a:t>reviews</a:t>
            </a:r>
            <a:r>
              <a:rPr lang="nb-NO" dirty="0"/>
              <a:t>/ </a:t>
            </a:r>
            <a:r>
              <a:rPr lang="nb-NO" dirty="0" err="1"/>
              <a:t>meta</a:t>
            </a:r>
            <a:r>
              <a:rPr lang="nb-NO" dirty="0"/>
              <a:t>-analyses</a:t>
            </a:r>
          </a:p>
          <a:p>
            <a:pPr lvl="1"/>
            <a:r>
              <a:rPr lang="nb-NO" dirty="0"/>
              <a:t>54 </a:t>
            </a:r>
            <a:r>
              <a:rPr lang="nb-NO" dirty="0" err="1"/>
              <a:t>primary</a:t>
            </a:r>
            <a:r>
              <a:rPr lang="nb-NO" dirty="0"/>
              <a:t> studies (33 </a:t>
            </a:r>
            <a:r>
              <a:rPr lang="nb-NO" dirty="0" err="1"/>
              <a:t>with</a:t>
            </a:r>
            <a:r>
              <a:rPr lang="nb-NO" dirty="0"/>
              <a:t> robust design)</a:t>
            </a:r>
          </a:p>
          <a:p>
            <a:pPr marL="253603" lvl="1" indent="0">
              <a:buNone/>
            </a:pPr>
            <a:endParaRPr lang="nb-NO" dirty="0"/>
          </a:p>
          <a:p>
            <a:r>
              <a:rPr lang="nb-NO" dirty="0"/>
              <a:t>School-</a:t>
            </a:r>
            <a:r>
              <a:rPr lang="nb-NO" dirty="0" err="1"/>
              <a:t>related</a:t>
            </a:r>
            <a:r>
              <a:rPr lang="nb-NO" dirty="0"/>
              <a:t> </a:t>
            </a:r>
            <a:r>
              <a:rPr lang="nb-NO" dirty="0" err="1"/>
              <a:t>factors</a:t>
            </a:r>
            <a:endParaRPr lang="nb-NO" dirty="0"/>
          </a:p>
          <a:p>
            <a:pPr lvl="1"/>
            <a:r>
              <a:rPr lang="nb-NO" dirty="0"/>
              <a:t>1 </a:t>
            </a:r>
            <a:r>
              <a:rPr lang="nb-NO" dirty="0" err="1"/>
              <a:t>meta-analysis</a:t>
            </a:r>
            <a:endParaRPr lang="nb-NO" dirty="0"/>
          </a:p>
          <a:p>
            <a:pPr lvl="1"/>
            <a:r>
              <a:rPr lang="nb-NO" dirty="0"/>
              <a:t>21 </a:t>
            </a:r>
            <a:r>
              <a:rPr lang="nb-NO" dirty="0" err="1"/>
              <a:t>primary</a:t>
            </a:r>
            <a:r>
              <a:rPr lang="nb-NO" dirty="0"/>
              <a:t> studies (13 </a:t>
            </a:r>
            <a:r>
              <a:rPr lang="nb-NO" dirty="0" err="1"/>
              <a:t>with</a:t>
            </a:r>
            <a:r>
              <a:rPr lang="nb-NO" dirty="0"/>
              <a:t> robust design)</a:t>
            </a:r>
          </a:p>
          <a:p>
            <a:pPr lvl="1"/>
            <a:endParaRPr lang="nb-NO" dirty="0"/>
          </a:p>
          <a:p>
            <a:r>
              <a:rPr lang="nb-NO" dirty="0" err="1"/>
              <a:t>Structural</a:t>
            </a:r>
            <a:r>
              <a:rPr lang="nb-NO" dirty="0"/>
              <a:t> </a:t>
            </a:r>
            <a:r>
              <a:rPr lang="nb-NO" dirty="0" err="1"/>
              <a:t>factors</a:t>
            </a:r>
            <a:endParaRPr lang="nb-NO" dirty="0"/>
          </a:p>
          <a:p>
            <a:pPr lvl="1"/>
            <a:r>
              <a:rPr lang="nb-NO" dirty="0"/>
              <a:t>17 </a:t>
            </a:r>
            <a:r>
              <a:rPr lang="nb-NO" dirty="0" err="1"/>
              <a:t>primary</a:t>
            </a:r>
            <a:r>
              <a:rPr lang="nb-NO" dirty="0"/>
              <a:t> studies (13 </a:t>
            </a:r>
            <a:r>
              <a:rPr lang="nb-NO" dirty="0" err="1"/>
              <a:t>with</a:t>
            </a:r>
            <a:r>
              <a:rPr lang="nb-NO" dirty="0"/>
              <a:t> robust design)</a:t>
            </a:r>
          </a:p>
          <a:p>
            <a:pPr marL="253603" lvl="1" indent="0">
              <a:buNone/>
            </a:pPr>
            <a:endParaRPr lang="nb-NO" dirty="0"/>
          </a:p>
          <a:p>
            <a:pPr marL="253603" lvl="1" indent="0">
              <a:buNone/>
            </a:pPr>
            <a:endParaRPr lang="nb-NO" dirty="0"/>
          </a:p>
          <a:p>
            <a:pPr marL="370284" indent="-342900">
              <a:buFont typeface="Wingdings" panose="05000000000000000000" pitchFamily="2" charset="2"/>
              <a:buChar char="Ø"/>
            </a:pPr>
            <a:r>
              <a:rPr lang="nb-NO" dirty="0"/>
              <a:t>Most studies </a:t>
            </a:r>
            <a:r>
              <a:rPr lang="nb-NO" dirty="0" err="1"/>
              <a:t>related</a:t>
            </a:r>
            <a:r>
              <a:rPr lang="nb-NO" dirty="0"/>
              <a:t> to </a:t>
            </a:r>
            <a:r>
              <a:rPr lang="nb-NO" dirty="0" err="1"/>
              <a:t>individual</a:t>
            </a:r>
            <a:r>
              <a:rPr lang="nb-NO" dirty="0"/>
              <a:t> </a:t>
            </a:r>
            <a:r>
              <a:rPr lang="nb-NO" dirty="0" err="1"/>
              <a:t>factors</a:t>
            </a:r>
            <a:r>
              <a:rPr lang="nb-NO" dirty="0"/>
              <a:t>, i.e., </a:t>
            </a:r>
            <a:r>
              <a:rPr lang="nb-NO" dirty="0" err="1"/>
              <a:t>cognitive</a:t>
            </a:r>
            <a:r>
              <a:rPr lang="nb-NO" dirty="0"/>
              <a:t> and non-</a:t>
            </a:r>
            <a:r>
              <a:rPr lang="nb-NO" dirty="0" err="1"/>
              <a:t>cognitive</a:t>
            </a:r>
            <a:r>
              <a:rPr lang="nb-NO" dirty="0"/>
              <a:t> </a:t>
            </a:r>
            <a:r>
              <a:rPr lang="nb-NO" dirty="0" err="1"/>
              <a:t>factors</a:t>
            </a:r>
            <a:r>
              <a:rPr lang="nb-NO" dirty="0"/>
              <a:t>!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306804-1EE4-424C-96DF-B156C6281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AA6CEB-5A83-4C13-98DD-50B9F11D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B52C37-CCF3-40A3-95F0-0EB3D252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5F22-D5A2-49CF-8FBE-5C3392B72C8D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5192498"/>
      </p:ext>
    </p:extLst>
  </p:cSld>
  <p:clrMapOvr>
    <a:masterClrMapping/>
  </p:clrMapOvr>
</p:sld>
</file>

<file path=ppt/theme/theme1.xml><?xml version="1.0" encoding="utf-8"?>
<a:theme xmlns:a="http://schemas.openxmlformats.org/drawingml/2006/main" name="NIFU_ppt_NO">
  <a:themeElements>
    <a:clrScheme name="NIFU">
      <a:dk1>
        <a:sysClr val="windowText" lastClr="000000"/>
      </a:dk1>
      <a:lt1>
        <a:sysClr val="window" lastClr="FFFFFF"/>
      </a:lt1>
      <a:dk2>
        <a:srgbClr val="404040"/>
      </a:dk2>
      <a:lt2>
        <a:srgbClr val="E4E8EB"/>
      </a:lt2>
      <a:accent1>
        <a:srgbClr val="2D8E9F"/>
      </a:accent1>
      <a:accent2>
        <a:srgbClr val="C84957"/>
      </a:accent2>
      <a:accent3>
        <a:srgbClr val="000000"/>
      </a:accent3>
      <a:accent4>
        <a:srgbClr val="404040"/>
      </a:accent4>
      <a:accent5>
        <a:srgbClr val="878D91"/>
      </a:accent5>
      <a:accent6>
        <a:srgbClr val="E4E8EB"/>
      </a:accent6>
      <a:hlink>
        <a:srgbClr val="C84957"/>
      </a:hlink>
      <a:folHlink>
        <a:srgbClr val="2D8E9F"/>
      </a:folHlink>
    </a:clrScheme>
    <a:fontScheme name="NI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nsering 121018.potx" id="{7E036C4F-0EE8-4A8F-B7CF-9C5335416A3E}" vid="{1012871B-8EFB-4882-8282-4B7093561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9141E3F9F06B47A15CA32D6B820B6B" ma:contentTypeVersion="1" ma:contentTypeDescription="Opprett et nytt dokument." ma:contentTypeScope="" ma:versionID="8722783882a67a219859705001edb41f">
  <xsd:schema xmlns:xsd="http://www.w3.org/2001/XMLSchema" xmlns:xs="http://www.w3.org/2001/XMLSchema" xmlns:p="http://schemas.microsoft.com/office/2006/metadata/properties" xmlns:ns3="5c150137-b3dd-409d-86fc-3d9e4b47bede" targetNamespace="http://schemas.microsoft.com/office/2006/metadata/properties" ma:root="true" ma:fieldsID="8e6aa1d1d03eb874f4d0d8b1e0641c85" ns3:_="">
    <xsd:import namespace="5c150137-b3dd-409d-86fc-3d9e4b47bede"/>
    <xsd:element name="properties">
      <xsd:complexType>
        <xsd:sequence>
          <xsd:element name="documentManagement">
            <xsd:complexType>
              <xsd:all>
                <xsd:element ref="ns3:Map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50137-b3dd-409d-86fc-3d9e4b47bede" elementFormDefault="qualified">
    <xsd:import namespace="http://schemas.microsoft.com/office/2006/documentManagement/types"/>
    <xsd:import namespace="http://schemas.microsoft.com/office/infopath/2007/PartnerControls"/>
    <xsd:element name="Mappe" ma:index="8" nillable="true" ma:displayName="Mappe" ma:default="Møtereferat" ma:internalName="Map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nspillskonferanse"/>
                    <xsd:enumeration value="Litteraturhuset"/>
                    <xsd:enumeration value="Bodø"/>
                    <xsd:enumeration value="Individkapittel"/>
                    <xsd:enumeration value="Konsekvenskapittel"/>
                    <xsd:enumeration value="Arkivering"/>
                    <xsd:enumeration value="Artikler"/>
                    <xsd:enumeration value="Møtereferat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ppe xmlns="5c150137-b3dd-409d-86fc-3d9e4b47bede">
      <Value>Møtereferat</Value>
    </Mappe>
  </documentManagement>
</p:properties>
</file>

<file path=customXml/itemProps1.xml><?xml version="1.0" encoding="utf-8"?>
<ds:datastoreItem xmlns:ds="http://schemas.openxmlformats.org/officeDocument/2006/customXml" ds:itemID="{7CC7A386-202A-4306-94B8-6A22418ADD9F}"/>
</file>

<file path=customXml/itemProps2.xml><?xml version="1.0" encoding="utf-8"?>
<ds:datastoreItem xmlns:ds="http://schemas.openxmlformats.org/officeDocument/2006/customXml" ds:itemID="{5FFB899F-EAEC-49B2-9346-EDF36226B93C}"/>
</file>

<file path=customXml/itemProps3.xml><?xml version="1.0" encoding="utf-8"?>
<ds:datastoreItem xmlns:ds="http://schemas.openxmlformats.org/officeDocument/2006/customXml" ds:itemID="{2E70B9D2-39E2-4E33-B7DB-ADA4C95B3339}"/>
</file>

<file path=docProps/app.xml><?xml version="1.0" encoding="utf-8"?>
<Properties xmlns="http://schemas.openxmlformats.org/officeDocument/2006/extended-properties" xmlns:vt="http://schemas.openxmlformats.org/officeDocument/2006/docPropsVTypes">
  <Template>Lansering 121018</Template>
  <TotalTime>337</TotalTime>
  <Words>1217</Words>
  <Application>Microsoft Office PowerPoint</Application>
  <PresentationFormat>Skjermfremvisning (4:3)</PresentationFormat>
  <Paragraphs>229</Paragraphs>
  <Slides>27</Slides>
  <Notes>27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</vt:lpstr>
      <vt:lpstr>Wingdings</vt:lpstr>
      <vt:lpstr>NIFU_ppt_NO</vt:lpstr>
      <vt:lpstr>PowerPoint-presentasjon</vt:lpstr>
      <vt:lpstr>Gender differences in academic achievement  - causal factors and interventions </vt:lpstr>
      <vt:lpstr>Disposition</vt:lpstr>
      <vt:lpstr>Introduction</vt:lpstr>
      <vt:lpstr>Introduction</vt:lpstr>
      <vt:lpstr>Method: Rapid review</vt:lpstr>
      <vt:lpstr>Data material</vt:lpstr>
      <vt:lpstr>Findings – Causal factors of gender differences in academic achievement </vt:lpstr>
      <vt:lpstr>Studies of causal factors</vt:lpstr>
      <vt:lpstr>Individual factors: Non-cognitive skills</vt:lpstr>
      <vt:lpstr>Individual factors: interaction of cognitive and non-cognitive factors</vt:lpstr>
      <vt:lpstr>School related factors</vt:lpstr>
      <vt:lpstr>School related factors</vt:lpstr>
      <vt:lpstr>Structural factors</vt:lpstr>
      <vt:lpstr>Structural factors</vt:lpstr>
      <vt:lpstr>Findings – Interventions addressing gender differences in academic achievement</vt:lpstr>
      <vt:lpstr>Intervention studies</vt:lpstr>
      <vt:lpstr>Interventions addressing non-cognitive skills</vt:lpstr>
      <vt:lpstr>Interventions: Digital devices</vt:lpstr>
      <vt:lpstr>Interventions addressing instruction and assessment related to literacy skills</vt:lpstr>
      <vt:lpstr>Discussion and conclusion</vt:lpstr>
      <vt:lpstr>Methodological limitations</vt:lpstr>
      <vt:lpstr>Conclusion: Motivation and motivational belief</vt:lpstr>
      <vt:lpstr>Conclusion: Grading and assessment</vt:lpstr>
      <vt:lpstr>Conclusion: Digital devices</vt:lpstr>
      <vt:lpstr>Conclusion: Interaction of several causal factors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Sabine Wollscheid</dc:creator>
  <dc:description>Dev by addpoint.no</dc:description>
  <cp:lastModifiedBy>Eggestad Silje Johanne</cp:lastModifiedBy>
  <cp:revision>45</cp:revision>
  <cp:lastPrinted>2018-10-11T08:25:28Z</cp:lastPrinted>
  <dcterms:created xsi:type="dcterms:W3CDTF">2018-10-08T11:00:50Z</dcterms:created>
  <dcterms:modified xsi:type="dcterms:W3CDTF">2018-10-12T08:12:58Z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  <property fmtid="{D5CDD505-2E9C-101B-9397-08002B2CF9AE}" pid="3" name="IsMyDocuments">
    <vt:bool>true</vt:bool>
  </property>
  <property fmtid="{D5CDD505-2E9C-101B-9397-08002B2CF9AE}" pid="4" name="ContentTypeId">
    <vt:lpwstr>0x010100DB9141E3F9F06B47A15CA32D6B820B6B</vt:lpwstr>
  </property>
</Properties>
</file>