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2" r:id="rId3"/>
    <p:sldId id="391" r:id="rId4"/>
    <p:sldId id="336" r:id="rId5"/>
    <p:sldId id="333" r:id="rId6"/>
    <p:sldId id="317" r:id="rId7"/>
    <p:sldId id="389" r:id="rId8"/>
    <p:sldId id="283" r:id="rId9"/>
    <p:sldId id="376" r:id="rId10"/>
    <p:sldId id="377" r:id="rId11"/>
    <p:sldId id="395" r:id="rId12"/>
    <p:sldId id="366" r:id="rId13"/>
    <p:sldId id="397" r:id="rId14"/>
    <p:sldId id="396" r:id="rId15"/>
  </p:sldIdLst>
  <p:sldSz cx="12192000" cy="6858000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Mørk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30940" autoAdjust="0"/>
  </p:normalViewPr>
  <p:slideViewPr>
    <p:cSldViewPr snapToGrid="0">
      <p:cViewPr varScale="1">
        <p:scale>
          <a:sx n="41" d="100"/>
          <a:sy n="41" d="100"/>
        </p:scale>
        <p:origin x="330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1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E74652B-9E94-4BF7-82C1-85F77E2C15BF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1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71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A414C54-31B7-43C7-8A8A-CD03910F8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2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9" cy="49893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AB377F9B-7D07-4C73-8EDC-6A055C1C23A7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941" y="9445171"/>
            <a:ext cx="2949099" cy="49893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9554EEA2-9A52-429B-9227-C9DC55B2B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930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132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817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nb-NO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64130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4564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284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415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04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165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62B2D-34DB-3C4F-B526-502A40A8F97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2400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62B2D-34DB-3C4F-B526-502A40A8F97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96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5858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79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EFF37-547A-4DFB-84D5-6387BBE1626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319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4EEA2-9A52-429B-9227-C9DC55B2BC2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890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9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1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64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3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964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059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06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47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892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131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4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7EECC-3077-42B9-8E41-48F0083F33B5}" type="datetimeFigureOut">
              <a:rPr lang="nb-NO" smtClean="0"/>
              <a:t>23.04.2018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17B6-B33A-41B7-B042-D04B62D9EE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2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iriam.Evensen@fhi.n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62520" y="1122363"/>
            <a:ext cx="10466961" cy="2387600"/>
          </a:xfrm>
        </p:spPr>
        <p:txBody>
          <a:bodyPr>
            <a:normAutofit/>
          </a:bodyPr>
          <a:lstStyle/>
          <a:p>
            <a:r>
              <a:rPr lang="nb-NO" sz="3700" b="1" dirty="0" smtClean="0">
                <a:latin typeface="Georgia" panose="02040502050405020303" pitchFamily="18" charset="0"/>
              </a:rPr>
              <a:t>Konsekvenser av psykiske plager blant ungdom for </a:t>
            </a:r>
            <a:r>
              <a:rPr lang="nb-NO" sz="3700" b="1" dirty="0" smtClean="0">
                <a:latin typeface="Georgia" panose="02040502050405020303" pitchFamily="18" charset="0"/>
              </a:rPr>
              <a:t>utdanningsprestasjoner </a:t>
            </a:r>
            <a:endParaRPr lang="nb-NO" sz="3700" b="1" dirty="0">
              <a:latin typeface="Georgia" panose="02040502050405020303" pitchFamily="18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Miriam Evensen </a:t>
            </a:r>
          </a:p>
          <a:p>
            <a:r>
              <a:rPr lang="nb-NO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P</a:t>
            </a:r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ostdoktor</a:t>
            </a: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Avdeling for helse og ulikhet, Folkehelseinstituttet</a:t>
            </a:r>
            <a:endParaRPr lang="nb-NO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nb-NO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nb-NO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5. april 2018</a:t>
            </a:r>
            <a:endParaRPr lang="nb-NO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504" y="4888276"/>
            <a:ext cx="3272846" cy="173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3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>
                <a:latin typeface="Georgia" panose="02040502050405020303" pitchFamily="18" charset="0"/>
              </a:rPr>
              <a:t>Betydningen av psykiske plager for </a:t>
            </a:r>
            <a:r>
              <a:rPr lang="nb-NO" sz="2800" dirty="0" smtClean="0">
                <a:latin typeface="Georgia" panose="02040502050405020303" pitchFamily="18" charset="0"/>
              </a:rPr>
              <a:t>grunnskolepoeng:</a:t>
            </a:r>
            <a:br>
              <a:rPr lang="nb-NO" sz="2800" dirty="0" smtClean="0">
                <a:latin typeface="Georgia" panose="02040502050405020303" pitchFamily="18" charset="0"/>
              </a:rPr>
            </a:br>
            <a:r>
              <a:rPr lang="nb-NO" sz="2800" dirty="0" smtClean="0">
                <a:latin typeface="Georgia" panose="02040502050405020303" pitchFamily="18" charset="0"/>
              </a:rPr>
              <a:t>Separate analyser for gutter og jenter </a:t>
            </a:r>
            <a:endParaRPr lang="nb-NO" sz="28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95" y="1825625"/>
            <a:ext cx="5975609" cy="4351338"/>
          </a:xfrm>
        </p:spPr>
      </p:pic>
      <p:sp>
        <p:nvSpPr>
          <p:cNvPr id="6" name="Rektangel 4"/>
          <p:cNvSpPr/>
          <p:nvPr/>
        </p:nvSpPr>
        <p:spPr>
          <a:xfrm>
            <a:off x="1471914" y="6176963"/>
            <a:ext cx="9248172" cy="5461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Negativ betydning av eksternaliserende plager relativt lik for jenter og gutter</a:t>
            </a:r>
            <a:endParaRPr lang="nb-NO" sz="20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Større kjønnsvariasjon for internaliserende plager</a:t>
            </a:r>
            <a:endParaRPr lang="nb-NO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9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8" y="1158627"/>
            <a:ext cx="10804519" cy="5740317"/>
          </a:xfrm>
        </p:spPr>
      </p:pic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674691" y="117475"/>
            <a:ext cx="10910573" cy="1325563"/>
          </a:xfrm>
        </p:spPr>
        <p:txBody>
          <a:bodyPr>
            <a:normAutofit/>
          </a:bodyPr>
          <a:lstStyle/>
          <a:p>
            <a:pPr algn="ctr"/>
            <a:r>
              <a:rPr lang="nb-NO" sz="2700" dirty="0" smtClean="0">
                <a:latin typeface="Georgia" panose="02040502050405020303" pitchFamily="18" charset="0"/>
              </a:rPr>
              <a:t>Psykiske </a:t>
            </a:r>
            <a:r>
              <a:rPr lang="nb-NO" sz="2700" dirty="0">
                <a:latin typeface="Georgia" panose="02040502050405020303" pitchFamily="18" charset="0"/>
              </a:rPr>
              <a:t>plager og </a:t>
            </a:r>
            <a:r>
              <a:rPr lang="nb-NO" sz="2700" dirty="0" smtClean="0">
                <a:latin typeface="Georgia" panose="02040502050405020303" pitchFamily="18" charset="0"/>
              </a:rPr>
              <a:t>grunnskolepoeng over karakterfordelingen. UQR. </a:t>
            </a:r>
            <a:endParaRPr lang="nb-NO" sz="27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64596" y="1727832"/>
            <a:ext cx="284252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Negativ betydning av </a:t>
            </a:r>
            <a:br>
              <a:rPr lang="nb-NO" sz="2000" dirty="0" smtClean="0">
                <a:latin typeface="Georgia" panose="02040502050405020303" pitchFamily="18" charset="0"/>
              </a:rPr>
            </a:br>
            <a:r>
              <a:rPr lang="nb-NO" sz="2000" dirty="0" smtClean="0">
                <a:latin typeface="Georgia" panose="02040502050405020303" pitchFamily="18" charset="0"/>
              </a:rPr>
              <a:t>atferdsproblemer er </a:t>
            </a:r>
            <a:br>
              <a:rPr lang="nb-NO" sz="2000" dirty="0" smtClean="0">
                <a:latin typeface="Georgia" panose="02040502050405020303" pitchFamily="18" charset="0"/>
              </a:rPr>
            </a:br>
            <a:r>
              <a:rPr lang="nb-NO" sz="2000" dirty="0" smtClean="0">
                <a:latin typeface="Georgia" panose="02040502050405020303" pitchFamily="18" charset="0"/>
              </a:rPr>
              <a:t>størst i nedre </a:t>
            </a:r>
            <a:br>
              <a:rPr lang="nb-NO" sz="2000" dirty="0" smtClean="0">
                <a:latin typeface="Georgia" panose="02040502050405020303" pitchFamily="18" charset="0"/>
              </a:rPr>
            </a:br>
            <a:r>
              <a:rPr lang="nb-NO" sz="2000" dirty="0" smtClean="0">
                <a:latin typeface="Georgia" panose="02040502050405020303" pitchFamily="18" charset="0"/>
              </a:rPr>
              <a:t>halvdel av karakter-</a:t>
            </a:r>
            <a:br>
              <a:rPr lang="nb-NO" sz="2000" dirty="0" smtClean="0">
                <a:latin typeface="Georgia" panose="02040502050405020303" pitchFamily="18" charset="0"/>
              </a:rPr>
            </a:br>
            <a:r>
              <a:rPr lang="nb-NO" sz="2000" dirty="0" smtClean="0">
                <a:latin typeface="Georgia" panose="02040502050405020303" pitchFamily="18" charset="0"/>
              </a:rPr>
              <a:t>fordelingen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Mindre variasjon for</a:t>
            </a:r>
            <a:br>
              <a:rPr lang="nb-NO" sz="2000" dirty="0" smtClean="0">
                <a:latin typeface="Georgia" panose="02040502050405020303" pitchFamily="18" charset="0"/>
              </a:rPr>
            </a:br>
            <a:r>
              <a:rPr lang="nb-NO" sz="2000" dirty="0" smtClean="0">
                <a:latin typeface="Georgia" panose="02040502050405020303" pitchFamily="18" charset="0"/>
              </a:rPr>
              <a:t>konsentrasjons- og</a:t>
            </a:r>
            <a:br>
              <a:rPr lang="nb-NO" sz="2000" dirty="0" smtClean="0">
                <a:latin typeface="Georgia" panose="02040502050405020303" pitchFamily="18" charset="0"/>
              </a:rPr>
            </a:br>
            <a:r>
              <a:rPr lang="nb-NO" sz="2000" dirty="0">
                <a:latin typeface="Georgia" panose="02040502050405020303" pitchFamily="18" charset="0"/>
              </a:rPr>
              <a:t>internaliserende</a:t>
            </a:r>
            <a:r>
              <a:rPr lang="nb-NO" sz="2000" dirty="0" smtClean="0">
                <a:latin typeface="Georgia" panose="02040502050405020303" pitchFamily="18" charset="0"/>
              </a:rPr>
              <a:t/>
            </a:r>
            <a:br>
              <a:rPr lang="nb-NO" sz="2000" dirty="0" smtClean="0">
                <a:latin typeface="Georgia" panose="02040502050405020303" pitchFamily="18" charset="0"/>
              </a:rPr>
            </a:br>
            <a:r>
              <a:rPr lang="nb-NO" sz="2000" dirty="0" smtClean="0">
                <a:latin typeface="Georgia" panose="02040502050405020303" pitchFamily="18" charset="0"/>
              </a:rPr>
              <a:t>plager</a:t>
            </a:r>
            <a:endParaRPr lang="nb-NO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618988"/>
              </p:ext>
            </p:extLst>
          </p:nvPr>
        </p:nvGraphicFramePr>
        <p:xfrm>
          <a:off x="272718" y="272719"/>
          <a:ext cx="11678648" cy="6375735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0729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11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11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11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2114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2114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2504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Forskjeller</a:t>
                      </a:r>
                      <a:r>
                        <a:rPr lang="nb-NO" baseline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 i karaktersetting ved standpunkt og eksamen etter psykiske helseplager. </a:t>
                      </a:r>
                      <a:endParaRPr lang="nb-NO" dirty="0" smtClean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Grades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Exam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Difference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(1)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(2)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(3)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Internalizing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0.084**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0.078***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0.014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(0.025)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(0.019)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(0.019)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Attention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-0.129***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-0.112***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-0.031+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(0.018)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(0.018)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(0.018)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Conduct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-0.123***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-0.082***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-0.065**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(0.017)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(0.018)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(0.023)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Child and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nb-NO" baseline="0" dirty="0" err="1" smtClean="0">
                          <a:latin typeface="Georgia" panose="02040502050405020303" pitchFamily="18" charset="0"/>
                        </a:rPr>
                        <a:t>family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 covariates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Yes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Yes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Yes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Fixed-effects</a:t>
                      </a:r>
                      <a:r>
                        <a:rPr lang="nb-NO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specification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School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School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School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Observations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4,125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4,125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latin typeface="Georgia" panose="02040502050405020303" pitchFamily="18" charset="0"/>
                        </a:rPr>
                        <a:t>4,125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5049">
                <a:tc>
                  <a:txBody>
                    <a:bodyPr/>
                    <a:lstStyle/>
                    <a:p>
                      <a:r>
                        <a:rPr lang="nb-NO" i="1" dirty="0" smtClean="0">
                          <a:latin typeface="Georgia" panose="02040502050405020303" pitchFamily="18" charset="0"/>
                        </a:rPr>
                        <a:t>R</a:t>
                      </a:r>
                      <a:r>
                        <a:rPr lang="nb-NO" baseline="30000" dirty="0" smtClean="0">
                          <a:latin typeface="Georgia" panose="02040502050405020303" pitchFamily="18" charset="0"/>
                        </a:rPr>
                        <a:t>2</a:t>
                      </a:r>
                      <a:endParaRPr lang="nb-NO" baseline="300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0.231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0.179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Georgia" panose="02040502050405020303" pitchFamily="18" charset="0"/>
                        </a:rPr>
                        <a:t>0.102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2504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Note: + </a:t>
                      </a:r>
                      <a:r>
                        <a:rPr lang="nb-NO" i="1" baseline="0" dirty="0" smtClean="0">
                          <a:latin typeface="Georgia" panose="02040502050405020303" pitchFamily="18" charset="0"/>
                        </a:rPr>
                        <a:t>P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&lt;0.10; * </a:t>
                      </a:r>
                      <a:r>
                        <a:rPr lang="nb-NO" i="1" baseline="0" dirty="0" smtClean="0">
                          <a:latin typeface="Georgia" panose="02040502050405020303" pitchFamily="18" charset="0"/>
                        </a:rPr>
                        <a:t>P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&lt;0.05; ** </a:t>
                      </a:r>
                      <a:r>
                        <a:rPr lang="nb-NO" i="1" baseline="0" dirty="0" smtClean="0">
                          <a:latin typeface="Georgia" panose="02040502050405020303" pitchFamily="18" charset="0"/>
                        </a:rPr>
                        <a:t>P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&lt;0.01; *** </a:t>
                      </a:r>
                      <a:r>
                        <a:rPr lang="nb-NO" i="1" baseline="0" dirty="0" smtClean="0">
                          <a:latin typeface="Georgia" panose="02040502050405020303" pitchFamily="18" charset="0"/>
                        </a:rPr>
                        <a:t>P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&lt;0.001. Robust standard </a:t>
                      </a:r>
                      <a:r>
                        <a:rPr lang="nb-NO" baseline="0" dirty="0" err="1" smtClean="0">
                          <a:latin typeface="Georgia" panose="02040502050405020303" pitchFamily="18" charset="0"/>
                        </a:rPr>
                        <a:t>errors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nb-NO" baseline="0" dirty="0" err="1" smtClean="0">
                          <a:latin typeface="Georgia" panose="02040502050405020303" pitchFamily="18" charset="0"/>
                        </a:rPr>
                        <a:t>clustered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nb-NO" baseline="0" dirty="0" err="1" smtClean="0">
                          <a:latin typeface="Georgia" panose="02040502050405020303" pitchFamily="18" charset="0"/>
                        </a:rPr>
                        <a:t>on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 FE-</a:t>
                      </a:r>
                      <a:r>
                        <a:rPr lang="nb-NO" baseline="0" dirty="0" err="1" smtClean="0">
                          <a:latin typeface="Georgia" panose="02040502050405020303" pitchFamily="18" charset="0"/>
                        </a:rPr>
                        <a:t>level</a:t>
                      </a:r>
                      <a:r>
                        <a:rPr lang="nb-NO" baseline="0" dirty="0" smtClean="0">
                          <a:latin typeface="Georgia" panose="02040502050405020303" pitchFamily="18" charset="0"/>
                        </a:rPr>
                        <a:t>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ktangel 4"/>
          <p:cNvSpPr/>
          <p:nvPr/>
        </p:nvSpPr>
        <p:spPr>
          <a:xfrm>
            <a:off x="10203474" y="1611923"/>
            <a:ext cx="1459523" cy="246477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26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err="1">
                <a:latin typeface="Georgia" panose="02040502050405020303" pitchFamily="18" charset="0"/>
              </a:rPr>
              <a:t>Konklusjon</a:t>
            </a:r>
            <a:r>
              <a:rPr lang="en-US" dirty="0">
                <a:latin typeface="Georgia" panose="02040502050405020303" pitchFamily="18" charset="0"/>
              </a:rPr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latin typeface="Georgia" panose="02040502050405020303" pitchFamily="18" charset="0"/>
              </a:rPr>
              <a:t>Eksternaliserende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plager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i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ungdomstiden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har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negativ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betydning</a:t>
            </a:r>
            <a:r>
              <a:rPr lang="en-US" sz="2000" dirty="0">
                <a:latin typeface="Georgia" panose="02040502050405020303" pitchFamily="18" charset="0"/>
              </a:rPr>
              <a:t> for </a:t>
            </a:r>
            <a:r>
              <a:rPr lang="nb-NO" sz="2000" dirty="0">
                <a:latin typeface="Georgia" panose="02040502050405020303" pitchFamily="18" charset="0"/>
              </a:rPr>
              <a:t>karakter</a:t>
            </a:r>
            <a:r>
              <a:rPr lang="en-US" sz="2000" dirty="0" err="1">
                <a:latin typeface="Georgia" panose="02040502050405020303" pitchFamily="18" charset="0"/>
              </a:rPr>
              <a:t>prestasjoner</a:t>
            </a:r>
            <a:r>
              <a:rPr lang="en-US" sz="2000" dirty="0">
                <a:latin typeface="Georgia" panose="02040502050405020303" pitchFamily="18" charset="0"/>
              </a:rPr>
              <a:t>  </a:t>
            </a:r>
          </a:p>
          <a:p>
            <a:pPr lvl="1"/>
            <a:r>
              <a:rPr lang="en-US" sz="1800" dirty="0" err="1">
                <a:latin typeface="Georgia" panose="02040502050405020303" pitchFamily="18" charset="0"/>
              </a:rPr>
              <a:t>Dette</a:t>
            </a:r>
            <a:r>
              <a:rPr lang="en-US" sz="1800" dirty="0">
                <a:latin typeface="Georgia" panose="02040502050405020303" pitchFamily="18" charset="0"/>
              </a:rPr>
              <a:t> </a:t>
            </a:r>
            <a:r>
              <a:rPr lang="en-US" sz="1800" dirty="0" err="1">
                <a:latin typeface="Georgia" panose="02040502050405020303" pitchFamily="18" charset="0"/>
              </a:rPr>
              <a:t>samsvarer</a:t>
            </a:r>
            <a:r>
              <a:rPr lang="en-US" sz="1800" dirty="0">
                <a:latin typeface="Georgia" panose="02040502050405020303" pitchFamily="18" charset="0"/>
              </a:rPr>
              <a:t> med </a:t>
            </a:r>
            <a:r>
              <a:rPr lang="en-US" sz="1800" dirty="0" err="1">
                <a:latin typeface="Georgia" panose="02040502050405020303" pitchFamily="18" charset="0"/>
              </a:rPr>
              <a:t>internasjonal</a:t>
            </a:r>
            <a:r>
              <a:rPr lang="en-US" sz="1800" dirty="0">
                <a:latin typeface="Georgia" panose="02040502050405020303" pitchFamily="18" charset="0"/>
              </a:rPr>
              <a:t> </a:t>
            </a:r>
            <a:r>
              <a:rPr lang="en-US" sz="1800" dirty="0" err="1">
                <a:latin typeface="Georgia" panose="02040502050405020303" pitchFamily="18" charset="0"/>
              </a:rPr>
              <a:t>forskning</a:t>
            </a:r>
            <a:r>
              <a:rPr lang="en-US" sz="1800" dirty="0">
                <a:latin typeface="Georgia" panose="02040502050405020303" pitchFamily="18" charset="0"/>
              </a:rPr>
              <a:t> </a:t>
            </a:r>
          </a:p>
          <a:p>
            <a:endParaRPr lang="nb-NO" sz="2000" dirty="0">
              <a:latin typeface="Georgia" panose="02040502050405020303" pitchFamily="18" charset="0"/>
            </a:endParaRPr>
          </a:p>
          <a:p>
            <a:r>
              <a:rPr lang="nb-NO" sz="2000" dirty="0">
                <a:latin typeface="Georgia" panose="02040502050405020303" pitchFamily="18" charset="0"/>
              </a:rPr>
              <a:t>Konsekvensene av å ha disse problemene for karakterprestasjoner varierer lite etter kjønn </a:t>
            </a:r>
          </a:p>
          <a:p>
            <a:pPr lvl="1"/>
            <a:r>
              <a:rPr lang="nb-NO" sz="1800" dirty="0">
                <a:latin typeface="Georgia" panose="02040502050405020303" pitchFamily="18" charset="0"/>
              </a:rPr>
              <a:t>Men, gutter har mer </a:t>
            </a:r>
            <a:r>
              <a:rPr lang="nb-NO" sz="1800" dirty="0" err="1">
                <a:latin typeface="Georgia" panose="02040502050405020303" pitchFamily="18" charset="0"/>
              </a:rPr>
              <a:t>eksternaliserende</a:t>
            </a:r>
            <a:r>
              <a:rPr lang="nb-NO" sz="1800" dirty="0">
                <a:latin typeface="Georgia" panose="02040502050405020303" pitchFamily="18" charset="0"/>
              </a:rPr>
              <a:t> plager 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 err="1">
                <a:latin typeface="Georgia" panose="02040502050405020303" pitchFamily="18" charset="0"/>
              </a:rPr>
              <a:t>Tiltak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som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kan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redusere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psykiske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plager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kan</a:t>
            </a:r>
            <a:r>
              <a:rPr lang="en-US" sz="2000" dirty="0">
                <a:latin typeface="Georgia" panose="02040502050405020303" pitchFamily="18" charset="0"/>
              </a:rPr>
              <a:t> ha positive </a:t>
            </a:r>
            <a:r>
              <a:rPr lang="en-US" sz="2000" dirty="0" err="1">
                <a:latin typeface="Georgia" panose="02040502050405020303" pitchFamily="18" charset="0"/>
              </a:rPr>
              <a:t>effekter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på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lang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sikt</a:t>
            </a:r>
            <a:endParaRPr lang="en-US" sz="2000" dirty="0">
              <a:latin typeface="Georgia" panose="02040502050405020303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5353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nb-NO" sz="28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b-NO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nb-NO" dirty="0">
                <a:latin typeface="Georgia" panose="02040502050405020303" pitchFamily="18" charset="0"/>
              </a:rPr>
              <a:t>Takk for </a:t>
            </a:r>
            <a:r>
              <a:rPr lang="nb-NO" dirty="0" smtClean="0">
                <a:latin typeface="Georgia" panose="02040502050405020303" pitchFamily="18" charset="0"/>
              </a:rPr>
              <a:t>oppmerksomheten!</a:t>
            </a:r>
          </a:p>
          <a:p>
            <a:pPr marL="0" indent="0" algn="ctr">
              <a:buNone/>
            </a:pPr>
            <a:endParaRPr lang="nb-NO" sz="16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nb-NO" sz="16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nb-NO" sz="2000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nb-NO" sz="2000" dirty="0" smtClean="0">
                <a:latin typeface="Georgia" panose="02040502050405020303" pitchFamily="18" charset="0"/>
              </a:rPr>
              <a:t>Epost: </a:t>
            </a:r>
            <a:r>
              <a:rPr lang="nb-NO" sz="2000" dirty="0" smtClean="0">
                <a:latin typeface="Georgia" panose="02040502050405020303" pitchFamily="18" charset="0"/>
                <a:hlinkClick r:id="rId3"/>
              </a:rPr>
              <a:t>Miriam.Evensen@fhi.no</a:t>
            </a:r>
            <a:endParaRPr lang="nb-NO" sz="2000" dirty="0" smtClean="0">
              <a:latin typeface="Georgia" panose="02040502050405020303" pitchFamily="18" charset="0"/>
            </a:endParaRPr>
          </a:p>
          <a:p>
            <a:endParaRPr lang="nb-NO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4621" cy="1325563"/>
          </a:xfrm>
        </p:spPr>
        <p:txBody>
          <a:bodyPr>
            <a:normAutofit/>
          </a:bodyPr>
          <a:lstStyle/>
          <a:p>
            <a:pPr algn="ctr"/>
            <a:r>
              <a:rPr lang="nb-NO" sz="2800" dirty="0" smtClean="0">
                <a:latin typeface="Georgia" panose="02040502050405020303" pitchFamily="18" charset="0"/>
              </a:rPr>
              <a:t>Psykiske helseplager blant unge–et sentralt folkehelseproblem</a:t>
            </a:r>
            <a:endParaRPr lang="nb-NO" sz="2800" dirty="0">
              <a:latin typeface="Georgia" panose="02040502050405020303" pitchFamily="18" charset="0"/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>
          <a:xfrm>
            <a:off x="5626566" y="1825625"/>
            <a:ext cx="5803434" cy="4351338"/>
          </a:xfrm>
        </p:spPr>
        <p:txBody>
          <a:bodyPr>
            <a:normAutofit/>
          </a:bodyPr>
          <a:lstStyle/>
          <a:p>
            <a:r>
              <a:rPr lang="nb-NO" sz="2000" dirty="0" smtClean="0">
                <a:latin typeface="Georgia" panose="02040502050405020303" pitchFamily="18" charset="0"/>
              </a:rPr>
              <a:t>15–20 </a:t>
            </a:r>
            <a:r>
              <a:rPr lang="nb-NO" sz="2000" dirty="0">
                <a:latin typeface="Georgia" panose="02040502050405020303" pitchFamily="18" charset="0"/>
              </a:rPr>
              <a:t>prosent av barn og unge </a:t>
            </a:r>
            <a:r>
              <a:rPr lang="nb-NO" sz="2000" dirty="0" smtClean="0">
                <a:latin typeface="Georgia" panose="02040502050405020303" pitchFamily="18" charset="0"/>
              </a:rPr>
              <a:t>har nedsatt funksjon på </a:t>
            </a:r>
            <a:r>
              <a:rPr lang="nb-NO" sz="2000" dirty="0">
                <a:latin typeface="Georgia" panose="02040502050405020303" pitchFamily="18" charset="0"/>
              </a:rPr>
              <a:t>grunn av symptomer </a:t>
            </a:r>
            <a:r>
              <a:rPr lang="nb-NO" sz="2000" dirty="0" smtClean="0">
                <a:latin typeface="Georgia" panose="02040502050405020303" pitchFamily="18" charset="0"/>
              </a:rPr>
              <a:t>som angst</a:t>
            </a:r>
            <a:r>
              <a:rPr lang="nb-NO" sz="2000" dirty="0">
                <a:latin typeface="Georgia" panose="02040502050405020303" pitchFamily="18" charset="0"/>
              </a:rPr>
              <a:t>, depresjon og </a:t>
            </a:r>
            <a:r>
              <a:rPr lang="nb-NO" sz="2000" dirty="0" smtClean="0">
                <a:latin typeface="Georgia" panose="02040502050405020303" pitchFamily="18" charset="0"/>
              </a:rPr>
              <a:t>atferdsproblemer (</a:t>
            </a:r>
            <a:r>
              <a:rPr lang="nb-NO" sz="1800" dirty="0" err="1" smtClean="0">
                <a:latin typeface="Georgia" panose="02040502050405020303" pitchFamily="18" charset="0"/>
              </a:rPr>
              <a:t>Merikangas</a:t>
            </a:r>
            <a:r>
              <a:rPr lang="nb-NO" sz="1800" dirty="0" smtClean="0">
                <a:latin typeface="Georgia" panose="02040502050405020303" pitchFamily="18" charset="0"/>
              </a:rPr>
              <a:t> et al., 2010)</a:t>
            </a:r>
            <a:endParaRPr lang="nb-NO" sz="2000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nb-NO" sz="1600" dirty="0" smtClean="0">
              <a:latin typeface="Georgia" panose="02040502050405020303" pitchFamily="18" charset="0"/>
            </a:endParaRPr>
          </a:p>
          <a:p>
            <a:r>
              <a:rPr lang="nb-NO" sz="2000" dirty="0" smtClean="0">
                <a:latin typeface="Georgia" panose="02040502050405020303" pitchFamily="18" charset="0"/>
              </a:rPr>
              <a:t>Debatteres om det også er en økning?</a:t>
            </a:r>
          </a:p>
          <a:p>
            <a:endParaRPr lang="nb-NO" sz="2000" dirty="0">
              <a:latin typeface="Georgia" panose="02040502050405020303" pitchFamily="18" charset="0"/>
            </a:endParaRPr>
          </a:p>
          <a:p>
            <a:r>
              <a:rPr lang="nb-NO" sz="2000" dirty="0" smtClean="0">
                <a:latin typeface="Georgia" panose="02040502050405020303" pitchFamily="18" charset="0"/>
              </a:rPr>
              <a:t>Viktig å undersøke om dette har konsekvenser for et bredt sett av senere livsutfall</a:t>
            </a:r>
          </a:p>
          <a:p>
            <a:pPr lvl="1"/>
            <a:r>
              <a:rPr lang="nb-NO" sz="1800" dirty="0" smtClean="0">
                <a:latin typeface="Georgia" panose="02040502050405020303" pitchFamily="18" charset="0"/>
              </a:rPr>
              <a:t>Som utdanning, arbeidsmarked, familiedanning </a:t>
            </a:r>
          </a:p>
          <a:p>
            <a:pPr lvl="1"/>
            <a:endParaRPr lang="nb-NO" sz="1600" dirty="0" smtClean="0">
              <a:latin typeface="Georgia" panose="02040502050405020303" pitchFamily="18" charset="0"/>
            </a:endParaRPr>
          </a:p>
          <a:p>
            <a:pPr lvl="1"/>
            <a:endParaRPr lang="nb-NO" sz="1600" dirty="0">
              <a:latin typeface="Georgia" panose="02040502050405020303" pitchFamily="18" charset="0"/>
            </a:endParaRPr>
          </a:p>
          <a:p>
            <a:endParaRPr lang="nb-NO" sz="2000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203" y="1580670"/>
            <a:ext cx="3638361" cy="484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>
                <a:latin typeface="Georgia" panose="02040502050405020303" pitchFamily="18" charset="0"/>
              </a:rPr>
              <a:t>Denne </a:t>
            </a:r>
            <a:r>
              <a:rPr lang="nb-NO" sz="2800" dirty="0" smtClean="0">
                <a:latin typeface="Georgia" panose="02040502050405020303" pitchFamily="18" charset="0"/>
              </a:rPr>
              <a:t>studien: konsekvenser </a:t>
            </a:r>
            <a:r>
              <a:rPr lang="nb-NO" sz="2800" dirty="0">
                <a:latin typeface="Georgia" panose="02040502050405020303" pitchFamily="18" charset="0"/>
              </a:rPr>
              <a:t>av psykiske plager </a:t>
            </a:r>
            <a:r>
              <a:rPr lang="nb-NO" sz="2800" dirty="0" smtClean="0">
                <a:latin typeface="Georgia" panose="02040502050405020303" pitchFamily="18" charset="0"/>
              </a:rPr>
              <a:t/>
            </a:r>
            <a:br>
              <a:rPr lang="nb-NO" sz="2800" dirty="0" smtClean="0">
                <a:latin typeface="Georgia" panose="02040502050405020303" pitchFamily="18" charset="0"/>
              </a:rPr>
            </a:br>
            <a:r>
              <a:rPr lang="nb-NO" sz="2800" dirty="0" smtClean="0">
                <a:latin typeface="Georgia" panose="02040502050405020303" pitchFamily="18" charset="0"/>
              </a:rPr>
              <a:t>i ungdomstiden for </a:t>
            </a:r>
            <a:r>
              <a:rPr lang="nb-NO" sz="2800" dirty="0" smtClean="0">
                <a:latin typeface="Georgia" panose="02040502050405020303" pitchFamily="18" charset="0"/>
              </a:rPr>
              <a:t>karakterprestasjoner (upublisert materiale)</a:t>
            </a:r>
            <a:endParaRPr lang="nb-NO" sz="2800" dirty="0"/>
          </a:p>
        </p:txBody>
      </p:sp>
      <p:sp>
        <p:nvSpPr>
          <p:cNvPr id="8" name="Plassholder for innhol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sz="2000" dirty="0">
                <a:latin typeface="Georgia" panose="02040502050405020303" pitchFamily="18" charset="0"/>
              </a:rPr>
              <a:t>Fører psykiske helseplager til lavere karakterprestasjoner? </a:t>
            </a:r>
          </a:p>
          <a:p>
            <a:pPr lvl="1"/>
            <a:endParaRPr lang="nb-NO" sz="2000" dirty="0">
              <a:latin typeface="Georgia" panose="02040502050405020303" pitchFamily="18" charset="0"/>
            </a:endParaRPr>
          </a:p>
          <a:p>
            <a:r>
              <a:rPr lang="nb-NO" sz="2000" dirty="0">
                <a:latin typeface="Georgia" panose="02040502050405020303" pitchFamily="18" charset="0"/>
              </a:rPr>
              <a:t>Skiller mellom ulike typer psykiske plager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nb-NO" sz="1800" dirty="0">
                <a:latin typeface="Georgia" panose="02040502050405020303" pitchFamily="18" charset="0"/>
              </a:rPr>
              <a:t>Internaliserende (symptomer på angst og depresjon)</a:t>
            </a:r>
          </a:p>
          <a:p>
            <a:pPr marL="914400" lvl="1" indent="-457200">
              <a:buFont typeface="+mj-lt"/>
              <a:buAutoNum type="alphaLcParenR"/>
            </a:pPr>
            <a:r>
              <a:rPr lang="nb-NO" sz="1800" dirty="0">
                <a:latin typeface="Georgia" panose="02040502050405020303" pitchFamily="18" charset="0"/>
              </a:rPr>
              <a:t>Eksternaliserende (atferds- og konsentrasjonsproblemer</a:t>
            </a:r>
            <a:r>
              <a:rPr lang="nb-NO" sz="1800" dirty="0" smtClean="0">
                <a:latin typeface="Georgia" panose="02040502050405020303" pitchFamily="18" charset="0"/>
              </a:rPr>
              <a:t>)</a:t>
            </a:r>
          </a:p>
          <a:p>
            <a:pPr marL="914400" lvl="1" indent="-457200">
              <a:buFont typeface="+mj-lt"/>
              <a:buAutoNum type="alphaLcParenR"/>
            </a:pPr>
            <a:endParaRPr lang="nb-NO" sz="1800" dirty="0" smtClean="0">
              <a:latin typeface="Georgia" panose="02040502050405020303" pitchFamily="18" charset="0"/>
            </a:endParaRPr>
          </a:p>
          <a:p>
            <a:r>
              <a:rPr lang="nb-NO" sz="2000" dirty="0">
                <a:latin typeface="Georgia" panose="02040502050405020303" pitchFamily="18" charset="0"/>
              </a:rPr>
              <a:t>Er konsekvensene av psykiske plager like for gutter og jenter? </a:t>
            </a:r>
          </a:p>
          <a:p>
            <a:pPr marL="0" indent="0">
              <a:buNone/>
            </a:pPr>
            <a:endParaRPr lang="nb-NO" sz="2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nb-NO" sz="2000" dirty="0"/>
          </a:p>
          <a:p>
            <a:endParaRPr lang="nb-NO" dirty="0"/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70273" y="1978926"/>
            <a:ext cx="4983528" cy="3159104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7465905" y="5147346"/>
            <a:ext cx="2792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Georgia" panose="02040502050405020303" pitchFamily="18" charset="0"/>
              </a:rPr>
              <a:t>Source: Lee et al., </a:t>
            </a:r>
            <a:r>
              <a:rPr lang="nb-NO" sz="1400" dirty="0" err="1">
                <a:latin typeface="Georgia" panose="02040502050405020303" pitchFamily="18" charset="0"/>
              </a:rPr>
              <a:t>Science</a:t>
            </a:r>
            <a:r>
              <a:rPr lang="nb-NO" sz="1400" dirty="0">
                <a:latin typeface="Georgia" panose="02040502050405020303" pitchFamily="18" charset="0"/>
              </a:rPr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30005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 smtClean="0">
                <a:latin typeface="Georgia" panose="02040502050405020303" pitchFamily="18" charset="0"/>
              </a:rPr>
              <a:t>Hvordan kan psykiske plager påvirke utdanningsutfall?</a:t>
            </a:r>
            <a:endParaRPr lang="nb-NO" sz="2800" dirty="0">
              <a:latin typeface="Georgia" panose="020405020504050203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>
                <a:latin typeface="Georgia" panose="02040502050405020303" pitchFamily="18" charset="0"/>
              </a:rPr>
              <a:t>Funksjonsnedsettelse</a:t>
            </a:r>
          </a:p>
          <a:p>
            <a:pPr lvl="1"/>
            <a:r>
              <a:rPr lang="nb-NO" sz="1800" dirty="0" smtClean="0">
                <a:latin typeface="Georgia" panose="02040502050405020303" pitchFamily="18" charset="0"/>
              </a:rPr>
              <a:t>Symptomer på psykiske plager, som lite søvn og bekymring, reduserer generell fungering </a:t>
            </a:r>
          </a:p>
          <a:p>
            <a:r>
              <a:rPr lang="nb-NO" sz="2000" dirty="0" smtClean="0">
                <a:latin typeface="Georgia" panose="02040502050405020303" pitchFamily="18" charset="0"/>
              </a:rPr>
              <a:t>Sosial respons</a:t>
            </a:r>
          </a:p>
          <a:p>
            <a:pPr lvl="1"/>
            <a:r>
              <a:rPr lang="en-US" sz="1800" dirty="0" err="1" smtClean="0">
                <a:latin typeface="Georgia" panose="02040502050405020303" pitchFamily="18" charset="0"/>
              </a:rPr>
              <a:t>F.eks</a:t>
            </a:r>
            <a:r>
              <a:rPr lang="en-US" sz="1800" dirty="0" smtClean="0">
                <a:latin typeface="Georgia" panose="02040502050405020303" pitchFamily="18" charset="0"/>
              </a:rPr>
              <a:t>. utvisning, </a:t>
            </a:r>
            <a:r>
              <a:rPr lang="en-US" sz="1800" dirty="0" err="1" smtClean="0">
                <a:latin typeface="Georgia" panose="02040502050405020303" pitchFamily="18" charset="0"/>
              </a:rPr>
              <a:t>sosial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</a:rPr>
              <a:t>eksklusjon</a:t>
            </a:r>
            <a:r>
              <a:rPr lang="en-US" sz="1800" dirty="0" smtClean="0">
                <a:latin typeface="Georgia" panose="02040502050405020303" pitchFamily="18" charset="0"/>
              </a:rPr>
              <a:t>, reduserte </a:t>
            </a:r>
            <a:r>
              <a:rPr lang="en-US" sz="1800" dirty="0" err="1" smtClean="0">
                <a:latin typeface="Georgia" panose="02040502050405020303" pitchFamily="18" charset="0"/>
              </a:rPr>
              <a:t>forventninger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</a:rPr>
              <a:t>fra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</a:rPr>
              <a:t>lærere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</a:rPr>
              <a:t>eller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</a:rPr>
              <a:t>andre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endParaRPr lang="nb-NO" sz="2000" dirty="0" smtClean="0">
              <a:latin typeface="Georgia" panose="02040502050405020303" pitchFamily="18" charset="0"/>
            </a:endParaRPr>
          </a:p>
          <a:p>
            <a:r>
              <a:rPr lang="nb-NO" sz="2000" dirty="0" smtClean="0">
                <a:latin typeface="Georgia" panose="02040502050405020303" pitchFamily="18" charset="0"/>
              </a:rPr>
              <a:t>Tidligere forskning vist </a:t>
            </a:r>
            <a:r>
              <a:rPr lang="nb-NO" sz="2000" dirty="0">
                <a:latin typeface="Georgia" panose="02040502050405020303" pitchFamily="18" charset="0"/>
              </a:rPr>
              <a:t>at </a:t>
            </a:r>
            <a:r>
              <a:rPr lang="nb-NO" sz="2000" dirty="0" smtClean="0">
                <a:latin typeface="Georgia" panose="02040502050405020303" pitchFamily="18" charset="0"/>
              </a:rPr>
              <a:t>eksternaliserende </a:t>
            </a:r>
            <a:r>
              <a:rPr lang="nb-NO" sz="2000" dirty="0">
                <a:latin typeface="Georgia" panose="02040502050405020303" pitchFamily="18" charset="0"/>
              </a:rPr>
              <a:t>plager ser ut til å bety </a:t>
            </a:r>
            <a:r>
              <a:rPr lang="nb-NO" sz="2000" dirty="0" smtClean="0">
                <a:latin typeface="Georgia" panose="02040502050405020303" pitchFamily="18" charset="0"/>
              </a:rPr>
              <a:t>mer for </a:t>
            </a:r>
            <a:r>
              <a:rPr lang="nb-NO" sz="2000" dirty="0">
                <a:latin typeface="Georgia" panose="02040502050405020303" pitchFamily="18" charset="0"/>
              </a:rPr>
              <a:t>utdanning </a:t>
            </a:r>
            <a:r>
              <a:rPr lang="nb-NO" sz="2000" dirty="0" smtClean="0">
                <a:latin typeface="Georgia" panose="02040502050405020303" pitchFamily="18" charset="0"/>
              </a:rPr>
              <a:t>enn </a:t>
            </a:r>
            <a:r>
              <a:rPr lang="nb-NO" sz="2000" dirty="0">
                <a:latin typeface="Georgia" panose="02040502050405020303" pitchFamily="18" charset="0"/>
              </a:rPr>
              <a:t>internaliserende plager </a:t>
            </a:r>
            <a:endParaRPr lang="nb-NO" sz="2000" dirty="0" smtClean="0">
              <a:latin typeface="Georgia" panose="02040502050405020303" pitchFamily="18" charset="0"/>
            </a:endParaRPr>
          </a:p>
          <a:p>
            <a:pPr lvl="1"/>
            <a:r>
              <a:rPr lang="nb-NO" sz="1800" dirty="0" smtClean="0">
                <a:latin typeface="Georgia" panose="02040502050405020303" pitchFamily="18" charset="0"/>
              </a:rPr>
              <a:t>F.eks., </a:t>
            </a:r>
            <a:r>
              <a:rPr lang="nb-NO" sz="1800" dirty="0">
                <a:latin typeface="Georgia" panose="02040502050405020303" pitchFamily="18" charset="0"/>
              </a:rPr>
              <a:t>Miech et al., 1999; </a:t>
            </a:r>
            <a:r>
              <a:rPr lang="nb-NO" sz="1800" dirty="0" smtClean="0">
                <a:latin typeface="Georgia" panose="02040502050405020303" pitchFamily="18" charset="0"/>
              </a:rPr>
              <a:t>Currie and Stabile 2007; McLeod </a:t>
            </a:r>
            <a:r>
              <a:rPr lang="nb-NO" sz="1800" dirty="0">
                <a:latin typeface="Georgia" panose="02040502050405020303" pitchFamily="18" charset="0"/>
              </a:rPr>
              <a:t>et al., </a:t>
            </a:r>
            <a:r>
              <a:rPr lang="nb-NO" sz="1800" dirty="0" smtClean="0">
                <a:latin typeface="Georgia" panose="02040502050405020303" pitchFamily="18" charset="0"/>
              </a:rPr>
              <a:t>2012; Evensen et al., 2016</a:t>
            </a:r>
            <a:endParaRPr lang="nb-NO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nb-NO" sz="22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 smtClean="0">
                <a:latin typeface="Georgia" panose="02040502050405020303" pitchFamily="18" charset="0"/>
              </a:rPr>
              <a:t>Data og utvalg</a:t>
            </a:r>
            <a:endParaRPr lang="nb-NO" sz="2800" dirty="0">
              <a:latin typeface="Georgia" panose="020405020504050203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609162" cy="4351338"/>
          </a:xfrm>
        </p:spPr>
        <p:txBody>
          <a:bodyPr>
            <a:normAutofit fontScale="47500" lnSpcReduction="20000"/>
          </a:bodyPr>
          <a:lstStyle/>
          <a:p>
            <a:r>
              <a:rPr lang="nb-NO" sz="4200" dirty="0" smtClean="0">
                <a:latin typeface="Georgia" panose="02040502050405020303" pitchFamily="18" charset="0"/>
              </a:rPr>
              <a:t>Spørreskjema fra </a:t>
            </a:r>
            <a:r>
              <a:rPr lang="nb-NO" sz="4200" dirty="0">
                <a:latin typeface="Georgia" panose="02040502050405020303" pitchFamily="18" charset="0"/>
              </a:rPr>
              <a:t>Ung </a:t>
            </a:r>
            <a:r>
              <a:rPr lang="nb-NO" sz="4200" dirty="0" smtClean="0">
                <a:latin typeface="Georgia" panose="02040502050405020303" pitchFamily="18" charset="0"/>
              </a:rPr>
              <a:t>HUNT II, ungdomsdelen av Helseundersøkelsen i Nord-Trøndelag </a:t>
            </a:r>
          </a:p>
          <a:p>
            <a:pPr lvl="1"/>
            <a:r>
              <a:rPr lang="en-US" sz="3800" dirty="0" smtClean="0">
                <a:latin typeface="Georgia" panose="02040502050405020303" pitchFamily="18" charset="0"/>
              </a:rPr>
              <a:t>8,200 </a:t>
            </a:r>
            <a:r>
              <a:rPr lang="en-US" sz="3800" dirty="0" err="1" smtClean="0">
                <a:latin typeface="Georgia" panose="02040502050405020303" pitchFamily="18" charset="0"/>
              </a:rPr>
              <a:t>ungdommer</a:t>
            </a:r>
            <a:r>
              <a:rPr lang="en-US" sz="3800" dirty="0" smtClean="0">
                <a:latin typeface="Georgia" panose="02040502050405020303" pitchFamily="18" charset="0"/>
              </a:rPr>
              <a:t> </a:t>
            </a:r>
            <a:r>
              <a:rPr lang="en-US" sz="3800" dirty="0" err="1" smtClean="0">
                <a:latin typeface="Georgia" panose="02040502050405020303" pitchFamily="18" charset="0"/>
              </a:rPr>
              <a:t>mellom</a:t>
            </a:r>
            <a:r>
              <a:rPr lang="en-US" sz="3800" dirty="0" smtClean="0">
                <a:latin typeface="Georgia" panose="02040502050405020303" pitchFamily="18" charset="0"/>
              </a:rPr>
              <a:t> 13-19 </a:t>
            </a:r>
            <a:r>
              <a:rPr lang="en-US" sz="3800" dirty="0" err="1" smtClean="0">
                <a:latin typeface="Georgia" panose="02040502050405020303" pitchFamily="18" charset="0"/>
              </a:rPr>
              <a:t>år</a:t>
            </a:r>
            <a:r>
              <a:rPr lang="en-US" sz="3800" dirty="0" smtClean="0">
                <a:latin typeface="Georgia" panose="02040502050405020303" pitchFamily="18" charset="0"/>
              </a:rPr>
              <a:t> </a:t>
            </a:r>
            <a:r>
              <a:rPr lang="en-US" sz="3800" dirty="0" err="1" smtClean="0">
                <a:latin typeface="Georgia" panose="02040502050405020303" pitchFamily="18" charset="0"/>
              </a:rPr>
              <a:t>deltok</a:t>
            </a:r>
            <a:r>
              <a:rPr lang="en-US" sz="3800" dirty="0" smtClean="0">
                <a:latin typeface="Georgia" panose="02040502050405020303" pitchFamily="18" charset="0"/>
              </a:rPr>
              <a:t> </a:t>
            </a:r>
            <a:r>
              <a:rPr lang="en-US" sz="3800" dirty="0" err="1" smtClean="0">
                <a:latin typeface="Georgia" panose="02040502050405020303" pitchFamily="18" charset="0"/>
              </a:rPr>
              <a:t>i</a:t>
            </a:r>
            <a:r>
              <a:rPr lang="en-US" sz="3800" dirty="0" smtClean="0">
                <a:latin typeface="Georgia" panose="02040502050405020303" pitchFamily="18" charset="0"/>
              </a:rPr>
              <a:t> 2006-2008</a:t>
            </a:r>
          </a:p>
          <a:p>
            <a:pPr lvl="1"/>
            <a:r>
              <a:rPr lang="nb-NO" sz="3800" dirty="0">
                <a:latin typeface="Georgia" panose="02040502050405020303" pitchFamily="18" charset="0"/>
              </a:rPr>
              <a:t>Utfylt i en skoletime, med høy </a:t>
            </a:r>
            <a:r>
              <a:rPr lang="en-US" sz="3800" dirty="0" err="1">
                <a:latin typeface="Georgia" panose="02040502050405020303" pitchFamily="18" charset="0"/>
              </a:rPr>
              <a:t>responsrate</a:t>
            </a:r>
            <a:r>
              <a:rPr lang="en-US" sz="3800" dirty="0">
                <a:latin typeface="Georgia" panose="02040502050405020303" pitchFamily="18" charset="0"/>
              </a:rPr>
              <a:t> (om lag </a:t>
            </a:r>
            <a:r>
              <a:rPr lang="nb-NO" sz="3800" dirty="0">
                <a:latin typeface="Georgia" panose="02040502050405020303" pitchFamily="18" charset="0"/>
              </a:rPr>
              <a:t>78 %)</a:t>
            </a:r>
          </a:p>
          <a:p>
            <a:pPr lvl="1"/>
            <a:r>
              <a:rPr lang="nb-NO" sz="3800" dirty="0" smtClean="0">
                <a:latin typeface="Georgia" panose="02040502050405020303" pitchFamily="18" charset="0"/>
              </a:rPr>
              <a:t>Bruker </a:t>
            </a:r>
            <a:r>
              <a:rPr lang="nb-NO" sz="3800" dirty="0">
                <a:latin typeface="Georgia" panose="02040502050405020303" pitchFamily="18" charset="0"/>
              </a:rPr>
              <a:t>informasjon kun fra </a:t>
            </a:r>
            <a:r>
              <a:rPr lang="nb-NO" sz="3800" dirty="0" smtClean="0">
                <a:latin typeface="Georgia" panose="02040502050405020303" pitchFamily="18" charset="0"/>
              </a:rPr>
              <a:t>elever </a:t>
            </a:r>
            <a:r>
              <a:rPr lang="nb-NO" sz="3800" dirty="0">
                <a:latin typeface="Georgia" panose="02040502050405020303" pitchFamily="18" charset="0"/>
              </a:rPr>
              <a:t>som var i </a:t>
            </a:r>
            <a:r>
              <a:rPr lang="nb-NO" sz="3800" dirty="0" smtClean="0">
                <a:latin typeface="Georgia" panose="02040502050405020303" pitchFamily="18" charset="0"/>
              </a:rPr>
              <a:t>ungdomsskolen (13-16) </a:t>
            </a:r>
            <a:r>
              <a:rPr lang="nb-NO" sz="3800" dirty="0">
                <a:latin typeface="Georgia" panose="02040502050405020303" pitchFamily="18" charset="0"/>
              </a:rPr>
              <a:t>når de fylte ut spørreskjema (N=4,202) for å </a:t>
            </a:r>
            <a:r>
              <a:rPr lang="nb-NO" sz="3800" dirty="0" smtClean="0">
                <a:latin typeface="Georgia" panose="02040502050405020303" pitchFamily="18" charset="0"/>
              </a:rPr>
              <a:t>minimere </a:t>
            </a:r>
            <a:r>
              <a:rPr lang="nb-NO" sz="3800" dirty="0">
                <a:latin typeface="Georgia" panose="02040502050405020303" pitchFamily="18" charset="0"/>
              </a:rPr>
              <a:t>revers kausalitet</a:t>
            </a:r>
          </a:p>
          <a:p>
            <a:endParaRPr lang="nb-NO" sz="4200" dirty="0" smtClean="0">
              <a:latin typeface="Georgia" panose="02040502050405020303" pitchFamily="18" charset="0"/>
            </a:endParaRPr>
          </a:p>
          <a:p>
            <a:r>
              <a:rPr lang="nb-NO" sz="4200" dirty="0" smtClean="0">
                <a:latin typeface="Georgia" panose="02040502050405020303" pitchFamily="18" charset="0"/>
              </a:rPr>
              <a:t>Koblet spørreskjemainformasjon mot registerdata på utdanning og demografiske variabler </a:t>
            </a:r>
          </a:p>
          <a:p>
            <a:pPr lvl="1"/>
            <a:r>
              <a:rPr lang="nb-NO" sz="3800" dirty="0" smtClean="0">
                <a:latin typeface="Georgia" panose="02040502050405020303" pitchFamily="18" charset="0"/>
              </a:rPr>
              <a:t>Kontrollvariabler: fødeår, foreldres utdanning, mors alder ved fødsel, paritet, antall søsken, skilsmisse, skole ID (fasteffekt), mors ID (søskenfasteffekt)</a:t>
            </a:r>
          </a:p>
          <a:p>
            <a:endParaRPr lang="nb-NO" sz="4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nb-NO" sz="20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nb-NO" sz="2400" dirty="0">
              <a:latin typeface="Georgia" panose="02040502050405020303" pitchFamily="18" charset="0"/>
            </a:endParaRPr>
          </a:p>
          <a:p>
            <a:endParaRPr lang="nb-NO" sz="1800" dirty="0"/>
          </a:p>
          <a:p>
            <a:pPr marL="0" indent="0">
              <a:buNone/>
            </a:pPr>
            <a:r>
              <a:rPr lang="nb-NO" sz="1800" dirty="0"/>
              <a:t>                           </a:t>
            </a:r>
          </a:p>
          <a:p>
            <a:pPr marL="0" indent="0">
              <a:buNone/>
            </a:pPr>
            <a:r>
              <a:rPr lang="nb-NO" sz="18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30506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 smtClean="0">
                <a:latin typeface="Georgia" panose="02040502050405020303" pitchFamily="18" charset="0"/>
              </a:rPr>
              <a:t>Mål på psykiske helseplager og utdanningsprestasjoner</a:t>
            </a:r>
            <a:endParaRPr lang="nb-NO" sz="28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6150" cy="4351338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Georgia" panose="02040502050405020303" pitchFamily="18" charset="0"/>
              </a:rPr>
              <a:t>Internaliserende</a:t>
            </a:r>
            <a:r>
              <a:rPr lang="en-US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err="1" smtClean="0">
                <a:latin typeface="Georgia" panose="02040502050405020303" pitchFamily="18" charset="0"/>
              </a:rPr>
              <a:t>plager</a:t>
            </a:r>
            <a:r>
              <a:rPr lang="en-US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>
                <a:latin typeface="Georgia" panose="02040502050405020303" pitchFamily="18" charset="0"/>
              </a:rPr>
              <a:t>(Hopkins Symptoms Checklist </a:t>
            </a:r>
            <a:r>
              <a:rPr lang="en-US" sz="2000" dirty="0" smtClean="0">
                <a:latin typeface="Georgia" panose="02040502050405020303" pitchFamily="18" charset="0"/>
              </a:rPr>
              <a:t>5)</a:t>
            </a:r>
          </a:p>
          <a:p>
            <a:pPr lvl="1"/>
            <a:r>
              <a:rPr lang="en-US" sz="1800" dirty="0" smtClean="0">
                <a:latin typeface="Georgia" panose="02040502050405020303" pitchFamily="18" charset="0"/>
              </a:rPr>
              <a:t>Angst </a:t>
            </a:r>
            <a:r>
              <a:rPr lang="en-US" sz="1800" dirty="0" err="1" smtClean="0">
                <a:latin typeface="Georgia" panose="02040502050405020303" pitchFamily="18" charset="0"/>
              </a:rPr>
              <a:t>og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</a:rPr>
              <a:t>depresjon</a:t>
            </a:r>
            <a:r>
              <a:rPr lang="en-US" sz="1800" dirty="0" smtClean="0">
                <a:latin typeface="Georgia" panose="02040502050405020303" pitchFamily="18" charset="0"/>
              </a:rPr>
              <a:t> 5 </a:t>
            </a:r>
            <a:r>
              <a:rPr lang="en-US" sz="1800" dirty="0" err="1" smtClean="0">
                <a:latin typeface="Georgia" panose="02040502050405020303" pitchFamily="18" charset="0"/>
              </a:rPr>
              <a:t>spm</a:t>
            </a:r>
            <a:r>
              <a:rPr lang="en-US" sz="1800" dirty="0" smtClean="0">
                <a:latin typeface="Georgia" panose="02040502050405020303" pitchFamily="18" charset="0"/>
              </a:rPr>
              <a:t> (</a:t>
            </a:r>
            <a:r>
              <a:rPr lang="en-US" sz="1600" dirty="0" smtClean="0">
                <a:latin typeface="Georgia" panose="02040502050405020303" pitchFamily="18" charset="0"/>
              </a:rPr>
              <a:t>f</a:t>
            </a:r>
            <a:r>
              <a:rPr lang="nb-NO" sz="1600" dirty="0" smtClean="0">
                <a:latin typeface="Georgia" panose="02040502050405020303" pitchFamily="18" charset="0"/>
              </a:rPr>
              <a:t>.eks. følt </a:t>
            </a:r>
            <a:r>
              <a:rPr lang="nb-NO" sz="1600" dirty="0">
                <a:latin typeface="Georgia" panose="02040502050405020303" pitchFamily="18" charset="0"/>
              </a:rPr>
              <a:t>deg redd eller </a:t>
            </a:r>
            <a:r>
              <a:rPr lang="nb-NO" sz="1600" dirty="0" smtClean="0">
                <a:latin typeface="Georgia" panose="02040502050405020303" pitchFamily="18" charset="0"/>
              </a:rPr>
              <a:t>engstelig, bekymret </a:t>
            </a:r>
            <a:r>
              <a:rPr lang="nb-NO" sz="1600" dirty="0">
                <a:latin typeface="Georgia" panose="02040502050405020303" pitchFamily="18" charset="0"/>
              </a:rPr>
              <a:t>deg mye for </a:t>
            </a:r>
            <a:r>
              <a:rPr lang="nb-NO" sz="1600" dirty="0" smtClean="0">
                <a:latin typeface="Georgia" panose="02040502050405020303" pitchFamily="18" charset="0"/>
              </a:rPr>
              <a:t>ting</a:t>
            </a:r>
            <a:r>
              <a:rPr lang="nb-NO" sz="1600" dirty="0">
                <a:latin typeface="Georgia" panose="02040502050405020303" pitchFamily="18" charset="0"/>
              </a:rPr>
              <a:t>)</a:t>
            </a:r>
            <a:endParaRPr lang="nb-NO" sz="1400" dirty="0">
              <a:latin typeface="Georgia" panose="02040502050405020303" pitchFamily="18" charset="0"/>
            </a:endParaRPr>
          </a:p>
          <a:p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en-US" sz="2000" dirty="0" err="1" smtClean="0">
                <a:latin typeface="Georgia" panose="02040502050405020303" pitchFamily="18" charset="0"/>
              </a:rPr>
              <a:t>Eksternaliserende</a:t>
            </a:r>
            <a:r>
              <a:rPr lang="en-US" sz="2000" dirty="0" smtClean="0">
                <a:latin typeface="Georgia" panose="02040502050405020303" pitchFamily="18" charset="0"/>
              </a:rPr>
              <a:t> </a:t>
            </a:r>
            <a:r>
              <a:rPr lang="en-US" sz="2000" dirty="0" err="1" smtClean="0">
                <a:latin typeface="Georgia" panose="02040502050405020303" pitchFamily="18" charset="0"/>
              </a:rPr>
              <a:t>problemer</a:t>
            </a:r>
            <a:endParaRPr lang="en-US" sz="2000" dirty="0">
              <a:latin typeface="Georgia" panose="02040502050405020303" pitchFamily="18" charset="0"/>
            </a:endParaRPr>
          </a:p>
          <a:p>
            <a:pPr lvl="1"/>
            <a:r>
              <a:rPr lang="en-US" sz="1800" dirty="0" err="1" smtClean="0">
                <a:latin typeface="Georgia" panose="02040502050405020303" pitchFamily="18" charset="0"/>
              </a:rPr>
              <a:t>Konsentrasjonsvansker</a:t>
            </a:r>
            <a:r>
              <a:rPr lang="en-US" sz="1800" dirty="0" smtClean="0">
                <a:latin typeface="Georgia" panose="02040502050405020303" pitchFamily="18" charset="0"/>
              </a:rPr>
              <a:t> 2 </a:t>
            </a:r>
            <a:r>
              <a:rPr lang="en-US" sz="1800" dirty="0" err="1" smtClean="0">
                <a:latin typeface="Georgia" panose="02040502050405020303" pitchFamily="18" charset="0"/>
              </a:rPr>
              <a:t>spm</a:t>
            </a:r>
            <a:r>
              <a:rPr lang="en-US" sz="1800" dirty="0" smtClean="0">
                <a:latin typeface="Georgia" panose="02040502050405020303" pitchFamily="18" charset="0"/>
              </a:rPr>
              <a:t>. (</a:t>
            </a:r>
            <a:r>
              <a:rPr lang="en-US" sz="1800" dirty="0" err="1" smtClean="0">
                <a:latin typeface="Georgia" panose="02040502050405020303" pitchFamily="18" charset="0"/>
              </a:rPr>
              <a:t>vanskelig</a:t>
            </a:r>
            <a:r>
              <a:rPr lang="en-US" sz="1800" dirty="0" smtClean="0">
                <a:latin typeface="Georgia" panose="02040502050405020303" pitchFamily="18" charset="0"/>
              </a:rPr>
              <a:t> å </a:t>
            </a:r>
            <a:r>
              <a:rPr lang="en-US" sz="1800" dirty="0" err="1" smtClean="0">
                <a:latin typeface="Georgia" panose="02040502050405020303" pitchFamily="18" charset="0"/>
              </a:rPr>
              <a:t>sitte</a:t>
            </a:r>
            <a:r>
              <a:rPr lang="en-US" sz="1800" dirty="0" smtClean="0">
                <a:latin typeface="Georgia" panose="02040502050405020303" pitchFamily="18" charset="0"/>
              </a:rPr>
              <a:t> </a:t>
            </a:r>
            <a:r>
              <a:rPr lang="en-US" sz="1800" dirty="0" err="1" smtClean="0">
                <a:latin typeface="Georgia" panose="02040502050405020303" pitchFamily="18" charset="0"/>
              </a:rPr>
              <a:t>stille</a:t>
            </a:r>
            <a:r>
              <a:rPr lang="en-US" sz="1800" dirty="0" smtClean="0">
                <a:latin typeface="Georgia" panose="02040502050405020303" pitchFamily="18" charset="0"/>
              </a:rPr>
              <a:t>, </a:t>
            </a:r>
            <a:r>
              <a:rPr lang="nb-NO" sz="1800" dirty="0" smtClean="0">
                <a:latin typeface="Georgia" panose="02040502050405020303" pitchFamily="18" charset="0"/>
              </a:rPr>
              <a:t>problemer med å konsentrere meg) </a:t>
            </a:r>
          </a:p>
          <a:p>
            <a:pPr lvl="1"/>
            <a:r>
              <a:rPr lang="en-US" sz="1800" dirty="0" err="1" smtClean="0">
                <a:latin typeface="Georgia" panose="02040502050405020303" pitchFamily="18" charset="0"/>
              </a:rPr>
              <a:t>Atferdsproblemer</a:t>
            </a:r>
            <a:r>
              <a:rPr lang="en-US" sz="1800" dirty="0" smtClean="0">
                <a:latin typeface="Georgia" panose="02040502050405020303" pitchFamily="18" charset="0"/>
              </a:rPr>
              <a:t> 4 </a:t>
            </a:r>
            <a:r>
              <a:rPr lang="en-US" sz="1800" dirty="0" err="1" smtClean="0">
                <a:latin typeface="Georgia" panose="02040502050405020303" pitchFamily="18" charset="0"/>
              </a:rPr>
              <a:t>spm</a:t>
            </a:r>
            <a:r>
              <a:rPr lang="en-US" sz="1800" dirty="0" smtClean="0">
                <a:latin typeface="Georgia" panose="02040502050405020303" pitchFamily="18" charset="0"/>
              </a:rPr>
              <a:t>. (</a:t>
            </a:r>
            <a:r>
              <a:rPr lang="nb-NO" sz="1800" dirty="0" smtClean="0">
                <a:latin typeface="Georgia" panose="02040502050405020303" pitchFamily="18" charset="0"/>
              </a:rPr>
              <a:t>f.eks. k</a:t>
            </a:r>
            <a:r>
              <a:rPr lang="en-US" sz="1800" dirty="0" err="1" smtClean="0">
                <a:latin typeface="Georgia" panose="02040502050405020303" pitchFamily="18" charset="0"/>
              </a:rPr>
              <a:t>rangler</a:t>
            </a:r>
            <a:r>
              <a:rPr lang="en-US" sz="1800" dirty="0" smtClean="0">
                <a:latin typeface="Georgia" panose="02040502050405020303" pitchFamily="18" charset="0"/>
              </a:rPr>
              <a:t> med </a:t>
            </a:r>
            <a:r>
              <a:rPr lang="en-US" sz="1800" dirty="0" err="1" smtClean="0">
                <a:latin typeface="Georgia" panose="02040502050405020303" pitchFamily="18" charset="0"/>
              </a:rPr>
              <a:t>lærer</a:t>
            </a:r>
            <a:r>
              <a:rPr lang="en-US" sz="1800" dirty="0" smtClean="0">
                <a:latin typeface="Georgia" panose="02040502050405020303" pitchFamily="18" charset="0"/>
              </a:rPr>
              <a:t>, </a:t>
            </a:r>
            <a:r>
              <a:rPr lang="en-US" sz="1800" dirty="0" err="1" smtClean="0">
                <a:latin typeface="Georgia" panose="02040502050405020303" pitchFamily="18" charset="0"/>
              </a:rPr>
              <a:t>havner</a:t>
            </a:r>
            <a:r>
              <a:rPr lang="en-US" sz="1800" dirty="0" smtClean="0">
                <a:latin typeface="Georgia" panose="02040502050405020303" pitchFamily="18" charset="0"/>
              </a:rPr>
              <a:t> i </a:t>
            </a:r>
            <a:r>
              <a:rPr lang="en-US" sz="1800" dirty="0" err="1" smtClean="0">
                <a:latin typeface="Georgia" panose="02040502050405020303" pitchFamily="18" charset="0"/>
              </a:rPr>
              <a:t>slåsskamp</a:t>
            </a:r>
            <a:r>
              <a:rPr lang="en-US" sz="1800" dirty="0" smtClean="0">
                <a:latin typeface="Georgia" panose="02040502050405020303" pitchFamily="18" charset="0"/>
              </a:rPr>
              <a:t>)</a:t>
            </a:r>
          </a:p>
          <a:p>
            <a:pPr marL="457200" lvl="1" indent="0">
              <a:buNone/>
            </a:pPr>
            <a:endParaRPr lang="nb-NO" sz="1800" dirty="0" smtClean="0">
              <a:latin typeface="Georgia" panose="02040502050405020303" pitchFamily="18" charset="0"/>
            </a:endParaRPr>
          </a:p>
          <a:p>
            <a:r>
              <a:rPr lang="nb-NO" sz="2000" dirty="0">
                <a:latin typeface="Georgia" panose="02040502050405020303" pitchFamily="18" charset="0"/>
              </a:rPr>
              <a:t>Grunnskolepoeng målt ved 16 års alder (GPA)</a:t>
            </a:r>
          </a:p>
          <a:p>
            <a:pPr lvl="1"/>
            <a:r>
              <a:rPr lang="nb-NO" sz="1800" dirty="0">
                <a:latin typeface="Georgia" panose="02040502050405020303" pitchFamily="18" charset="0"/>
              </a:rPr>
              <a:t>Summen av karakterer i 11 fag og </a:t>
            </a:r>
            <a:r>
              <a:rPr lang="nb-NO" sz="1800" dirty="0" smtClean="0">
                <a:latin typeface="Georgia" panose="02040502050405020303" pitchFamily="18" charset="0"/>
              </a:rPr>
              <a:t>eksamen</a:t>
            </a:r>
            <a:r>
              <a:rPr lang="nb-NO" sz="1800" dirty="0">
                <a:latin typeface="Georgia" panose="02040502050405020303" pitchFamily="18" charset="0"/>
              </a:rPr>
              <a:t>, </a:t>
            </a:r>
            <a:r>
              <a:rPr lang="nb-NO" sz="1800" dirty="0" smtClean="0">
                <a:latin typeface="Georgia" panose="02040502050405020303" pitchFamily="18" charset="0"/>
              </a:rPr>
              <a:t>varierer </a:t>
            </a:r>
            <a:r>
              <a:rPr lang="nb-NO" sz="1800" dirty="0">
                <a:latin typeface="Georgia" panose="02040502050405020303" pitchFamily="18" charset="0"/>
              </a:rPr>
              <a:t>mellom 11 and </a:t>
            </a:r>
            <a:r>
              <a:rPr lang="nb-NO" sz="1800" dirty="0" smtClean="0">
                <a:latin typeface="Georgia" panose="02040502050405020303" pitchFamily="18" charset="0"/>
              </a:rPr>
              <a:t>66</a:t>
            </a:r>
          </a:p>
          <a:p>
            <a:pPr lvl="1"/>
            <a:r>
              <a:rPr lang="nb-NO" sz="1800" dirty="0">
                <a:latin typeface="Georgia" panose="02040502050405020303" pitchFamily="18" charset="0"/>
              </a:rPr>
              <a:t>Karakteren gitt av faglærer med unntak av eksamenskarakter som er satt av ekstern sensor (anonym</a:t>
            </a:r>
            <a:r>
              <a:rPr lang="nb-NO" sz="1800" dirty="0" smtClean="0">
                <a:latin typeface="Georgia" panose="02040502050405020303" pitchFamily="18" charset="0"/>
              </a:rPr>
              <a:t>)</a:t>
            </a:r>
          </a:p>
          <a:p>
            <a:pPr lvl="1"/>
            <a:r>
              <a:rPr lang="nb-NO" sz="1800" dirty="0" smtClean="0">
                <a:latin typeface="Georgia" panose="02040502050405020303" pitchFamily="18" charset="0"/>
              </a:rPr>
              <a:t>Ser også på differansen mellom standpunkt og eksamen i trekkfag (norsk skriftlig, engelsk, matte)</a:t>
            </a:r>
            <a:endParaRPr lang="nb-NO" sz="1800" dirty="0">
              <a:latin typeface="Georgia" panose="02040502050405020303" pitchFamily="18" charset="0"/>
            </a:endParaRPr>
          </a:p>
          <a:p>
            <a:pPr lvl="1"/>
            <a:endParaRPr lang="nb-NO" sz="2000" dirty="0">
              <a:latin typeface="Georgia" panose="02040502050405020303" pitchFamily="18" charset="0"/>
            </a:endParaRPr>
          </a:p>
          <a:p>
            <a:r>
              <a:rPr lang="nb-NO" sz="2000" dirty="0" smtClean="0">
                <a:latin typeface="Georgia" panose="02040502050405020303" pitchFamily="18" charset="0"/>
              </a:rPr>
              <a:t>Alle indikatorer er z-standardiserte  (gjennomsnitt = 0, s.d. = 1)</a:t>
            </a:r>
            <a:endParaRPr lang="nb-NO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>
                <a:latin typeface="Baskerville Old Face" panose="02020602080505020303" pitchFamily="18" charset="0"/>
              </a:rPr>
              <a:t>Deskriptiv statistikk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075298"/>
              </p:ext>
            </p:extLst>
          </p:nvPr>
        </p:nvGraphicFramePr>
        <p:xfrm>
          <a:off x="1759072" y="1564058"/>
          <a:ext cx="8673856" cy="333371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582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82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82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82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92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672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3758">
                <a:tc gridSpan="6"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Baskerville Old Face" panose="02020602080505020303" pitchFamily="18" charset="0"/>
                        </a:rPr>
                        <a:t>Table 1:</a:t>
                      </a:r>
                      <a:r>
                        <a:rPr lang="en-US" sz="2000" b="0" baseline="0" dirty="0" smtClean="0">
                          <a:latin typeface="Baskerville Old Face" panose="02020602080505020303" pitchFamily="18" charset="0"/>
                        </a:rPr>
                        <a:t> D</a:t>
                      </a:r>
                      <a:r>
                        <a:rPr lang="en-US" sz="2000" b="0" dirty="0" smtClean="0">
                          <a:latin typeface="Baskerville Old Face" panose="02020602080505020303" pitchFamily="18" charset="0"/>
                        </a:rPr>
                        <a:t>escriptive statistics selected</a:t>
                      </a:r>
                      <a:r>
                        <a:rPr lang="en-US" sz="2000" b="0" baseline="0" dirty="0" smtClean="0">
                          <a:latin typeface="Baskerville Old Face" panose="02020602080505020303" pitchFamily="18" charset="0"/>
                        </a:rPr>
                        <a:t> variables. 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758">
                <a:tc>
                  <a:txBody>
                    <a:bodyPr/>
                    <a:lstStyle/>
                    <a:p>
                      <a:endParaRPr lang="en-US" sz="2000" dirty="0">
                        <a:latin typeface="Baskerville Old Face" panose="020206020805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Girls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Georgia" panose="02040502050405020303" pitchFamily="18" charset="0"/>
                        </a:rPr>
                        <a:t>Boys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Georgia" panose="02040502050405020303" pitchFamily="18" charset="0"/>
                        </a:rPr>
                        <a:t>Differencein means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758">
                <a:tc>
                  <a:txBody>
                    <a:bodyPr/>
                    <a:lstStyle/>
                    <a:p>
                      <a:endParaRPr lang="en-US" sz="2000" dirty="0">
                        <a:latin typeface="Baskerville Old Face" panose="020206020805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Georgia" panose="02040502050405020303" pitchFamily="18" charset="0"/>
                        </a:rPr>
                        <a:t> Mean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 smtClean="0">
                          <a:latin typeface="Georgia" panose="02040502050405020303" pitchFamily="18" charset="0"/>
                        </a:rPr>
                        <a:t>Std.dev</a:t>
                      </a:r>
                      <a:endParaRPr lang="nb-NO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Mean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Std.dev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7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Georgia" panose="02040502050405020303" pitchFamily="18" charset="0"/>
                        </a:rPr>
                        <a:t>GPA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42.37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0" dirty="0" smtClean="0">
                          <a:latin typeface="Georgia" panose="02040502050405020303" pitchFamily="18" charset="0"/>
                        </a:rPr>
                        <a:t>8.23</a:t>
                      </a:r>
                      <a:endParaRPr lang="nb-NO" sz="1600" b="0" dirty="0"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38.03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7.57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4.33***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1023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Baskerville Old Face" panose="02020602080505020303" pitchFamily="18" charset="0"/>
                        </a:rPr>
                        <a:t>Internalizing problems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0.28***</a:t>
                      </a:r>
                      <a:endParaRPr lang="nb-NO" sz="1600" b="0" dirty="0"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askerville Old Face" panose="02020602080505020303" pitchFamily="18" charset="0"/>
                        </a:rPr>
                        <a:t>Attention problems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0.63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 smtClean="0">
                          <a:latin typeface="Georgia" panose="02040502050405020303" pitchFamily="18" charset="0"/>
                        </a:rPr>
                        <a:t>-0.05</a:t>
                      </a:r>
                      <a:endParaRPr lang="nb-NO" sz="1600" b="0" dirty="0"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Baskerville Old Face" panose="02020602080505020303" pitchFamily="18" charset="0"/>
                        </a:rPr>
                        <a:t>Conduct problems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1.39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0.32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600" b="0" dirty="0" smtClean="0">
                          <a:latin typeface="Georgia" panose="02040502050405020303" pitchFamily="18" charset="0"/>
                        </a:rPr>
                        <a:t>-0.17***</a:t>
                      </a:r>
                      <a:endParaRPr lang="nb-NO" sz="1600" b="0" dirty="0"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375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askerville Old Face" panose="02020602080505020303" pitchFamily="18" charset="0"/>
                        </a:rPr>
                        <a:t>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Baskerville Old Face" panose="020206020805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dirty="0" smtClean="0">
                          <a:latin typeface="Georgia" panose="02040502050405020303" pitchFamily="18" charset="0"/>
                        </a:rPr>
                        <a:t>2149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nb-NO" sz="1600" b="0" dirty="0">
                        <a:latin typeface="Georgia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2053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nb-NO" sz="1600" b="0" dirty="0"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2119081" y="5164103"/>
            <a:ext cx="7953838" cy="9359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Jenter: høyere karakterer og mer internaliserende plager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Gutter: mer eksternaliserende plager, særlig </a:t>
            </a:r>
            <a:r>
              <a:rPr lang="nb-NO" sz="2000" dirty="0" err="1" smtClean="0">
                <a:latin typeface="Georgia" panose="02040502050405020303" pitchFamily="18" charset="0"/>
              </a:rPr>
              <a:t>adferdsproblemer</a:t>
            </a:r>
            <a:r>
              <a:rPr lang="nb-NO" sz="2000" dirty="0" smtClean="0">
                <a:latin typeface="Georgia" panose="02040502050405020303" pitchFamily="18" charset="0"/>
              </a:rPr>
              <a:t> </a:t>
            </a:r>
            <a:endParaRPr lang="nb-NO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0573" cy="1325563"/>
          </a:xfrm>
        </p:spPr>
        <p:txBody>
          <a:bodyPr>
            <a:normAutofit/>
          </a:bodyPr>
          <a:lstStyle/>
          <a:p>
            <a:pPr algn="ctr"/>
            <a:r>
              <a:rPr lang="nb-NO" sz="2800" dirty="0" smtClean="0">
                <a:latin typeface="Georgia" panose="02040502050405020303" pitchFamily="18" charset="0"/>
              </a:rPr>
              <a:t>Bivariate sammenhenger mellom psykiske plager og grunnskolepoeng separat for </a:t>
            </a:r>
            <a:r>
              <a:rPr lang="nb-NO" sz="2800" dirty="0">
                <a:latin typeface="Georgia" panose="02040502050405020303" pitchFamily="18" charset="0"/>
              </a:rPr>
              <a:t>gutter og </a:t>
            </a:r>
            <a:r>
              <a:rPr lang="nb-NO" sz="2800" dirty="0" smtClean="0">
                <a:latin typeface="Georgia" panose="02040502050405020303" pitchFamily="18" charset="0"/>
              </a:rPr>
              <a:t>jenter</a:t>
            </a:r>
            <a:endParaRPr lang="nb-NO" sz="2800" dirty="0">
              <a:latin typeface="Georgia" panose="02040502050405020303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71090" y="6018681"/>
            <a:ext cx="110498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Svake sammenhenger for internaliserende plager og GPA, klart sterkere for eksternaliserende</a:t>
            </a:r>
            <a:endParaRPr lang="nb-NO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Relativt like sammenhenger for gutter og jenter </a:t>
            </a:r>
            <a:endParaRPr lang="nb-NO" sz="2000" dirty="0">
              <a:latin typeface="Georgia" panose="02040502050405020303" pitchFamily="18" charset="0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72" y="1503587"/>
            <a:ext cx="6965855" cy="4351338"/>
          </a:xfrm>
        </p:spPr>
      </p:pic>
      <p:sp>
        <p:nvSpPr>
          <p:cNvPr id="3" name="Avrundet rektangel 2"/>
          <p:cNvSpPr/>
          <p:nvPr/>
        </p:nvSpPr>
        <p:spPr>
          <a:xfrm>
            <a:off x="557442" y="3472548"/>
            <a:ext cx="2041982" cy="1181339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latin typeface="Georgia" panose="02040502050405020303" pitchFamily="18" charset="0"/>
              </a:rPr>
              <a:t>Int: r = 0.05 </a:t>
            </a:r>
          </a:p>
          <a:p>
            <a:pPr algn="ctr"/>
            <a:r>
              <a:rPr lang="nb-NO" sz="1600" dirty="0" smtClean="0">
                <a:latin typeface="Georgia" panose="02040502050405020303" pitchFamily="18" charset="0"/>
              </a:rPr>
              <a:t>Att: r = −0.26</a:t>
            </a:r>
          </a:p>
          <a:p>
            <a:pPr algn="ctr"/>
            <a:r>
              <a:rPr lang="nb-NO" sz="1600" dirty="0" smtClean="0">
                <a:latin typeface="Georgia" panose="02040502050405020303" pitchFamily="18" charset="0"/>
              </a:rPr>
              <a:t>Con: r = −0.24</a:t>
            </a:r>
            <a:endParaRPr lang="nb-NO" sz="1600" dirty="0">
              <a:latin typeface="Georgia" panose="02040502050405020303" pitchFamily="18" charset="0"/>
            </a:endParaRPr>
          </a:p>
        </p:txBody>
      </p:sp>
      <p:sp>
        <p:nvSpPr>
          <p:cNvPr id="8" name="Avrundet rektangel 7"/>
          <p:cNvSpPr/>
          <p:nvPr/>
        </p:nvSpPr>
        <p:spPr>
          <a:xfrm>
            <a:off x="9553617" y="3379284"/>
            <a:ext cx="2041982" cy="1181339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latin typeface="Georgia" panose="02040502050405020303" pitchFamily="18" charset="0"/>
              </a:rPr>
              <a:t>Int: r = −0,07 </a:t>
            </a:r>
          </a:p>
          <a:p>
            <a:pPr algn="ctr"/>
            <a:r>
              <a:rPr lang="nb-NO" sz="1600" dirty="0" smtClean="0">
                <a:latin typeface="Georgia" panose="02040502050405020303" pitchFamily="18" charset="0"/>
              </a:rPr>
              <a:t>Att: r = −0,25</a:t>
            </a:r>
          </a:p>
          <a:p>
            <a:pPr algn="ctr"/>
            <a:r>
              <a:rPr lang="nb-NO" sz="1600" dirty="0" smtClean="0">
                <a:latin typeface="Georgia" panose="02040502050405020303" pitchFamily="18" charset="0"/>
              </a:rPr>
              <a:t>Con: r = −0,23</a:t>
            </a:r>
            <a:endParaRPr lang="nb-NO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9894" cy="1325563"/>
          </a:xfrm>
        </p:spPr>
        <p:txBody>
          <a:bodyPr>
            <a:normAutofit/>
          </a:bodyPr>
          <a:lstStyle/>
          <a:p>
            <a:pPr algn="ctr"/>
            <a:r>
              <a:rPr lang="nb-NO" sz="2800" dirty="0" smtClean="0">
                <a:latin typeface="Georgia" panose="02040502050405020303" pitchFamily="18" charset="0"/>
              </a:rPr>
              <a:t>Betydningen av psykiske plager for grunnskolepoeng. OLS. </a:t>
            </a:r>
            <a:br>
              <a:rPr lang="nb-NO" sz="2800" dirty="0" smtClean="0">
                <a:latin typeface="Georgia" panose="02040502050405020303" pitchFamily="18" charset="0"/>
              </a:rPr>
            </a:br>
            <a:endParaRPr lang="nb-NO" sz="2800" dirty="0">
              <a:latin typeface="Georgia" panose="02040502050405020303" pitchFamily="18" charset="0"/>
            </a:endParaRPr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95" y="1236063"/>
            <a:ext cx="5975609" cy="4351338"/>
          </a:xfrm>
        </p:spPr>
      </p:pic>
      <p:sp>
        <p:nvSpPr>
          <p:cNvPr id="9" name="Rektangel 8"/>
          <p:cNvSpPr/>
          <p:nvPr/>
        </p:nvSpPr>
        <p:spPr>
          <a:xfrm>
            <a:off x="2063778" y="5938913"/>
            <a:ext cx="8064444" cy="5461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Positive sammenhenger mellom internaliserende plager og GPA</a:t>
            </a:r>
            <a:endParaRPr lang="nb-NO" sz="20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 smtClean="0">
                <a:latin typeface="Georgia" panose="02040502050405020303" pitchFamily="18" charset="0"/>
              </a:rPr>
              <a:t>Negative sammenhenger mellom eksternaliserende plager og GPA</a:t>
            </a:r>
            <a:endParaRPr lang="nb-NO" sz="2000" dirty="0">
              <a:latin typeface="Georgia" panose="02040502050405020303" pitchFamily="18" charset="0"/>
            </a:endParaRPr>
          </a:p>
        </p:txBody>
      </p:sp>
      <p:sp>
        <p:nvSpPr>
          <p:cNvPr id="3" name="Avrundet rektangel 2"/>
          <p:cNvSpPr/>
          <p:nvPr/>
        </p:nvSpPr>
        <p:spPr>
          <a:xfrm>
            <a:off x="9204158" y="4186990"/>
            <a:ext cx="2671010" cy="51735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1600" dirty="0" smtClean="0">
                <a:latin typeface="Georgia" panose="02040502050405020303" pitchFamily="18" charset="0"/>
              </a:rPr>
              <a:t>Full sample: 4, 202</a:t>
            </a:r>
          </a:p>
          <a:p>
            <a:r>
              <a:rPr lang="nb-NO" sz="1600" dirty="0" err="1" smtClean="0">
                <a:latin typeface="Georgia" panose="02040502050405020303" pitchFamily="18" charset="0"/>
              </a:rPr>
              <a:t>Sibling</a:t>
            </a:r>
            <a:r>
              <a:rPr lang="nb-NO" sz="1600" dirty="0" smtClean="0">
                <a:latin typeface="Georgia" panose="02040502050405020303" pitchFamily="18" charset="0"/>
              </a:rPr>
              <a:t> sample: 502</a:t>
            </a:r>
            <a:endParaRPr lang="nb-NO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15447</TotalTime>
  <Words>842</Words>
  <Application>Microsoft Office PowerPoint</Application>
  <PresentationFormat>Widescreen</PresentationFormat>
  <Paragraphs>196</Paragraphs>
  <Slides>14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1" baseType="lpstr">
      <vt:lpstr>Arial</vt:lpstr>
      <vt:lpstr>Baskerville Old Face</vt:lpstr>
      <vt:lpstr>Calibri</vt:lpstr>
      <vt:lpstr>Calibri Light</vt:lpstr>
      <vt:lpstr>Garamond</vt:lpstr>
      <vt:lpstr>Georgia</vt:lpstr>
      <vt:lpstr>Office-tema</vt:lpstr>
      <vt:lpstr>Konsekvenser av psykiske plager blant ungdom for utdanningsprestasjoner </vt:lpstr>
      <vt:lpstr>Psykiske helseplager blant unge–et sentralt folkehelseproblem</vt:lpstr>
      <vt:lpstr>Denne studien: konsekvenser av psykiske plager  i ungdomstiden for karakterprestasjoner (upublisert materiale)</vt:lpstr>
      <vt:lpstr>Hvordan kan psykiske plager påvirke utdanningsutfall?</vt:lpstr>
      <vt:lpstr>Data og utvalg</vt:lpstr>
      <vt:lpstr>Mål på psykiske helseplager og utdanningsprestasjoner</vt:lpstr>
      <vt:lpstr>Deskriptiv statistikk</vt:lpstr>
      <vt:lpstr>Bivariate sammenhenger mellom psykiske plager og grunnskolepoeng separat for gutter og jenter</vt:lpstr>
      <vt:lpstr>Betydningen av psykiske plager for grunnskolepoeng. OLS.  </vt:lpstr>
      <vt:lpstr>Betydningen av psykiske plager for grunnskolepoeng: Separate analyser for gutter og jenter </vt:lpstr>
      <vt:lpstr>Psykiske plager og grunnskolepoeng over karakterfordelingen. UQR. </vt:lpstr>
      <vt:lpstr>PowerPoint-presentasjon</vt:lpstr>
      <vt:lpstr>Konklusjon </vt:lpstr>
      <vt:lpstr>PowerPoint-presentasjon</vt:lpstr>
    </vt:vector>
  </TitlesOfParts>
  <Company>FHI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Konsekvenser av psykiske plager i ungdomsårene for senere utdannings prestasjoner og oppnåelse</dc:title>
  <dc:creator>Evensen, Miriam</dc:creator>
  <cp:lastModifiedBy>Evensen, Miriam</cp:lastModifiedBy>
  <cp:revision>712</cp:revision>
  <cp:lastPrinted>2018-04-04T07:01:41Z</cp:lastPrinted>
  <dcterms:created xsi:type="dcterms:W3CDTF">2017-08-22T18:52:08Z</dcterms:created>
  <dcterms:modified xsi:type="dcterms:W3CDTF">2018-04-23T10:52:50Z</dcterms:modified>
</cp:coreProperties>
</file>