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72" r:id="rId3"/>
    <p:sldId id="268" r:id="rId4"/>
    <p:sldId id="269" r:id="rId5"/>
    <p:sldId id="270" r:id="rId6"/>
    <p:sldId id="271" r:id="rId7"/>
    <p:sldId id="261" r:id="rId8"/>
    <p:sldId id="264" r:id="rId9"/>
    <p:sldId id="278" r:id="rId10"/>
    <p:sldId id="274" r:id="rId11"/>
    <p:sldId id="275" r:id="rId12"/>
    <p:sldId id="276" r:id="rId13"/>
    <p:sldId id="277" r:id="rId14"/>
    <p:sldId id="265" r:id="rId15"/>
    <p:sldId id="258" r:id="rId16"/>
  </p:sldIdLst>
  <p:sldSz cx="9144000" cy="6858000" type="screen4x3"/>
  <p:notesSz cx="6858000" cy="9144000"/>
  <p:defaultTextStyle>
    <a:defPPr>
      <a:defRPr lang="nb-NO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7D558C"/>
    <a:srgbClr val="D7873C"/>
    <a:srgbClr val="3CA09D"/>
    <a:srgbClr val="BEBEBE"/>
    <a:srgbClr val="373C82"/>
    <a:srgbClr val="241489"/>
    <a:srgbClr val="CACACA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Objects="1">
      <p:cViewPr varScale="1">
        <p:scale>
          <a:sx n="115" d="100"/>
          <a:sy n="11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97" d="100"/>
          <a:sy n="97" d="100"/>
        </p:scale>
        <p:origin x="-358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k2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regneark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kant.uio.no\div-isf-felles\bruker\lizare\Liza's%20dokumenter\Utdanning\Doktorgrad\Dissertation%20papers\For%20publication\returns\New%20NO%20R&amp;R2%20tables%209498%20august%20(Autolagret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2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kant.uio.no\div-isf-felles\core\CORE\CORE-%20presentasjoner\Tall_Skolepresentasjoner_Reisel_Stoltenbergutvalg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kant.uio.no\div-isf-felles\core\CORE\CORE-%20presentasjoner\Tall_Skolepresentasjoner_Reisel_Stoltenbergutvalge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zare\AppData\Roaming\Microsoft\Excel\2016-2017Karakterer_i_videregaaende_skole%20(version%201).xlsb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kant.uio.no\div-isf-felles\bruker\lizare\Liza's%20dokumenter\Determined\fullf&#248;ring%20av%20vgs%20etter%20foreldres%20ut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kant.uio.no\div-isf-felles\bruker\lizare\Liza's%20dokumenter\Determined\h&#248;yeste%20fullf&#248;rte%20utdanning%202016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3551236024105"/>
          <c:y val="8.450252690985087E-2"/>
          <c:w val="0.82183817737613984"/>
          <c:h val="0.5688961744006338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'Ark1'!$A$3</c:f>
              <c:strCache>
                <c:ptCount val="1"/>
                <c:pt idx="0">
                  <c:v>Mestringsnivå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'Ark1'!$B$2:$C$2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'Ark1'!$B$3:$C$3</c:f>
              <c:numCache>
                <c:formatCode>General</c:formatCode>
                <c:ptCount val="2"/>
                <c:pt idx="0">
                  <c:v>21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0B-4905-9B04-EA22D6E81F27}"/>
            </c:ext>
          </c:extLst>
        </c:ser>
        <c:ser>
          <c:idx val="1"/>
          <c:order val="1"/>
          <c:tx>
            <c:strRef>
              <c:f>'Ark1'!$A$4</c:f>
              <c:strCache>
                <c:ptCount val="1"/>
                <c:pt idx="0">
                  <c:v>Mestringsnivå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'Ark1'!$B$2:$C$2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'Ark1'!$B$4:$C$4</c:f>
              <c:numCache>
                <c:formatCode>General</c:formatCode>
                <c:ptCount val="2"/>
                <c:pt idx="0">
                  <c:v>49</c:v>
                </c:pt>
                <c:pt idx="1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0B-4905-9B04-EA22D6E81F27}"/>
            </c:ext>
          </c:extLst>
        </c:ser>
        <c:ser>
          <c:idx val="2"/>
          <c:order val="2"/>
          <c:tx>
            <c:strRef>
              <c:f>'Ark1'!$A$5</c:f>
              <c:strCache>
                <c:ptCount val="1"/>
                <c:pt idx="0">
                  <c:v>Mestringsnivå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'Ark1'!$B$2:$C$2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'Ark1'!$B$5:$C$5</c:f>
              <c:numCache>
                <c:formatCode>General</c:formatCode>
                <c:ptCount val="2"/>
                <c:pt idx="0">
                  <c:v>30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0B-4905-9B04-EA22D6E81F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89475680"/>
        <c:axId val="289476008"/>
      </c:barChart>
      <c:catAx>
        <c:axId val="289475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89476008"/>
        <c:crosses val="autoZero"/>
        <c:auto val="1"/>
        <c:lblAlgn val="ctr"/>
        <c:lblOffset val="100"/>
        <c:noMultiLvlLbl val="0"/>
      </c:catAx>
      <c:valAx>
        <c:axId val="289476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89475680"/>
        <c:crosses val="max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cat>
            <c:strRef>
              <c:f>'Ark1'!$A$2:$A$3</c:f>
              <c:strCache>
                <c:ptCount val="2"/>
                <c:pt idx="0">
                  <c:v>1. kvt.</c:v>
                </c:pt>
                <c:pt idx="1">
                  <c:v>2. kvt.</c:v>
                </c:pt>
              </c:strCache>
            </c:strRef>
          </c:cat>
          <c:val>
            <c:numRef>
              <c:f>'Ark1'!$B$2:$B$3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8E-4E2A-914E-D47874D7A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D6DA-41E3-BBE3-43A34EC4ECE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D6DA-41E3-BBE3-43A34EC4ECE8}"/>
              </c:ext>
            </c:extLst>
          </c:dPt>
          <c:cat>
            <c:strRef>
              <c:f>'Ark1'!$A$1:$A$2</c:f>
              <c:strCache>
                <c:ptCount val="2"/>
                <c:pt idx="0">
                  <c:v>2004</c:v>
                </c:pt>
                <c:pt idx="1">
                  <c:v>yrke4</c:v>
                </c:pt>
              </c:strCache>
            </c:strRef>
          </c:cat>
          <c:val>
            <c:numRef>
              <c:f>'Ark1'!$B$1:$B$2</c:f>
              <c:numCache>
                <c:formatCode>General</c:formatCode>
                <c:ptCount val="2"/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DA-41E3-BBE3-43A34EC4E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spPr>
            <a:solidFill>
              <a:schemeClr val="accent1"/>
            </a:solidFill>
          </c:spPr>
          <c:explosion val="1"/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63B-44FF-84FD-8E0ACC2DB27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563B-44FF-84FD-8E0ACC2DB27B}"/>
              </c:ext>
            </c:extLst>
          </c:dPt>
          <c:cat>
            <c:strRef>
              <c:f>'Ark1'!$A$2:$A$3</c:f>
              <c:strCache>
                <c:ptCount val="2"/>
                <c:pt idx="0">
                  <c:v>1. kvt.</c:v>
                </c:pt>
                <c:pt idx="1">
                  <c:v>2. kvt.</c:v>
                </c:pt>
              </c:strCache>
            </c:strRef>
          </c:cat>
          <c:val>
            <c:numRef>
              <c:f>'Ark1'!$B$2:$B$3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3B-44FF-84FD-8E0ACC2DB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2000" dirty="0"/>
              <a:t>Inntektsforskjeller</a:t>
            </a:r>
            <a:r>
              <a:rPr lang="nb-NO" sz="2000" baseline="0" dirty="0"/>
              <a:t> etter utdanningsnivå blant unge menn og kvinner</a:t>
            </a:r>
            <a:endParaRPr lang="nb-NO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graphs!$P$40</c:f>
              <c:strCache>
                <c:ptCount val="1"/>
                <c:pt idx="0">
                  <c:v>Menn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graphs!$O$41:$O$46</c:f>
              <c:strCache>
                <c:ptCount val="6"/>
                <c:pt idx="0">
                  <c:v>Lang høyere utdanning</c:v>
                </c:pt>
                <c:pt idx="1">
                  <c:v>Kort høyere utdanning universitet</c:v>
                </c:pt>
                <c:pt idx="2">
                  <c:v>Kort høyere utdanning høyskole</c:v>
                </c:pt>
                <c:pt idx="3">
                  <c:v>VGS studieforberedende</c:v>
                </c:pt>
                <c:pt idx="4">
                  <c:v>VGS yrkesfag</c:v>
                </c:pt>
                <c:pt idx="5">
                  <c:v>Ikke fullført VGS</c:v>
                </c:pt>
              </c:strCache>
            </c:strRef>
          </c:cat>
          <c:val>
            <c:numRef>
              <c:f>graphs!$P$41:$P$46</c:f>
              <c:numCache>
                <c:formatCode>General</c:formatCode>
                <c:ptCount val="6"/>
                <c:pt idx="0">
                  <c:v>12.875498800000001</c:v>
                </c:pt>
                <c:pt idx="1">
                  <c:v>12.757178700000001</c:v>
                </c:pt>
                <c:pt idx="2">
                  <c:v>12.788665200000001</c:v>
                </c:pt>
                <c:pt idx="3">
                  <c:v>12.4387764</c:v>
                </c:pt>
                <c:pt idx="4">
                  <c:v>12.67215</c:v>
                </c:pt>
                <c:pt idx="5">
                  <c:v>12.110121599999999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75-4B0D-AE1E-A11B40F9844E}"/>
            </c:ext>
          </c:extLst>
        </c:ser>
        <c:ser>
          <c:idx val="1"/>
          <c:order val="1"/>
          <c:tx>
            <c:strRef>
              <c:f>graphs!$Q$40</c:f>
              <c:strCache>
                <c:ptCount val="1"/>
                <c:pt idx="0">
                  <c:v>Kvinner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graphs!$O$41:$O$46</c:f>
              <c:strCache>
                <c:ptCount val="6"/>
                <c:pt idx="0">
                  <c:v>Lang høyere utdanning</c:v>
                </c:pt>
                <c:pt idx="1">
                  <c:v>Kort høyere utdanning universitet</c:v>
                </c:pt>
                <c:pt idx="2">
                  <c:v>Kort høyere utdanning høyskole</c:v>
                </c:pt>
                <c:pt idx="3">
                  <c:v>VGS studieforberedende</c:v>
                </c:pt>
                <c:pt idx="4">
                  <c:v>VGS yrkesfag</c:v>
                </c:pt>
                <c:pt idx="5">
                  <c:v>Ikke fullført VGS</c:v>
                </c:pt>
              </c:strCache>
            </c:strRef>
          </c:cat>
          <c:val>
            <c:numRef>
              <c:f>graphs!$Q$41:$Q$46</c:f>
              <c:numCache>
                <c:formatCode>General</c:formatCode>
                <c:ptCount val="6"/>
                <c:pt idx="0">
                  <c:v>12.7083028</c:v>
                </c:pt>
                <c:pt idx="1">
                  <c:v>12.5564258</c:v>
                </c:pt>
                <c:pt idx="2">
                  <c:v>12.54527</c:v>
                </c:pt>
                <c:pt idx="3">
                  <c:v>12.138659199999999</c:v>
                </c:pt>
                <c:pt idx="4">
                  <c:v>12.1536452</c:v>
                </c:pt>
                <c:pt idx="5">
                  <c:v>11.687808199999999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75-4B0D-AE1E-A11B40F984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5838688"/>
        <c:axId val="755840984"/>
      </c:lineChart>
      <c:catAx>
        <c:axId val="7558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55840984"/>
        <c:crosses val="autoZero"/>
        <c:auto val="1"/>
        <c:lblAlgn val="ctr"/>
        <c:lblOffset val="100"/>
        <c:noMultiLvlLbl val="0"/>
      </c:catAx>
      <c:valAx>
        <c:axId val="755840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 dirty="0" smtClean="0"/>
                  <a:t>Inntekt</a:t>
                </a:r>
                <a:r>
                  <a:rPr lang="nb-NO" baseline="0" dirty="0" smtClean="0"/>
                  <a:t> (log)</a:t>
                </a:r>
                <a:endParaRPr lang="nb-NO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5583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189881049417535E-2"/>
          <c:y val="4.4861446527457965E-2"/>
          <c:w val="0.92786188895313859"/>
          <c:h val="0.66230965653055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'Ark1'!$A$2:$A$11</c:f>
              <c:strCache>
                <c:ptCount val="10"/>
                <c:pt idx="0">
                  <c:v>Politikk</c:v>
                </c:pt>
                <c:pt idx="1">
                  <c:v>Kultur</c:v>
                </c:pt>
                <c:pt idx="2">
                  <c:v>Organisasjonene</c:v>
                </c:pt>
                <c:pt idx="3">
                  <c:v>Forskning&amp;h-utd</c:v>
                </c:pt>
                <c:pt idx="4">
                  <c:v>Forvaltningen</c:v>
                </c:pt>
                <c:pt idx="5">
                  <c:v>Media</c:v>
                </c:pt>
                <c:pt idx="6">
                  <c:v>Politi og justis</c:v>
                </c:pt>
                <c:pt idx="7">
                  <c:v>Kirken</c:v>
                </c:pt>
                <c:pt idx="8">
                  <c:v>Næringslivet</c:v>
                </c:pt>
                <c:pt idx="9">
                  <c:v>Forsvaret</c:v>
                </c:pt>
              </c:strCache>
            </c:str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63</c:v>
                </c:pt>
                <c:pt idx="1">
                  <c:v>70</c:v>
                </c:pt>
                <c:pt idx="2">
                  <c:v>76</c:v>
                </c:pt>
                <c:pt idx="3">
                  <c:v>80</c:v>
                </c:pt>
                <c:pt idx="4">
                  <c:v>81</c:v>
                </c:pt>
                <c:pt idx="5">
                  <c:v>84</c:v>
                </c:pt>
                <c:pt idx="6">
                  <c:v>93</c:v>
                </c:pt>
                <c:pt idx="7">
                  <c:v>94</c:v>
                </c:pt>
                <c:pt idx="8">
                  <c:v>96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6A-46D5-8532-1C4CC9E4E3D0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'Ark1'!$A$2:$A$11</c:f>
              <c:strCache>
                <c:ptCount val="10"/>
                <c:pt idx="0">
                  <c:v>Politikk</c:v>
                </c:pt>
                <c:pt idx="1">
                  <c:v>Kultur</c:v>
                </c:pt>
                <c:pt idx="2">
                  <c:v>Organisasjonene</c:v>
                </c:pt>
                <c:pt idx="3">
                  <c:v>Forskning&amp;h-utd</c:v>
                </c:pt>
                <c:pt idx="4">
                  <c:v>Forvaltningen</c:v>
                </c:pt>
                <c:pt idx="5">
                  <c:v>Media</c:v>
                </c:pt>
                <c:pt idx="6">
                  <c:v>Politi og justis</c:v>
                </c:pt>
                <c:pt idx="7">
                  <c:v>Kirken</c:v>
                </c:pt>
                <c:pt idx="8">
                  <c:v>Næringslivet</c:v>
                </c:pt>
                <c:pt idx="9">
                  <c:v>Forsvaret</c:v>
                </c:pt>
              </c:strCache>
            </c:strRef>
          </c:cat>
          <c:val>
            <c:numRef>
              <c:f>'Ark1'!$C$2:$C$11</c:f>
              <c:numCache>
                <c:formatCode>General</c:formatCode>
                <c:ptCount val="10"/>
                <c:pt idx="0">
                  <c:v>63</c:v>
                </c:pt>
                <c:pt idx="1">
                  <c:v>59</c:v>
                </c:pt>
                <c:pt idx="2">
                  <c:v>73</c:v>
                </c:pt>
                <c:pt idx="3">
                  <c:v>60</c:v>
                </c:pt>
                <c:pt idx="4">
                  <c:v>65</c:v>
                </c:pt>
                <c:pt idx="5">
                  <c:v>69</c:v>
                </c:pt>
                <c:pt idx="6">
                  <c:v>78</c:v>
                </c:pt>
                <c:pt idx="7">
                  <c:v>73</c:v>
                </c:pt>
                <c:pt idx="8">
                  <c:v>87</c:v>
                </c:pt>
                <c:pt idx="9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6A-46D5-8532-1C4CC9E4E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1059072"/>
        <c:axId val="151200128"/>
      </c:barChart>
      <c:catAx>
        <c:axId val="151059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51200128"/>
        <c:crosses val="autoZero"/>
        <c:auto val="1"/>
        <c:lblAlgn val="ctr"/>
        <c:lblOffset val="100"/>
        <c:noMultiLvlLbl val="0"/>
      </c:catAx>
      <c:valAx>
        <c:axId val="1512001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5105907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70973941465698"/>
          <c:y val="5.4970264116969798E-3"/>
          <c:w val="0.84531797991478341"/>
          <c:h val="0.7847087441675251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'Ark1'!$A$9</c:f>
              <c:strCache>
                <c:ptCount val="1"/>
                <c:pt idx="0">
                  <c:v>Mestringsnivå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'Ark1'!$B$8:$C$8</c:f>
              <c:strCache>
                <c:ptCount val="2"/>
                <c:pt idx="0">
                  <c:v>Jenter</c:v>
                </c:pt>
                <c:pt idx="1">
                  <c:v>Gutter</c:v>
                </c:pt>
              </c:strCache>
            </c:strRef>
          </c:cat>
          <c:val>
            <c:numRef>
              <c:f>'Ark1'!$B$9:$C$9</c:f>
              <c:numCache>
                <c:formatCode>General</c:formatCode>
                <c:ptCount val="2"/>
                <c:pt idx="0">
                  <c:v>24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58-4507-8FA9-673E44A4F41C}"/>
            </c:ext>
          </c:extLst>
        </c:ser>
        <c:ser>
          <c:idx val="1"/>
          <c:order val="1"/>
          <c:tx>
            <c:strRef>
              <c:f>'Ark1'!$A$10</c:f>
              <c:strCache>
                <c:ptCount val="1"/>
                <c:pt idx="0">
                  <c:v>Mestringsnivå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'Ark1'!$B$8:$C$8</c:f>
              <c:strCache>
                <c:ptCount val="2"/>
                <c:pt idx="0">
                  <c:v>Jenter</c:v>
                </c:pt>
                <c:pt idx="1">
                  <c:v>Gutter</c:v>
                </c:pt>
              </c:strCache>
            </c:strRef>
          </c:cat>
          <c:val>
            <c:numRef>
              <c:f>'Ark1'!$B$10:$C$10</c:f>
              <c:numCache>
                <c:formatCode>General</c:formatCode>
                <c:ptCount val="2"/>
                <c:pt idx="0">
                  <c:v>54</c:v>
                </c:pt>
                <c:pt idx="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58-4507-8FA9-673E44A4F41C}"/>
            </c:ext>
          </c:extLst>
        </c:ser>
        <c:ser>
          <c:idx val="2"/>
          <c:order val="2"/>
          <c:tx>
            <c:strRef>
              <c:f>'Ark1'!$A$11</c:f>
              <c:strCache>
                <c:ptCount val="1"/>
                <c:pt idx="0">
                  <c:v>Mestringsnivå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'Ark1'!$B$8:$C$8</c:f>
              <c:strCache>
                <c:ptCount val="2"/>
                <c:pt idx="0">
                  <c:v>Jenter</c:v>
                </c:pt>
                <c:pt idx="1">
                  <c:v>Gutter</c:v>
                </c:pt>
              </c:strCache>
            </c:strRef>
          </c:cat>
          <c:val>
            <c:numRef>
              <c:f>'Ark1'!$B$11:$C$11</c:f>
              <c:numCache>
                <c:formatCode>General</c:formatCode>
                <c:ptCount val="2"/>
                <c:pt idx="0">
                  <c:v>22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58-4507-8FA9-673E44A4F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29516136"/>
        <c:axId val="429512200"/>
      </c:barChart>
      <c:catAx>
        <c:axId val="429516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29512200"/>
        <c:crosses val="autoZero"/>
        <c:auto val="1"/>
        <c:lblAlgn val="ctr"/>
        <c:lblOffset val="100"/>
        <c:noMultiLvlLbl val="0"/>
      </c:catAx>
      <c:valAx>
        <c:axId val="429512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295161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'Ark1'!$A$16</c:f>
              <c:strCache>
                <c:ptCount val="1"/>
                <c:pt idx="0">
                  <c:v>Mestringsnivå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'Ark1'!$B$15:$C$15</c:f>
              <c:strCache>
                <c:ptCount val="2"/>
                <c:pt idx="0">
                  <c:v>Jenter</c:v>
                </c:pt>
                <c:pt idx="1">
                  <c:v>Gutter</c:v>
                </c:pt>
              </c:strCache>
            </c:strRef>
          </c:cat>
          <c:val>
            <c:numRef>
              <c:f>'Ark1'!$B$16:$C$16</c:f>
              <c:numCache>
                <c:formatCode>General</c:formatCode>
                <c:ptCount val="2"/>
                <c:pt idx="0">
                  <c:v>20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9D-490F-9193-EEBADC45EEBD}"/>
            </c:ext>
          </c:extLst>
        </c:ser>
        <c:ser>
          <c:idx val="1"/>
          <c:order val="1"/>
          <c:tx>
            <c:strRef>
              <c:f>'Ark1'!$A$17</c:f>
              <c:strCache>
                <c:ptCount val="1"/>
                <c:pt idx="0">
                  <c:v>Mestringsnivå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'Ark1'!$B$15:$C$15</c:f>
              <c:strCache>
                <c:ptCount val="2"/>
                <c:pt idx="0">
                  <c:v>Jenter</c:v>
                </c:pt>
                <c:pt idx="1">
                  <c:v>Gutter</c:v>
                </c:pt>
              </c:strCache>
            </c:strRef>
          </c:cat>
          <c:val>
            <c:numRef>
              <c:f>'Ark1'!$B$17:$C$17</c:f>
              <c:numCache>
                <c:formatCode>General</c:formatCode>
                <c:ptCount val="2"/>
                <c:pt idx="0">
                  <c:v>54</c:v>
                </c:pt>
                <c:pt idx="1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9D-490F-9193-EEBADC45EEBD}"/>
            </c:ext>
          </c:extLst>
        </c:ser>
        <c:ser>
          <c:idx val="2"/>
          <c:order val="2"/>
          <c:tx>
            <c:strRef>
              <c:f>'Ark1'!$A$18</c:f>
              <c:strCache>
                <c:ptCount val="1"/>
                <c:pt idx="0">
                  <c:v>Mestringsnivå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'Ark1'!$B$15:$C$15</c:f>
              <c:strCache>
                <c:ptCount val="2"/>
                <c:pt idx="0">
                  <c:v>Jenter</c:v>
                </c:pt>
                <c:pt idx="1">
                  <c:v>Gutter</c:v>
                </c:pt>
              </c:strCache>
            </c:strRef>
          </c:cat>
          <c:val>
            <c:numRef>
              <c:f>'Ark1'!$B$18:$C$18</c:f>
              <c:numCache>
                <c:formatCode>General</c:formatCode>
                <c:ptCount val="2"/>
                <c:pt idx="0">
                  <c:v>25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9D-490F-9193-EEBADC45E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36673496"/>
        <c:axId val="369265168"/>
      </c:barChart>
      <c:catAx>
        <c:axId val="436673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69265168"/>
        <c:crosses val="autoZero"/>
        <c:auto val="1"/>
        <c:lblAlgn val="ctr"/>
        <c:lblOffset val="100"/>
        <c:noMultiLvlLbl val="0"/>
      </c:catAx>
      <c:valAx>
        <c:axId val="36926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366734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'Ark1'!$A$24</c:f>
              <c:strCache>
                <c:ptCount val="1"/>
                <c:pt idx="0">
                  <c:v>Mestringsnivå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'Ark1'!$B$23:$C$23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'Ark1'!$B$24:$C$24</c:f>
              <c:numCache>
                <c:formatCode>General</c:formatCode>
                <c:ptCount val="2"/>
                <c:pt idx="0">
                  <c:v>7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27-4EEB-A06F-4406F10F1FDE}"/>
            </c:ext>
          </c:extLst>
        </c:ser>
        <c:ser>
          <c:idx val="1"/>
          <c:order val="1"/>
          <c:tx>
            <c:strRef>
              <c:f>'Ark1'!$A$25</c:f>
              <c:strCache>
                <c:ptCount val="1"/>
                <c:pt idx="0">
                  <c:v>Mestringsnivå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'Ark1'!$B$23:$C$23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'Ark1'!$B$25:$C$25</c:f>
              <c:numCache>
                <c:formatCode>General</c:formatCode>
                <c:ptCount val="2"/>
                <c:pt idx="0">
                  <c:v>20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27-4EEB-A06F-4406F10F1FDE}"/>
            </c:ext>
          </c:extLst>
        </c:ser>
        <c:ser>
          <c:idx val="2"/>
          <c:order val="2"/>
          <c:tx>
            <c:strRef>
              <c:f>'Ark1'!$A$26</c:f>
              <c:strCache>
                <c:ptCount val="1"/>
                <c:pt idx="0">
                  <c:v>Mestringsnivå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'Ark1'!$B$23:$C$23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'Ark1'!$B$26:$C$26</c:f>
              <c:numCache>
                <c:formatCode>General</c:formatCode>
                <c:ptCount val="2"/>
                <c:pt idx="0">
                  <c:v>36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27-4EEB-A06F-4406F10F1FDE}"/>
            </c:ext>
          </c:extLst>
        </c:ser>
        <c:ser>
          <c:idx val="3"/>
          <c:order val="3"/>
          <c:tx>
            <c:strRef>
              <c:f>'Ark1'!$A$27</c:f>
              <c:strCache>
                <c:ptCount val="1"/>
                <c:pt idx="0">
                  <c:v>Mestringsnivå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'Ark1'!$B$23:$C$23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'Ark1'!$B$27:$C$27</c:f>
              <c:numCache>
                <c:formatCode>General</c:formatCode>
                <c:ptCount val="2"/>
                <c:pt idx="0">
                  <c:v>24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27-4EEB-A06F-4406F10F1FDE}"/>
            </c:ext>
          </c:extLst>
        </c:ser>
        <c:ser>
          <c:idx val="4"/>
          <c:order val="4"/>
          <c:tx>
            <c:strRef>
              <c:f>'Ark1'!$A$28</c:f>
              <c:strCache>
                <c:ptCount val="1"/>
                <c:pt idx="0">
                  <c:v>Mestringsnivå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'Ark1'!$B$23:$C$23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'Ark1'!$B$28:$C$28</c:f>
              <c:numCache>
                <c:formatCode>General</c:formatCode>
                <c:ptCount val="2"/>
                <c:pt idx="0">
                  <c:v>13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27-4EEB-A06F-4406F10F1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2701008"/>
        <c:axId val="362701664"/>
      </c:barChart>
      <c:catAx>
        <c:axId val="3627010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62701664"/>
        <c:crosses val="autoZero"/>
        <c:auto val="1"/>
        <c:lblAlgn val="ctr"/>
        <c:lblOffset val="100"/>
        <c:noMultiLvlLbl val="0"/>
      </c:catAx>
      <c:valAx>
        <c:axId val="362701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62701008"/>
        <c:crosses val="max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51477962605092"/>
          <c:y val="0.1717724711149996"/>
          <c:w val="0.84579601176425767"/>
          <c:h val="0.612426579594287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'Ark1'!$A$35</c:f>
              <c:strCache>
                <c:ptCount val="1"/>
                <c:pt idx="0">
                  <c:v>Mestringsnivå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'Ark1'!$B$34:$C$34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'Ark1'!$B$35:$C$35</c:f>
              <c:numCache>
                <c:formatCode>General</c:formatCode>
                <c:ptCount val="2"/>
                <c:pt idx="0">
                  <c:v>9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DA-4A35-8CFF-902FAC5B389E}"/>
            </c:ext>
          </c:extLst>
        </c:ser>
        <c:ser>
          <c:idx val="1"/>
          <c:order val="1"/>
          <c:tx>
            <c:strRef>
              <c:f>'Ark1'!$A$36</c:f>
              <c:strCache>
                <c:ptCount val="1"/>
                <c:pt idx="0">
                  <c:v>Mestringsnivå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'Ark1'!$B$34:$C$34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'Ark1'!$B$36:$C$36</c:f>
              <c:numCache>
                <c:formatCode>General</c:formatCode>
                <c:ptCount val="2"/>
                <c:pt idx="0">
                  <c:v>17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DA-4A35-8CFF-902FAC5B389E}"/>
            </c:ext>
          </c:extLst>
        </c:ser>
        <c:ser>
          <c:idx val="2"/>
          <c:order val="2"/>
          <c:tx>
            <c:strRef>
              <c:f>'Ark1'!$A$37</c:f>
              <c:strCache>
                <c:ptCount val="1"/>
                <c:pt idx="0">
                  <c:v>Mestringsnivå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E6E6E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8DA-4A35-8CFF-902FAC5B38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'Ark1'!$B$34:$C$34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'Ark1'!$B$37:$C$37</c:f>
              <c:numCache>
                <c:formatCode>General</c:formatCode>
                <c:ptCount val="2"/>
                <c:pt idx="0">
                  <c:v>40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DA-4A35-8CFF-902FAC5B389E}"/>
            </c:ext>
          </c:extLst>
        </c:ser>
        <c:ser>
          <c:idx val="3"/>
          <c:order val="3"/>
          <c:tx>
            <c:strRef>
              <c:f>'Ark1'!$A$38</c:f>
              <c:strCache>
                <c:ptCount val="1"/>
                <c:pt idx="0">
                  <c:v>Mestringsnivå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'Ark1'!$B$34:$C$34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'Ark1'!$B$38:$C$38</c:f>
              <c:numCache>
                <c:formatCode>General</c:formatCode>
                <c:ptCount val="2"/>
                <c:pt idx="0">
                  <c:v>22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DA-4A35-8CFF-902FAC5B389E}"/>
            </c:ext>
          </c:extLst>
        </c:ser>
        <c:ser>
          <c:idx val="4"/>
          <c:order val="4"/>
          <c:tx>
            <c:strRef>
              <c:f>'Ark1'!$A$39</c:f>
              <c:strCache>
                <c:ptCount val="1"/>
                <c:pt idx="0">
                  <c:v>Mestringsnivå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'Ark1'!$B$34:$C$34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'Ark1'!$B$39:$C$39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DA-4A35-8CFF-902FAC5B38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575352"/>
        <c:axId val="366157352"/>
      </c:barChart>
      <c:catAx>
        <c:axId val="825753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66157352"/>
        <c:crosses val="autoZero"/>
        <c:auto val="1"/>
        <c:lblAlgn val="ctr"/>
        <c:lblOffset val="100"/>
        <c:noMultiLvlLbl val="0"/>
      </c:catAx>
      <c:valAx>
        <c:axId val="366157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2575352"/>
        <c:crosses val="max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nb-N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583153273727631E-2"/>
          <c:y val="7.9012351265045994E-2"/>
          <c:w val="0.84763660735515367"/>
          <c:h val="0.718679831998362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'Ark1'!$A$43</c:f>
              <c:strCache>
                <c:ptCount val="1"/>
                <c:pt idx="0">
                  <c:v>Mestringsnivå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'Ark1'!$B$42:$C$42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'Ark1'!$B$43:$C$43</c:f>
              <c:numCache>
                <c:formatCode>General</c:formatCode>
                <c:ptCount val="2"/>
                <c:pt idx="0">
                  <c:v>11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20-4571-9E2B-C0571E004EAF}"/>
            </c:ext>
          </c:extLst>
        </c:ser>
        <c:ser>
          <c:idx val="1"/>
          <c:order val="1"/>
          <c:tx>
            <c:strRef>
              <c:f>'Ark1'!$A$44</c:f>
              <c:strCache>
                <c:ptCount val="1"/>
                <c:pt idx="0">
                  <c:v>Mestringsnivå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'Ark1'!$B$42:$C$42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'Ark1'!$B$44:$C$44</c:f>
              <c:numCache>
                <c:formatCode>General</c:formatCode>
                <c:ptCount val="2"/>
                <c:pt idx="0">
                  <c:v>19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20-4571-9E2B-C0571E004EAF}"/>
            </c:ext>
          </c:extLst>
        </c:ser>
        <c:ser>
          <c:idx val="2"/>
          <c:order val="2"/>
          <c:tx>
            <c:strRef>
              <c:f>'Ark1'!$A$45</c:f>
              <c:strCache>
                <c:ptCount val="1"/>
                <c:pt idx="0">
                  <c:v>Mestringsnivå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'Ark1'!$B$42:$C$42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'Ark1'!$B$45:$C$45</c:f>
              <c:numCache>
                <c:formatCode>General</c:formatCode>
                <c:ptCount val="2"/>
                <c:pt idx="0">
                  <c:v>41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20-4571-9E2B-C0571E004EAF}"/>
            </c:ext>
          </c:extLst>
        </c:ser>
        <c:ser>
          <c:idx val="3"/>
          <c:order val="3"/>
          <c:tx>
            <c:strRef>
              <c:f>'Ark1'!$A$46</c:f>
              <c:strCache>
                <c:ptCount val="1"/>
                <c:pt idx="0">
                  <c:v>Mestringsnivå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E6E6E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'Ark1'!$B$42:$C$42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'Ark1'!$B$46:$C$46</c:f>
              <c:numCache>
                <c:formatCode>General</c:formatCode>
                <c:ptCount val="2"/>
                <c:pt idx="0">
                  <c:v>19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20-4571-9E2B-C0571E004EAF}"/>
            </c:ext>
          </c:extLst>
        </c:ser>
        <c:ser>
          <c:idx val="4"/>
          <c:order val="4"/>
          <c:tx>
            <c:strRef>
              <c:f>'Ark1'!$A$47</c:f>
              <c:strCache>
                <c:ptCount val="1"/>
                <c:pt idx="0">
                  <c:v>Mestringsnivå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'Ark1'!$B$42:$C$42</c:f>
              <c:strCache>
                <c:ptCount val="2"/>
                <c:pt idx="0">
                  <c:v>Gutter</c:v>
                </c:pt>
                <c:pt idx="1">
                  <c:v>Jenter</c:v>
                </c:pt>
              </c:strCache>
            </c:strRef>
          </c:cat>
          <c:val>
            <c:numRef>
              <c:f>'Ark1'!$B$47:$C$47</c:f>
              <c:numCache>
                <c:formatCode>General</c:formatCode>
                <c:ptCount val="2"/>
                <c:pt idx="0">
                  <c:v>10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20-4571-9E2B-C0571E004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6748592"/>
        <c:axId val="366749248"/>
      </c:barChart>
      <c:catAx>
        <c:axId val="3667485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66749248"/>
        <c:crosses val="autoZero"/>
        <c:auto val="1"/>
        <c:lblAlgn val="ctr"/>
        <c:lblOffset val="100"/>
        <c:noMultiLvlLbl val="0"/>
      </c:catAx>
      <c:valAx>
        <c:axId val="366749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66748592"/>
        <c:crosses val="max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nb-N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2400" dirty="0"/>
              <a:t>Gjennomsnittskarakterer</a:t>
            </a:r>
            <a:r>
              <a:rPr lang="nb-NO" sz="2400" baseline="0" dirty="0"/>
              <a:t> i fellesfag, studieforberedende videregående utdanning 2016-2017</a:t>
            </a:r>
            <a:endParaRPr lang="nb-NO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7.9743019149250499E-2"/>
          <c:y val="0.25099820359397251"/>
          <c:w val="0.90321422476016011"/>
          <c:h val="0.4285334754469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'rensket tabell fra stata'!$B$56</c:f>
              <c:strCache>
                <c:ptCount val="1"/>
                <c:pt idx="0">
                  <c:v>Gutter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'rensket tabell fra stata'!$A$57:$A$75</c:f>
              <c:strCache>
                <c:ptCount val="19"/>
                <c:pt idx="0">
                  <c:v>Kroppsøving Vg3</c:v>
                </c:pt>
                <c:pt idx="1">
                  <c:v>Kroppsøving Vg2</c:v>
                </c:pt>
                <c:pt idx="2">
                  <c:v>Historie Vg3 </c:v>
                </c:pt>
                <c:pt idx="3">
                  <c:v>Geografi</c:v>
                </c:pt>
                <c:pt idx="4">
                  <c:v>Engelsk. Vg1 </c:v>
                </c:pt>
                <c:pt idx="5">
                  <c:v>Naturfag. Vg1 </c:v>
                </c:pt>
                <c:pt idx="6">
                  <c:v>Fransk II</c:v>
                </c:pt>
                <c:pt idx="7">
                  <c:v>Spansk II</c:v>
                </c:pt>
                <c:pt idx="8">
                  <c:v>Tysk II</c:v>
                </c:pt>
                <c:pt idx="9">
                  <c:v>Matematikk 1T</c:v>
                </c:pt>
                <c:pt idx="10">
                  <c:v>Spansk I</c:v>
                </c:pt>
                <c:pt idx="11">
                  <c:v>Tysk I</c:v>
                </c:pt>
                <c:pt idx="12">
                  <c:v>Norsk hovedmål Vg3, skriftlig</c:v>
                </c:pt>
                <c:pt idx="13">
                  <c:v>Fransk I</c:v>
                </c:pt>
                <c:pt idx="14">
                  <c:v>Matematikk 2P</c:v>
                </c:pt>
                <c:pt idx="15">
                  <c:v>Matematikk 1P</c:v>
                </c:pt>
                <c:pt idx="16">
                  <c:v>Fransk I+II</c:v>
                </c:pt>
                <c:pt idx="17">
                  <c:v>Spansk I+II</c:v>
                </c:pt>
                <c:pt idx="18">
                  <c:v>Tysk I+II</c:v>
                </c:pt>
              </c:strCache>
            </c:strRef>
          </c:cat>
          <c:val>
            <c:numRef>
              <c:f>'rensket tabell fra stata'!$B$57:$B$75</c:f>
              <c:numCache>
                <c:formatCode>General</c:formatCode>
                <c:ptCount val="19"/>
                <c:pt idx="0">
                  <c:v>5</c:v>
                </c:pt>
                <c:pt idx="1">
                  <c:v>4.7</c:v>
                </c:pt>
                <c:pt idx="2">
                  <c:v>4.4000000000000004</c:v>
                </c:pt>
                <c:pt idx="3">
                  <c:v>4.3</c:v>
                </c:pt>
                <c:pt idx="4">
                  <c:v>4.3</c:v>
                </c:pt>
                <c:pt idx="5">
                  <c:v>4.2</c:v>
                </c:pt>
                <c:pt idx="6">
                  <c:v>4</c:v>
                </c:pt>
                <c:pt idx="7">
                  <c:v>4</c:v>
                </c:pt>
                <c:pt idx="8">
                  <c:v>3.9</c:v>
                </c:pt>
                <c:pt idx="9">
                  <c:v>3.9</c:v>
                </c:pt>
                <c:pt idx="10">
                  <c:v>3.8</c:v>
                </c:pt>
                <c:pt idx="11">
                  <c:v>3.8</c:v>
                </c:pt>
                <c:pt idx="12">
                  <c:v>3.7</c:v>
                </c:pt>
                <c:pt idx="13">
                  <c:v>3.6</c:v>
                </c:pt>
                <c:pt idx="14">
                  <c:v>3.4</c:v>
                </c:pt>
                <c:pt idx="15">
                  <c:v>3.4</c:v>
                </c:pt>
                <c:pt idx="16">
                  <c:v>3.3</c:v>
                </c:pt>
                <c:pt idx="17">
                  <c:v>3.2</c:v>
                </c:pt>
                <c:pt idx="18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DB-4E22-A848-EC8EC2AB1D4A}"/>
            </c:ext>
          </c:extLst>
        </c:ser>
        <c:ser>
          <c:idx val="1"/>
          <c:order val="1"/>
          <c:tx>
            <c:strRef>
              <c:f>'rensket tabell fra stata'!$C$56</c:f>
              <c:strCache>
                <c:ptCount val="1"/>
                <c:pt idx="0">
                  <c:v>Jenter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'rensket tabell fra stata'!$A$57:$A$75</c:f>
              <c:strCache>
                <c:ptCount val="19"/>
                <c:pt idx="0">
                  <c:v>Kroppsøving Vg3</c:v>
                </c:pt>
                <c:pt idx="1">
                  <c:v>Kroppsøving Vg2</c:v>
                </c:pt>
                <c:pt idx="2">
                  <c:v>Historie Vg3 </c:v>
                </c:pt>
                <c:pt idx="3">
                  <c:v>Geografi</c:v>
                </c:pt>
                <c:pt idx="4">
                  <c:v>Engelsk. Vg1 </c:v>
                </c:pt>
                <c:pt idx="5">
                  <c:v>Naturfag. Vg1 </c:v>
                </c:pt>
                <c:pt idx="6">
                  <c:v>Fransk II</c:v>
                </c:pt>
                <c:pt idx="7">
                  <c:v>Spansk II</c:v>
                </c:pt>
                <c:pt idx="8">
                  <c:v>Tysk II</c:v>
                </c:pt>
                <c:pt idx="9">
                  <c:v>Matematikk 1T</c:v>
                </c:pt>
                <c:pt idx="10">
                  <c:v>Spansk I</c:v>
                </c:pt>
                <c:pt idx="11">
                  <c:v>Tysk I</c:v>
                </c:pt>
                <c:pt idx="12">
                  <c:v>Norsk hovedmål Vg3, skriftlig</c:v>
                </c:pt>
                <c:pt idx="13">
                  <c:v>Fransk I</c:v>
                </c:pt>
                <c:pt idx="14">
                  <c:v>Matematikk 2P</c:v>
                </c:pt>
                <c:pt idx="15">
                  <c:v>Matematikk 1P</c:v>
                </c:pt>
                <c:pt idx="16">
                  <c:v>Fransk I+II</c:v>
                </c:pt>
                <c:pt idx="17">
                  <c:v>Spansk I+II</c:v>
                </c:pt>
                <c:pt idx="18">
                  <c:v>Tysk I+II</c:v>
                </c:pt>
              </c:strCache>
            </c:strRef>
          </c:cat>
          <c:val>
            <c:numRef>
              <c:f>'rensket tabell fra stata'!$C$57:$C$75</c:f>
              <c:numCache>
                <c:formatCode>General</c:formatCode>
                <c:ptCount val="19"/>
                <c:pt idx="0">
                  <c:v>4.8</c:v>
                </c:pt>
                <c:pt idx="1">
                  <c:v>4.5</c:v>
                </c:pt>
                <c:pt idx="2">
                  <c:v>4.5</c:v>
                </c:pt>
                <c:pt idx="3">
                  <c:v>4.5999999999999996</c:v>
                </c:pt>
                <c:pt idx="4">
                  <c:v>4.5</c:v>
                </c:pt>
                <c:pt idx="5">
                  <c:v>4.4000000000000004</c:v>
                </c:pt>
                <c:pt idx="6">
                  <c:v>4.3</c:v>
                </c:pt>
                <c:pt idx="7">
                  <c:v>4.3</c:v>
                </c:pt>
                <c:pt idx="8">
                  <c:v>4.0999999999999996</c:v>
                </c:pt>
                <c:pt idx="9">
                  <c:v>4.0999999999999996</c:v>
                </c:pt>
                <c:pt idx="10">
                  <c:v>4.3</c:v>
                </c:pt>
                <c:pt idx="11">
                  <c:v>4.0999999999999996</c:v>
                </c:pt>
                <c:pt idx="12">
                  <c:v>4.2</c:v>
                </c:pt>
                <c:pt idx="13">
                  <c:v>4.2</c:v>
                </c:pt>
                <c:pt idx="14">
                  <c:v>3.7</c:v>
                </c:pt>
                <c:pt idx="15">
                  <c:v>3.5</c:v>
                </c:pt>
                <c:pt idx="16">
                  <c:v>3.8</c:v>
                </c:pt>
                <c:pt idx="17">
                  <c:v>3.5</c:v>
                </c:pt>
                <c:pt idx="18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DB-4E22-A848-EC8EC2AB1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961656"/>
        <c:axId val="755965592"/>
      </c:barChart>
      <c:catAx>
        <c:axId val="75596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55965592"/>
        <c:crosses val="autoZero"/>
        <c:auto val="1"/>
        <c:lblAlgn val="ctr"/>
        <c:lblOffset val="100"/>
        <c:noMultiLvlLbl val="0"/>
      </c:catAx>
      <c:valAx>
        <c:axId val="755965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55961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2400" dirty="0"/>
              <a:t>Frafall fra videregående</a:t>
            </a:r>
            <a:r>
              <a:rPr lang="nb-NO" sz="2400" baseline="0" dirty="0"/>
              <a:t> opplæring 2011-2016</a:t>
            </a:r>
            <a:endParaRPr lang="nb-NO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SSB!$F$30</c:f>
              <c:strCache>
                <c:ptCount val="1"/>
                <c:pt idx="0">
                  <c:v>Lang høyere utdanning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SSB!$G$28:$J$29</c:f>
              <c:multiLvlStrCache>
                <c:ptCount val="4"/>
                <c:lvl>
                  <c:pt idx="0">
                    <c:v>Sluttet underveis</c:v>
                  </c:pt>
                  <c:pt idx="1">
                    <c:v>Sluttet underveis</c:v>
                  </c:pt>
                  <c:pt idx="2">
                    <c:v>Ikke bestått</c:v>
                  </c:pt>
                  <c:pt idx="3">
                    <c:v>Ikke bestått</c:v>
                  </c:pt>
                </c:lvl>
                <c:lvl>
                  <c:pt idx="0">
                    <c:v>Menn </c:v>
                  </c:pt>
                  <c:pt idx="1">
                    <c:v>Kvinner</c:v>
                  </c:pt>
                  <c:pt idx="2">
                    <c:v>Menn</c:v>
                  </c:pt>
                  <c:pt idx="3">
                    <c:v>Kvinner</c:v>
                  </c:pt>
                </c:lvl>
              </c:multiLvlStrCache>
            </c:multiLvlStrRef>
          </c:cat>
          <c:val>
            <c:numRef>
              <c:f>SSB!$G$30:$J$30</c:f>
              <c:numCache>
                <c:formatCode>General</c:formatCode>
                <c:ptCount val="4"/>
                <c:pt idx="0">
                  <c:v>6.9</c:v>
                </c:pt>
                <c:pt idx="1">
                  <c:v>3.6</c:v>
                </c:pt>
                <c:pt idx="2">
                  <c:v>5.2</c:v>
                </c:pt>
                <c:pt idx="3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02-4F99-B873-5371E5800E40}"/>
            </c:ext>
          </c:extLst>
        </c:ser>
        <c:ser>
          <c:idx val="1"/>
          <c:order val="1"/>
          <c:tx>
            <c:strRef>
              <c:f>SSB!$F$31</c:f>
              <c:strCache>
                <c:ptCount val="1"/>
                <c:pt idx="0">
                  <c:v>Kort høyere utdanning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SSB!$G$28:$J$29</c:f>
              <c:multiLvlStrCache>
                <c:ptCount val="4"/>
                <c:lvl>
                  <c:pt idx="0">
                    <c:v>Sluttet underveis</c:v>
                  </c:pt>
                  <c:pt idx="1">
                    <c:v>Sluttet underveis</c:v>
                  </c:pt>
                  <c:pt idx="2">
                    <c:v>Ikke bestått</c:v>
                  </c:pt>
                  <c:pt idx="3">
                    <c:v>Ikke bestått</c:v>
                  </c:pt>
                </c:lvl>
                <c:lvl>
                  <c:pt idx="0">
                    <c:v>Menn </c:v>
                  </c:pt>
                  <c:pt idx="1">
                    <c:v>Kvinner</c:v>
                  </c:pt>
                  <c:pt idx="2">
                    <c:v>Menn</c:v>
                  </c:pt>
                  <c:pt idx="3">
                    <c:v>Kvinner</c:v>
                  </c:pt>
                </c:lvl>
              </c:multiLvlStrCache>
            </c:multiLvlStrRef>
          </c:cat>
          <c:val>
            <c:numRef>
              <c:f>SSB!$G$31:$J$31</c:f>
              <c:numCache>
                <c:formatCode>General</c:formatCode>
                <c:ptCount val="4"/>
                <c:pt idx="0">
                  <c:v>11.6</c:v>
                </c:pt>
                <c:pt idx="1">
                  <c:v>6.9</c:v>
                </c:pt>
                <c:pt idx="2">
                  <c:v>6.7</c:v>
                </c:pt>
                <c:pt idx="3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02-4F99-B873-5371E5800E40}"/>
            </c:ext>
          </c:extLst>
        </c:ser>
        <c:ser>
          <c:idx val="2"/>
          <c:order val="2"/>
          <c:tx>
            <c:strRef>
              <c:f>SSB!$F$32</c:f>
              <c:strCache>
                <c:ptCount val="1"/>
                <c:pt idx="0">
                  <c:v>Videregående utdanning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SSB!$G$28:$J$29</c:f>
              <c:multiLvlStrCache>
                <c:ptCount val="4"/>
                <c:lvl>
                  <c:pt idx="0">
                    <c:v>Sluttet underveis</c:v>
                  </c:pt>
                  <c:pt idx="1">
                    <c:v>Sluttet underveis</c:v>
                  </c:pt>
                  <c:pt idx="2">
                    <c:v>Ikke bestått</c:v>
                  </c:pt>
                  <c:pt idx="3">
                    <c:v>Ikke bestått</c:v>
                  </c:pt>
                </c:lvl>
                <c:lvl>
                  <c:pt idx="0">
                    <c:v>Menn </c:v>
                  </c:pt>
                  <c:pt idx="1">
                    <c:v>Kvinner</c:v>
                  </c:pt>
                  <c:pt idx="2">
                    <c:v>Menn</c:v>
                  </c:pt>
                  <c:pt idx="3">
                    <c:v>Kvinner</c:v>
                  </c:pt>
                </c:lvl>
              </c:multiLvlStrCache>
            </c:multiLvlStrRef>
          </c:cat>
          <c:val>
            <c:numRef>
              <c:f>SSB!$G$32:$J$32</c:f>
              <c:numCache>
                <c:formatCode>General</c:formatCode>
                <c:ptCount val="4"/>
                <c:pt idx="0">
                  <c:v>20.5</c:v>
                </c:pt>
                <c:pt idx="1">
                  <c:v>13.4</c:v>
                </c:pt>
                <c:pt idx="2">
                  <c:v>7.4</c:v>
                </c:pt>
                <c:pt idx="3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02-4F99-B873-5371E5800E40}"/>
            </c:ext>
          </c:extLst>
        </c:ser>
        <c:ser>
          <c:idx val="3"/>
          <c:order val="3"/>
          <c:tx>
            <c:strRef>
              <c:f>SSB!$F$33</c:f>
              <c:strCache>
                <c:ptCount val="1"/>
                <c:pt idx="0">
                  <c:v>Grunnskoleutdanning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SSB!$G$28:$J$29</c:f>
              <c:multiLvlStrCache>
                <c:ptCount val="4"/>
                <c:lvl>
                  <c:pt idx="0">
                    <c:v>Sluttet underveis</c:v>
                  </c:pt>
                  <c:pt idx="1">
                    <c:v>Sluttet underveis</c:v>
                  </c:pt>
                  <c:pt idx="2">
                    <c:v>Ikke bestått</c:v>
                  </c:pt>
                  <c:pt idx="3">
                    <c:v>Ikke bestått</c:v>
                  </c:pt>
                </c:lvl>
                <c:lvl>
                  <c:pt idx="0">
                    <c:v>Menn </c:v>
                  </c:pt>
                  <c:pt idx="1">
                    <c:v>Kvinner</c:v>
                  </c:pt>
                  <c:pt idx="2">
                    <c:v>Menn</c:v>
                  </c:pt>
                  <c:pt idx="3">
                    <c:v>Kvinner</c:v>
                  </c:pt>
                </c:lvl>
              </c:multiLvlStrCache>
            </c:multiLvlStrRef>
          </c:cat>
          <c:val>
            <c:numRef>
              <c:f>SSB!$G$33:$J$33</c:f>
              <c:numCache>
                <c:formatCode>General</c:formatCode>
                <c:ptCount val="4"/>
                <c:pt idx="0">
                  <c:v>36.5</c:v>
                </c:pt>
                <c:pt idx="1">
                  <c:v>26.7</c:v>
                </c:pt>
                <c:pt idx="2">
                  <c:v>10.4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02-4F99-B873-5371E5800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9262488"/>
        <c:axId val="739262816"/>
      </c:barChart>
      <c:catAx>
        <c:axId val="739262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39262816"/>
        <c:crosses val="autoZero"/>
        <c:auto val="1"/>
        <c:lblAlgn val="ctr"/>
        <c:lblOffset val="100"/>
        <c:noMultiLvlLbl val="0"/>
      </c:catAx>
      <c:valAx>
        <c:axId val="73926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39262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2400" dirty="0"/>
              <a:t>Høyeste</a:t>
            </a:r>
            <a:r>
              <a:rPr lang="nb-NO" sz="2400" baseline="0" dirty="0"/>
              <a:t> fullførte utdanning i 2016</a:t>
            </a:r>
            <a:endParaRPr lang="nb-NO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SSB!$K$13</c:f>
              <c:strCache>
                <c:ptCount val="1"/>
                <c:pt idx="0">
                  <c:v>menn 30-34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SSB!$L$12:$O$12</c:f>
              <c:strCache>
                <c:ptCount val="4"/>
                <c:pt idx="0">
                  <c:v>Grunnskolenivå</c:v>
                </c:pt>
                <c:pt idx="1">
                  <c:v>Videregående skole-nivå</c:v>
                </c:pt>
                <c:pt idx="2">
                  <c:v>Universitets- og høgskolenivå, kort</c:v>
                </c:pt>
                <c:pt idx="3">
                  <c:v>Universitets- og høgskolenivå, lang</c:v>
                </c:pt>
              </c:strCache>
            </c:strRef>
          </c:cat>
          <c:val>
            <c:numRef>
              <c:f>SSB!$L$13:$O$13</c:f>
              <c:numCache>
                <c:formatCode>General</c:formatCode>
                <c:ptCount val="4"/>
                <c:pt idx="0">
                  <c:v>23.1</c:v>
                </c:pt>
                <c:pt idx="1">
                  <c:v>33.5</c:v>
                </c:pt>
                <c:pt idx="2">
                  <c:v>23</c:v>
                </c:pt>
                <c:pt idx="3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E7-4149-8D5B-1C478751FC3A}"/>
            </c:ext>
          </c:extLst>
        </c:ser>
        <c:ser>
          <c:idx val="2"/>
          <c:order val="1"/>
          <c:tx>
            <c:strRef>
              <c:f>SSB!$K$14</c:f>
              <c:strCache>
                <c:ptCount val="1"/>
                <c:pt idx="0">
                  <c:v>kvinner 30-34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SSB!$L$12:$O$12</c:f>
              <c:strCache>
                <c:ptCount val="4"/>
                <c:pt idx="0">
                  <c:v>Grunnskolenivå</c:v>
                </c:pt>
                <c:pt idx="1">
                  <c:v>Videregående skole-nivå</c:v>
                </c:pt>
                <c:pt idx="2">
                  <c:v>Universitets- og høgskolenivå, kort</c:v>
                </c:pt>
                <c:pt idx="3">
                  <c:v>Universitets- og høgskolenivå, lang</c:v>
                </c:pt>
              </c:strCache>
            </c:strRef>
          </c:cat>
          <c:val>
            <c:numRef>
              <c:f>SSB!$L$14:$O$14</c:f>
              <c:numCache>
                <c:formatCode>General</c:formatCode>
                <c:ptCount val="4"/>
                <c:pt idx="0">
                  <c:v>17.2</c:v>
                </c:pt>
                <c:pt idx="1">
                  <c:v>23.2</c:v>
                </c:pt>
                <c:pt idx="2">
                  <c:v>37.5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E7-4149-8D5B-1C478751FC3A}"/>
            </c:ext>
          </c:extLst>
        </c:ser>
        <c:ser>
          <c:idx val="3"/>
          <c:order val="2"/>
          <c:tx>
            <c:strRef>
              <c:f>SSB!$K$16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SSB!$L$12:$O$12</c:f>
              <c:strCache>
                <c:ptCount val="4"/>
                <c:pt idx="0">
                  <c:v>Grunnskolenivå</c:v>
                </c:pt>
                <c:pt idx="1">
                  <c:v>Videregående skole-nivå</c:v>
                </c:pt>
                <c:pt idx="2">
                  <c:v>Universitets- og høgskolenivå, kort</c:v>
                </c:pt>
                <c:pt idx="3">
                  <c:v>Universitets- og høgskolenivå, lang</c:v>
                </c:pt>
              </c:strCache>
            </c:strRef>
          </c:cat>
          <c:val>
            <c:numRef>
              <c:f>SSB!$L$16:$O$16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D4E7-4149-8D5B-1C478751F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8076472"/>
        <c:axId val="488076800"/>
      </c:barChart>
      <c:catAx>
        <c:axId val="48807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8076800"/>
        <c:crosses val="autoZero"/>
        <c:auto val="1"/>
        <c:lblAlgn val="ctr"/>
        <c:lblOffset val="100"/>
        <c:noMultiLvlLbl val="0"/>
      </c:catAx>
      <c:valAx>
        <c:axId val="48807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807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2.2074E-7</cdr:x>
      <cdr:y>0.07564</cdr:y>
    </cdr:from>
    <cdr:to>
      <cdr:x>0.25785</cdr:x>
      <cdr:y>0.30467</cdr:y>
    </cdr:to>
    <cdr:sp macro="" textlink="">
      <cdr:nvSpPr>
        <cdr:cNvPr id="2" name="Rektangel 1"/>
        <cdr:cNvSpPr/>
      </cdr:nvSpPr>
      <cdr:spPr>
        <a:xfrm xmlns:a="http://schemas.openxmlformats.org/drawingml/2006/main">
          <a:off x="1" y="226168"/>
          <a:ext cx="1168118" cy="684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71450" lvl="0" indent="-171450">
            <a:buClr>
              <a:schemeClr val="tx1">
                <a:lumMod val="65000"/>
                <a:lumOff val="35000"/>
              </a:schemeClr>
            </a:buClr>
            <a:buSzPct val="90000"/>
            <a:buFont typeface="Times New Roman" panose="02020603050405020304" pitchFamily="18" charset="0"/>
            <a:buChar char="●"/>
          </a:pPr>
          <a:endParaRPr lang="nb-NO" sz="1050" dirty="0" smtClean="0">
            <a:solidFill>
              <a:srgbClr val="58595B"/>
            </a:solidFill>
            <a:latin typeface="Rockwell" panose="02060603020205020403" pitchFamily="18" charset="0"/>
          </a:endParaRPr>
        </a:p>
        <a:p xmlns:a="http://schemas.openxmlformats.org/drawingml/2006/main">
          <a:pPr lvl="0">
            <a:buClr>
              <a:schemeClr val="tx1">
                <a:lumMod val="65000"/>
                <a:lumOff val="35000"/>
              </a:schemeClr>
            </a:buClr>
            <a:buSzPct val="90000"/>
          </a:pPr>
          <a:r>
            <a:rPr lang="nb-NO" sz="2800" b="1" dirty="0" smtClean="0">
              <a:solidFill>
                <a:srgbClr val="58595B"/>
              </a:solidFill>
              <a:latin typeface="Rockwell" panose="02060603020205020403" pitchFamily="18" charset="0"/>
            </a:rPr>
            <a:t>45 %</a:t>
          </a:r>
        </a:p>
      </cdr:txBody>
    </cdr:sp>
  </cdr:relSizeAnchor>
  <cdr:relSizeAnchor xmlns:cdr="http://schemas.openxmlformats.org/drawingml/2006/chartDrawing">
    <cdr:from>
      <cdr:x>0.73415</cdr:x>
      <cdr:y>0.05707</cdr:y>
    </cdr:from>
    <cdr:to>
      <cdr:x>1</cdr:x>
      <cdr:y>0.2861</cdr:y>
    </cdr:to>
    <cdr:sp macro="" textlink="">
      <cdr:nvSpPr>
        <cdr:cNvPr id="3" name="Rektangel 2"/>
        <cdr:cNvSpPr/>
      </cdr:nvSpPr>
      <cdr:spPr>
        <a:xfrm xmlns:a="http://schemas.openxmlformats.org/drawingml/2006/main">
          <a:off x="3325863" y="170654"/>
          <a:ext cx="1204360" cy="684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71450" lvl="0" indent="-171450">
            <a:buClr>
              <a:schemeClr val="tx1">
                <a:lumMod val="65000"/>
                <a:lumOff val="35000"/>
              </a:schemeClr>
            </a:buClr>
            <a:buSzPct val="90000"/>
            <a:buFont typeface="Times New Roman" panose="02020603050405020304" pitchFamily="18" charset="0"/>
            <a:buChar char="●"/>
          </a:pPr>
          <a:endParaRPr lang="nb-NO" sz="1050" dirty="0" smtClean="0">
            <a:solidFill>
              <a:srgbClr val="58595B"/>
            </a:solidFill>
            <a:latin typeface="Rockwell" panose="02060603020205020403" pitchFamily="18" charset="0"/>
          </a:endParaRPr>
        </a:p>
        <a:p xmlns:a="http://schemas.openxmlformats.org/drawingml/2006/main">
          <a:pPr lvl="0">
            <a:buClr>
              <a:schemeClr val="tx1">
                <a:lumMod val="65000"/>
                <a:lumOff val="35000"/>
              </a:schemeClr>
            </a:buClr>
            <a:buSzPct val="90000"/>
          </a:pPr>
          <a:r>
            <a:rPr lang="nb-NO" sz="2800" b="1" dirty="0" smtClean="0">
              <a:solidFill>
                <a:srgbClr val="58595B"/>
              </a:solidFill>
              <a:latin typeface="Rockwell" panose="02060603020205020403" pitchFamily="18" charset="0"/>
            </a:rPr>
            <a:t>55 %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D76E4-9962-45FA-82D6-08D5FB32A35B}" type="datetimeFigureOut">
              <a:rPr lang="nb-NO" smtClean="0"/>
              <a:pPr/>
              <a:t>13.04.2018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B3468-C111-4127-BA06-B88D0C56B9B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4611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40B34-E99F-48D6-807B-9E3FB6927646}" type="datetimeFigureOut">
              <a:rPr lang="nb-NO" smtClean="0"/>
              <a:pPr/>
              <a:t>13.04.2018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E52B4-B065-49A3-A9C1-5445FCF4DC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263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/ hvi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600" cy="6865200"/>
          </a:xfrm>
          <a:prstGeom prst="rect">
            <a:avLst/>
          </a:prstGeom>
        </p:spPr>
      </p:pic>
      <p:sp>
        <p:nvSpPr>
          <p:cNvPr id="4" name="TextBox 9"/>
          <p:cNvSpPr txBox="1"/>
          <p:nvPr userDrawn="1"/>
        </p:nvSpPr>
        <p:spPr>
          <a:xfrm>
            <a:off x="2133600" y="5530334"/>
            <a:ext cx="2159883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nb-NO" sz="1200" noProof="1" smtClean="0">
                <a:solidFill>
                  <a:schemeClr val="bg1"/>
                </a:solidFill>
              </a:rPr>
              <a:t>www.samfunnsforskning.no</a:t>
            </a:r>
            <a:endParaRPr lang="nb-NO" sz="1200" noProof="1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- legg bilde und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-6412"/>
            <a:ext cx="0" cy="12824"/>
          </a:xfrm>
        </p:spPr>
        <p:txBody>
          <a:bodyPr/>
          <a:lstStyle>
            <a:lvl1pPr>
              <a:lnSpc>
                <a:spcPts val="50"/>
              </a:lnSpc>
              <a:defRPr sz="1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-19236"/>
            <a:ext cx="0" cy="38472"/>
          </a:xfrm>
        </p:spPr>
        <p:txBody>
          <a:bodyPr/>
          <a:lstStyle>
            <a:lvl1pPr>
              <a:lnSpc>
                <a:spcPts val="50"/>
              </a:lnSpc>
              <a:defRPr sz="100">
                <a:solidFill>
                  <a:schemeClr val="bg1"/>
                </a:solidFill>
              </a:defRPr>
            </a:lvl1pPr>
          </a:lstStyle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hold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2000" y="1227667"/>
            <a:ext cx="7663200" cy="4826000"/>
          </a:xfrm>
        </p:spPr>
        <p:txBody>
          <a:bodyPr/>
          <a:lstStyle>
            <a:lvl1pPr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7" name="TekstSylinder 6"/>
          <p:cNvSpPr txBox="1"/>
          <p:nvPr userDrawn="1"/>
        </p:nvSpPr>
        <p:spPr>
          <a:xfrm>
            <a:off x="1710267" y="6646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44408" y="6561667"/>
            <a:ext cx="417080" cy="126897"/>
          </a:xfrm>
          <a:prstGeom prst="rect">
            <a:avLst/>
          </a:prstGeom>
        </p:spPr>
        <p:txBody>
          <a:bodyPr/>
          <a:lstStyle/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070600" y="66484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954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nb-NO" dirty="0"/>
          </a:p>
        </p:txBody>
      </p:sp>
      <p:pic>
        <p:nvPicPr>
          <p:cNvPr id="10" name="Picture 9" descr="blått_element.png"/>
          <p:cNvPicPr>
            <a:picLocks noChangeAspect="1"/>
          </p:cNvPicPr>
          <p:nvPr userDrawn="1"/>
        </p:nvPicPr>
        <p:blipFill>
          <a:blip r:embed="rId2" cstate="print"/>
          <a:srcRect l="18185" t="8330" r="7027" b="8330"/>
          <a:stretch>
            <a:fillRect/>
          </a:stretch>
        </p:blipFill>
        <p:spPr>
          <a:xfrm>
            <a:off x="1663031" y="571480"/>
            <a:ext cx="6838059" cy="5715040"/>
          </a:xfrm>
          <a:prstGeom prst="rect">
            <a:avLst/>
          </a:prstGeom>
        </p:spPr>
      </p:pic>
      <p:sp>
        <p:nvSpPr>
          <p:cNvPr id="19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1663700" y="1979613"/>
            <a:ext cx="5805488" cy="2905125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23750" y="2014974"/>
            <a:ext cx="5310432" cy="1261626"/>
          </a:xfrm>
        </p:spPr>
        <p:txBody>
          <a:bodyPr anchor="b" anchorCtr="0">
            <a:normAutofit/>
          </a:bodyPr>
          <a:lstStyle>
            <a:lvl1pPr>
              <a:defRPr sz="3200"/>
            </a:lvl1pPr>
          </a:lstStyle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23750" y="3529285"/>
            <a:ext cx="5310432" cy="384721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  <a:latin typeface="+mj-lt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legge til undertittel</a:t>
            </a:r>
            <a:endParaRPr lang="nb-NO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23750" y="4318114"/>
            <a:ext cx="5310432" cy="193508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buNone/>
              <a:defRPr sz="1100">
                <a:solidFill>
                  <a:srgbClr val="7F7F7F"/>
                </a:solidFill>
                <a:latin typeface="+mj-lt"/>
              </a:defRPr>
            </a:lvl1pPr>
            <a:lvl2pPr>
              <a:buNone/>
              <a:defRPr sz="1100"/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923750" y="4511622"/>
            <a:ext cx="5310432" cy="173124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buNone/>
              <a:defRPr sz="1100">
                <a:solidFill>
                  <a:srgbClr val="7F7F7F"/>
                </a:solidFill>
                <a:latin typeface="+mj-lt"/>
              </a:defRPr>
            </a:lvl1pPr>
            <a:lvl2pPr>
              <a:buNone/>
              <a:defRPr sz="1100"/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lang="nb-NO" dirty="0" smtClean="0"/>
              <a:t>Sted, dato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154" cy="740666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1923750" y="3510000"/>
            <a:ext cx="5310000" cy="10800"/>
          </a:xfrm>
          <a:solidFill>
            <a:srgbClr val="CACACA"/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0" y="-7694"/>
            <a:ext cx="0" cy="15389"/>
          </a:xfrm>
        </p:spPr>
        <p:txBody>
          <a:bodyPr/>
          <a:lstStyle>
            <a:lvl1pPr>
              <a:defRPr sz="100">
                <a:solidFill>
                  <a:srgbClr val="E6E6E6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0" y="-23083"/>
            <a:ext cx="0" cy="46166"/>
          </a:xfrm>
        </p:spPr>
        <p:txBody>
          <a:bodyPr/>
          <a:lstStyle>
            <a:lvl1pPr>
              <a:defRPr sz="100">
                <a:solidFill>
                  <a:srgbClr val="E6E6E6"/>
                </a:solidFill>
              </a:defRPr>
            </a:lvl1pPr>
          </a:lstStyle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nb-NO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1663700" y="1979613"/>
            <a:ext cx="5805488" cy="2905125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23750" y="2014974"/>
            <a:ext cx="5310432" cy="1261626"/>
          </a:xfrm>
        </p:spPr>
        <p:txBody>
          <a:bodyPr anchor="b" anchorCtr="0">
            <a:normAutofit/>
          </a:bodyPr>
          <a:lstStyle>
            <a:lvl1pPr>
              <a:defRPr sz="3200"/>
            </a:lvl1pPr>
          </a:lstStyle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23750" y="3529285"/>
            <a:ext cx="5310432" cy="384721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200" baseline="0">
                <a:solidFill>
                  <a:schemeClr val="tx1"/>
                </a:solidFill>
                <a:latin typeface="+mj-lt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legge til undertittel</a:t>
            </a:r>
            <a:endParaRPr lang="nb-NO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23750" y="4318114"/>
            <a:ext cx="5310432" cy="193508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buNone/>
              <a:defRPr sz="1100">
                <a:solidFill>
                  <a:srgbClr val="7F7F7F"/>
                </a:solidFill>
                <a:latin typeface="+mj-lt"/>
              </a:defRPr>
            </a:lvl1pPr>
            <a:lvl2pPr>
              <a:buNone/>
              <a:defRPr sz="1100"/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923750" y="4511622"/>
            <a:ext cx="5310432" cy="173124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buNone/>
              <a:defRPr sz="1100">
                <a:solidFill>
                  <a:srgbClr val="7F7F7F"/>
                </a:solidFill>
                <a:latin typeface="+mj-lt"/>
              </a:defRPr>
            </a:lvl1pPr>
            <a:lvl2pPr>
              <a:buNone/>
              <a:defRPr sz="1100"/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lang="nb-NO" dirty="0" smtClean="0"/>
              <a:t>Sted, dato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154" cy="740666"/>
          </a:xfrm>
          <a:prstGeom prst="rect">
            <a:avLst/>
          </a:prstGeom>
        </p:spPr>
      </p:pic>
      <p:sp>
        <p:nvSpPr>
          <p:cNvPr id="1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1923750" y="3510000"/>
            <a:ext cx="5310000" cy="10800"/>
          </a:xfrm>
          <a:solidFill>
            <a:srgbClr val="CACACA"/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0" y="-7694"/>
            <a:ext cx="0" cy="15389"/>
          </a:xfrm>
        </p:spPr>
        <p:txBody>
          <a:bodyPr/>
          <a:lstStyle>
            <a:lvl1pPr>
              <a:defRPr sz="100">
                <a:solidFill>
                  <a:srgbClr val="E6E6E6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0" y="-23083"/>
            <a:ext cx="0" cy="46166"/>
          </a:xfrm>
        </p:spPr>
        <p:txBody>
          <a:bodyPr/>
          <a:lstStyle>
            <a:lvl1pPr>
              <a:defRPr sz="100">
                <a:solidFill>
                  <a:srgbClr val="E6E6E6"/>
                </a:solidFill>
              </a:defRPr>
            </a:lvl1pPr>
          </a:lstStyle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nhold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5200" y="1447799"/>
            <a:ext cx="7380000" cy="4932000"/>
          </a:xfrm>
        </p:spPr>
        <p:txBody>
          <a:bodyPr/>
          <a:lstStyle/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/>
          <p:cNvSpPr txBox="1"/>
          <p:nvPr userDrawn="1"/>
        </p:nvSpPr>
        <p:spPr>
          <a:xfrm>
            <a:off x="1710267" y="6646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s slide +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5874" y="685800"/>
            <a:ext cx="5590382" cy="573474"/>
          </a:xfrm>
        </p:spPr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5200" y="1447799"/>
            <a:ext cx="5591056" cy="4932000"/>
          </a:xfrm>
        </p:spPr>
        <p:txBody>
          <a:bodyPr/>
          <a:lstStyle/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/>
          <p:cNvSpPr txBox="1"/>
          <p:nvPr userDrawn="1"/>
        </p:nvSpPr>
        <p:spPr>
          <a:xfrm>
            <a:off x="1710267" y="6646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984000" y="0"/>
            <a:ext cx="2160000" cy="6858000"/>
          </a:xfrm>
        </p:spPr>
        <p:txBody>
          <a:bodyPr lIns="180000" rIns="180000" anchor="ctr" anchorCtr="1">
            <a:normAutofit/>
          </a:bodyPr>
          <a:lstStyle>
            <a:lvl1pPr marL="154800">
              <a:defRPr sz="1200"/>
            </a:lvl1pPr>
          </a:lstStyle>
          <a:p>
            <a:r>
              <a:rPr lang="nb-NO" dirty="0" smtClean="0"/>
              <a:t>Klikk ikon for å legge til bilde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8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7" name="TekstSylinder 6"/>
          <p:cNvSpPr txBox="1"/>
          <p:nvPr userDrawn="1"/>
        </p:nvSpPr>
        <p:spPr>
          <a:xfrm>
            <a:off x="1710267" y="6646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341438"/>
            <a:ext cx="9144000" cy="5516562"/>
          </a:xfrm>
        </p:spPr>
        <p:txBody>
          <a:bodyPr anchor="ctr" anchorCtr="1">
            <a:normAutofit/>
          </a:bodyPr>
          <a:lstStyle>
            <a:lvl1pPr>
              <a:defRPr sz="1200" baseline="0"/>
            </a:lvl1pPr>
          </a:lstStyle>
          <a:p>
            <a:r>
              <a:rPr lang="nb-NO" dirty="0" smtClean="0"/>
              <a:t>Klikk ikon for å legge til bilde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1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slide 2-d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5200" y="1447799"/>
            <a:ext cx="3564000" cy="49320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104838" y="1447799"/>
            <a:ext cx="3564000" cy="49320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5874" y="685800"/>
            <a:ext cx="7380000" cy="57347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200" y="1447800"/>
            <a:ext cx="7380000" cy="492838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3267" y="6574917"/>
            <a:ext cx="4434359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2088" y="6574917"/>
            <a:ext cx="749400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7B736B3F-DD3A-4638-BDE7-E2E0EC9584C9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222750" y="6480000"/>
            <a:ext cx="8730281" cy="1117"/>
          </a:xfrm>
          <a:prstGeom prst="line">
            <a:avLst/>
          </a:prstGeom>
          <a:ln w="12700">
            <a:solidFill>
              <a:srgbClr val="BEB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02324" y="6574917"/>
            <a:ext cx="2159883" cy="12311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nb-NO" sz="800" noProof="1" smtClean="0">
                <a:solidFill>
                  <a:srgbClr val="7F7F7F"/>
                </a:solidFill>
              </a:rPr>
              <a:t>www.samfunnsforskning.no</a:t>
            </a:r>
            <a:endParaRPr lang="nb-NO" sz="800" noProof="1">
              <a:solidFill>
                <a:srgbClr val="7F7F7F"/>
              </a:solidFill>
            </a:endParaRP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154" cy="7406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49" r:id="rId3"/>
    <p:sldLayoutId id="2147483650" r:id="rId4"/>
    <p:sldLayoutId id="2147483664" r:id="rId5"/>
    <p:sldLayoutId id="2147483663" r:id="rId6"/>
    <p:sldLayoutId id="2147483654" r:id="rId7"/>
    <p:sldLayoutId id="2147483655" r:id="rId8"/>
    <p:sldLayoutId id="2147483652" r:id="rId9"/>
    <p:sldLayoutId id="2147483661" r:id="rId10"/>
    <p:sldLayoutId id="2147483665" r:id="rId11"/>
  </p:sldLayoutIdLst>
  <p:hf hdr="0" dt="0"/>
  <p:txStyles>
    <p:titleStyle>
      <a:lvl1pPr algn="l" defTabSz="914353" rtl="0" eaLnBrk="1" latinLnBrk="0" hangingPunct="1">
        <a:spcBef>
          <a:spcPct val="0"/>
        </a:spcBef>
        <a:buNone/>
        <a:defRPr sz="3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1981" indent="-191981" algn="l" defTabSz="914353" rtl="0" eaLnBrk="1" latinLnBrk="0" hangingPunct="1">
        <a:spcBef>
          <a:spcPct val="20000"/>
        </a:spcBef>
        <a:spcAft>
          <a:spcPts val="759"/>
        </a:spcAft>
        <a:buClr>
          <a:schemeClr val="tx2"/>
        </a:buClr>
        <a:buFont typeface="Lucida Grande"/>
        <a:buChar char="·"/>
        <a:defRPr sz="2800" kern="1200" baseline="0">
          <a:solidFill>
            <a:schemeClr val="tx1"/>
          </a:solidFill>
          <a:latin typeface="Cambria"/>
          <a:ea typeface="+mn-ea"/>
          <a:cs typeface="Cambria"/>
        </a:defRPr>
      </a:lvl1pPr>
      <a:lvl2pPr marL="502277" indent="-214305" algn="l" defTabSz="914353" rtl="0" eaLnBrk="1" latinLnBrk="0" hangingPunct="1">
        <a:spcBef>
          <a:spcPct val="20000"/>
        </a:spcBef>
        <a:spcAft>
          <a:spcPts val="759"/>
        </a:spcAft>
        <a:buClr>
          <a:schemeClr val="tx2"/>
        </a:buClr>
        <a:buFont typeface="Lucida Grande"/>
        <a:buChar char="·"/>
        <a:defRPr sz="2200" kern="1200">
          <a:solidFill>
            <a:schemeClr val="tx1"/>
          </a:solidFill>
          <a:latin typeface="Cambria"/>
          <a:ea typeface="+mn-ea"/>
          <a:cs typeface="Cambria"/>
        </a:defRPr>
      </a:lvl2pPr>
      <a:lvl3pPr marL="945397" indent="-231048" algn="l" defTabSz="914353" rtl="0" eaLnBrk="1" latinLnBrk="0" hangingPunct="1">
        <a:spcBef>
          <a:spcPct val="20000"/>
        </a:spcBef>
        <a:spcAft>
          <a:spcPts val="759"/>
        </a:spcAft>
        <a:buClr>
          <a:schemeClr val="tx2"/>
        </a:buClr>
        <a:buFont typeface="Lucida Grande"/>
        <a:buChar char="·"/>
        <a:defRPr sz="2200" kern="1200">
          <a:solidFill>
            <a:schemeClr val="tx1"/>
          </a:solidFill>
          <a:latin typeface="Cambria"/>
          <a:ea typeface="+mn-ea"/>
          <a:cs typeface="Cambria"/>
        </a:defRPr>
      </a:lvl3pPr>
      <a:lvl4pPr marL="1386285" indent="-227699" algn="l" defTabSz="914353" rtl="0" eaLnBrk="1" latinLnBrk="0" hangingPunct="1">
        <a:spcBef>
          <a:spcPct val="20000"/>
        </a:spcBef>
        <a:spcAft>
          <a:spcPts val="759"/>
        </a:spcAft>
        <a:buClr>
          <a:schemeClr val="tx2"/>
        </a:buClr>
        <a:buFont typeface="Lucida Grande"/>
        <a:buChar char="·"/>
        <a:defRPr sz="2200" kern="1200">
          <a:solidFill>
            <a:schemeClr val="tx1"/>
          </a:solidFill>
          <a:latin typeface="Cambria"/>
          <a:ea typeface="+mn-ea"/>
          <a:cs typeface="Cambria"/>
        </a:defRPr>
      </a:lvl4pPr>
      <a:lvl5pPr marL="1894143" indent="-227699" algn="l" defTabSz="914353" rtl="0" eaLnBrk="1" latinLnBrk="0" hangingPunct="1">
        <a:spcBef>
          <a:spcPct val="20000"/>
        </a:spcBef>
        <a:spcAft>
          <a:spcPts val="759"/>
        </a:spcAft>
        <a:buClr>
          <a:schemeClr val="tx2"/>
        </a:buClr>
        <a:buFont typeface="Lucida Grande"/>
        <a:buChar char="·"/>
        <a:defRPr sz="22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udir.no/tall-og-forskning/finn-forskning/tema/nasjonale-prover/resultater-fra-nasjonale-prover-pa-5.-trinn/" TargetMode="Externa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s://www.udir.no/tall-og-forskning/finn-forskning/tema/nasjonale-prover/resultater-fra-nasjonale-prover-pa-8.-og-9.-trinn/" TargetMode="Externa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tdanningsspeilet.udir.no/2017/innhold/del-5/5-2-grunnskolepoeng-og-karakterer-etter-10-trinn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hyperlink" Target="https://www.udir.no/tall-og-forskning/statistikk/statistikk-videregaende-skole/karakterer-vgs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hyperlink" Target="https://www.ssb.no/tabell/09254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b.no/tabell/09430" TargetMode="Externa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tekst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Betydningen av et kjønnsdelt arbeidsmarked</a:t>
            </a:r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smtClean="0"/>
              <a:t>Liza Reisel</a:t>
            </a:r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 smtClean="0"/>
              <a:t>Litteraturhuset, 5. april 2018</a:t>
            </a:r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25000" lnSpcReduction="20000"/>
          </a:bodyPr>
          <a:lstStyle/>
          <a:p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52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836712"/>
            <a:ext cx="7693600" cy="5544616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10</a:t>
            </a:fld>
            <a:endParaRPr lang="nb-NO" dirty="0"/>
          </a:p>
        </p:txBody>
      </p:sp>
      <p:grpSp>
        <p:nvGrpSpPr>
          <p:cNvPr id="7" name="Gruppe 6"/>
          <p:cNvGrpSpPr/>
          <p:nvPr/>
        </p:nvGrpSpPr>
        <p:grpSpPr>
          <a:xfrm>
            <a:off x="179512" y="548680"/>
            <a:ext cx="8712968" cy="5744530"/>
            <a:chOff x="-7064" y="1351263"/>
            <a:chExt cx="6868822" cy="3877048"/>
          </a:xfrm>
        </p:grpSpPr>
        <p:sp>
          <p:nvSpPr>
            <p:cNvPr id="8" name="Rektangel 7"/>
            <p:cNvSpPr/>
            <p:nvPr/>
          </p:nvSpPr>
          <p:spPr>
            <a:xfrm>
              <a:off x="-7064" y="1351263"/>
              <a:ext cx="6865065" cy="38770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ktangel 8"/>
            <p:cNvSpPr/>
            <p:nvPr/>
          </p:nvSpPr>
          <p:spPr>
            <a:xfrm>
              <a:off x="1012464" y="1421300"/>
              <a:ext cx="5168090" cy="5887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b-NO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ckwell" panose="02060603020205020403" pitchFamily="18" charset="0"/>
                </a:rPr>
                <a:t>LØNNSGAP MELLOM KVINNER OG MENN</a:t>
              </a:r>
            </a:p>
          </p:txBody>
        </p:sp>
        <p:pic>
          <p:nvPicPr>
            <p:cNvPr id="10" name="Bilde 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707"/>
            <a:stretch/>
          </p:blipFill>
          <p:spPr>
            <a:xfrm>
              <a:off x="2459235" y="2191214"/>
              <a:ext cx="1488629" cy="2550396"/>
            </a:xfrm>
            <a:prstGeom prst="rect">
              <a:avLst/>
            </a:prstGeom>
          </p:spPr>
        </p:pic>
        <p:sp>
          <p:nvSpPr>
            <p:cNvPr id="11" name="Rektangel 10"/>
            <p:cNvSpPr/>
            <p:nvPr/>
          </p:nvSpPr>
          <p:spPr>
            <a:xfrm>
              <a:off x="4264536" y="2655462"/>
              <a:ext cx="2545066" cy="850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b-NO" sz="2400" b="1" dirty="0" smtClean="0">
                  <a:solidFill>
                    <a:srgbClr val="58595B"/>
                  </a:solidFill>
                  <a:latin typeface="Rockwell" panose="02060603020205020403" pitchFamily="18" charset="0"/>
                </a:rPr>
                <a:t>Kvinners timelønn tilsvarer 88 prosent av menn sin.</a:t>
              </a:r>
              <a:endParaRPr lang="nb-NO" sz="2400" dirty="0"/>
            </a:p>
          </p:txBody>
        </p:sp>
        <p:sp>
          <p:nvSpPr>
            <p:cNvPr id="12" name="Rektangel 11"/>
            <p:cNvSpPr/>
            <p:nvPr/>
          </p:nvSpPr>
          <p:spPr>
            <a:xfrm>
              <a:off x="1012463" y="2176169"/>
              <a:ext cx="1825441" cy="4142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b-NO" sz="3200" b="1" dirty="0" smtClean="0">
                  <a:solidFill>
                    <a:srgbClr val="1D8F87"/>
                  </a:solidFill>
                  <a:latin typeface="Rockwell" panose="02060603020205020403" pitchFamily="18" charset="0"/>
                </a:rPr>
                <a:t>100 kr</a:t>
              </a:r>
              <a:endParaRPr lang="nb-NO" sz="3200" b="1" dirty="0">
                <a:solidFill>
                  <a:srgbClr val="1D8F87"/>
                </a:solidFill>
                <a:latin typeface="Rockwell" panose="02060603020205020403" pitchFamily="18" charset="0"/>
              </a:endParaRPr>
            </a:p>
          </p:txBody>
        </p:sp>
        <p:pic>
          <p:nvPicPr>
            <p:cNvPr id="13" name="Bild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436"/>
            <a:stretch/>
          </p:blipFill>
          <p:spPr>
            <a:xfrm>
              <a:off x="332656" y="2176166"/>
              <a:ext cx="1800200" cy="2550396"/>
            </a:xfrm>
            <a:prstGeom prst="rect">
              <a:avLst/>
            </a:prstGeom>
          </p:spPr>
        </p:pic>
        <p:sp>
          <p:nvSpPr>
            <p:cNvPr id="14" name="Rektangel 13"/>
            <p:cNvSpPr/>
            <p:nvPr/>
          </p:nvSpPr>
          <p:spPr>
            <a:xfrm>
              <a:off x="1804554" y="2744917"/>
              <a:ext cx="1825441" cy="4142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b-NO" sz="3200" b="1" dirty="0" smtClean="0">
                  <a:solidFill>
                    <a:srgbClr val="1D8F87"/>
                  </a:solidFill>
                  <a:latin typeface="Rockwell" panose="02060603020205020403" pitchFamily="18" charset="0"/>
                </a:rPr>
                <a:t>88 kr</a:t>
              </a:r>
              <a:endParaRPr lang="nb-NO" sz="3200" b="1" dirty="0">
                <a:solidFill>
                  <a:srgbClr val="1D8F87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15" name="Rektangel 14"/>
            <p:cNvSpPr/>
            <p:nvPr/>
          </p:nvSpPr>
          <p:spPr>
            <a:xfrm>
              <a:off x="3984273" y="4658053"/>
              <a:ext cx="2877485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buClr>
                  <a:schemeClr val="tx1">
                    <a:lumMod val="65000"/>
                    <a:lumOff val="35000"/>
                  </a:schemeClr>
                </a:buClr>
                <a:buSzPct val="90000"/>
              </a:pPr>
              <a:r>
                <a:rPr lang="nb-NO" sz="900" dirty="0">
                  <a:solidFill>
                    <a:srgbClr val="58595B"/>
                  </a:solidFill>
                  <a:latin typeface="Rockwell" panose="02060603020205020403" pitchFamily="18" charset="0"/>
                </a:rPr>
                <a:t>Utgangspunktet for beregningen er timelønnen til hel- og deltidsansatte (20–67 år</a:t>
              </a:r>
              <a:r>
                <a:rPr lang="nb-NO" sz="900" dirty="0" smtClean="0">
                  <a:solidFill>
                    <a:srgbClr val="58595B"/>
                  </a:solidFill>
                  <a:latin typeface="Rockwell" panose="02060603020205020403" pitchFamily="18" charset="0"/>
                </a:rPr>
                <a:t>). Kilde: CORE-indikator: Kjønn og lønn.</a:t>
              </a:r>
              <a:endParaRPr lang="nb-NO" sz="100" dirty="0">
                <a:solidFill>
                  <a:srgbClr val="58595B"/>
                </a:solidFill>
                <a:latin typeface="Rockwell" panose="020606030202050204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309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graphicFrame>
        <p:nvGraphicFramePr>
          <p:cNvPr id="22" name="Plassholder for innhold 21"/>
          <p:cNvGraphicFramePr>
            <a:graphicFrameLocks noGrp="1"/>
          </p:cNvGraphicFramePr>
          <p:nvPr>
            <p:ph idx="1"/>
            <p:extLst/>
          </p:nvPr>
        </p:nvGraphicFramePr>
        <p:xfrm>
          <a:off x="1285875" y="1447800"/>
          <a:ext cx="7378700" cy="4932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11</a:t>
            </a:fld>
            <a:endParaRPr lang="nb-NO" dirty="0"/>
          </a:p>
        </p:txBody>
      </p:sp>
      <p:grpSp>
        <p:nvGrpSpPr>
          <p:cNvPr id="9" name="Gruppe 8"/>
          <p:cNvGrpSpPr/>
          <p:nvPr/>
        </p:nvGrpSpPr>
        <p:grpSpPr>
          <a:xfrm>
            <a:off x="251520" y="581818"/>
            <a:ext cx="8844414" cy="5694364"/>
            <a:chOff x="313858" y="5247519"/>
            <a:chExt cx="7403093" cy="5161082"/>
          </a:xfrm>
        </p:grpSpPr>
        <p:sp>
          <p:nvSpPr>
            <p:cNvPr id="10" name="Rektangel 9"/>
            <p:cNvSpPr/>
            <p:nvPr/>
          </p:nvSpPr>
          <p:spPr>
            <a:xfrm>
              <a:off x="313858" y="5247519"/>
              <a:ext cx="7284363" cy="51610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1" name="Gruppe 10"/>
            <p:cNvGrpSpPr/>
            <p:nvPr/>
          </p:nvGrpSpPr>
          <p:grpSpPr>
            <a:xfrm>
              <a:off x="581825" y="5356453"/>
              <a:ext cx="7135126" cy="4579109"/>
              <a:chOff x="581825" y="5356453"/>
              <a:chExt cx="7135126" cy="4579109"/>
            </a:xfrm>
          </p:grpSpPr>
          <p:sp>
            <p:nvSpPr>
              <p:cNvPr id="12" name="Rektangel 11"/>
              <p:cNvSpPr/>
              <p:nvPr/>
            </p:nvSpPr>
            <p:spPr>
              <a:xfrm>
                <a:off x="1124747" y="5356453"/>
                <a:ext cx="4529825" cy="418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nb-NO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ckwell" panose="02060603020205020403" pitchFamily="18" charset="0"/>
                  </a:rPr>
                  <a:t>HVORFOR LØNNSFORSKJELL?</a:t>
                </a:r>
              </a:p>
            </p:txBody>
          </p:sp>
          <p:graphicFrame>
            <p:nvGraphicFramePr>
              <p:cNvPr id="13" name="Diagram 12"/>
              <p:cNvGraphicFramePr>
                <a:graphicFrameLocks/>
              </p:cNvGraphicFramePr>
              <p:nvPr>
                <p:extLst/>
              </p:nvPr>
            </p:nvGraphicFramePr>
            <p:xfrm>
              <a:off x="3522665" y="5847288"/>
              <a:ext cx="3251969" cy="241215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4" name="Rektangel 13"/>
              <p:cNvSpPr/>
              <p:nvPr/>
            </p:nvSpPr>
            <p:spPr>
              <a:xfrm>
                <a:off x="4267769" y="8624483"/>
                <a:ext cx="3449182" cy="1311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b-NO" sz="4400" dirty="0">
                    <a:solidFill>
                      <a:srgbClr val="00B0AC"/>
                    </a:solidFill>
                    <a:latin typeface="Times New Roman"/>
                    <a:cs typeface="Times New Roman"/>
                  </a:rPr>
                  <a:t>■</a:t>
                </a:r>
                <a:r>
                  <a:rPr lang="nb-NO" sz="4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nb-NO" sz="1600" dirty="0">
                    <a:solidFill>
                      <a:srgbClr val="58595B"/>
                    </a:solidFill>
                    <a:latin typeface="Rockwell" panose="02060603020205020403" pitchFamily="18" charset="0"/>
                  </a:rPr>
                  <a:t>Det kjønnsdelte arbeidsmarkedet</a:t>
                </a:r>
              </a:p>
              <a:p>
                <a:r>
                  <a:rPr lang="nb-NO" sz="4400" dirty="0">
                    <a:solidFill>
                      <a:srgbClr val="58595B"/>
                    </a:solidFill>
                    <a:latin typeface="Times New Roman"/>
                    <a:cs typeface="Times New Roman"/>
                  </a:rPr>
                  <a:t>■</a:t>
                </a:r>
                <a:r>
                  <a:rPr lang="nb-NO" sz="3200" dirty="0">
                    <a:solidFill>
                      <a:srgbClr val="58595B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nb-NO" sz="1600" dirty="0">
                    <a:solidFill>
                      <a:srgbClr val="58595B"/>
                    </a:solidFill>
                    <a:latin typeface="Rockwell" panose="02060603020205020403" pitchFamily="18" charset="0"/>
                  </a:rPr>
                  <a:t>En uforklart lønnsforskjell</a:t>
                </a:r>
                <a:endParaRPr lang="nb-NO" sz="1600" dirty="0"/>
              </a:p>
            </p:txBody>
          </p:sp>
          <p:sp>
            <p:nvSpPr>
              <p:cNvPr id="16" name="Rektangel 15"/>
              <p:cNvSpPr/>
              <p:nvPr/>
            </p:nvSpPr>
            <p:spPr>
              <a:xfrm>
                <a:off x="581825" y="6272779"/>
                <a:ext cx="3224436" cy="32776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lvl="0" indent="-171450">
                  <a:buClr>
                    <a:schemeClr val="tx1">
                      <a:lumMod val="65000"/>
                      <a:lumOff val="35000"/>
                    </a:schemeClr>
                  </a:buClr>
                  <a:buSzPct val="90000"/>
                  <a:buFont typeface="Times New Roman" panose="02020603050405020304" pitchFamily="18" charset="0"/>
                  <a:buChar char="●"/>
                </a:pPr>
                <a:endParaRPr lang="nb-NO" sz="900" dirty="0">
                  <a:solidFill>
                    <a:srgbClr val="58595B"/>
                  </a:solidFill>
                  <a:latin typeface="Rockwell" panose="02060603020205020403" pitchFamily="18" charset="0"/>
                </a:endParaRPr>
              </a:p>
              <a:p>
                <a:pPr>
                  <a:buClr>
                    <a:schemeClr val="tx1">
                      <a:lumMod val="65000"/>
                      <a:lumOff val="35000"/>
                    </a:schemeClr>
                  </a:buClr>
                  <a:buSzPct val="90000"/>
                </a:pPr>
                <a:r>
                  <a:rPr lang="nb-NO" sz="2000" dirty="0">
                    <a:solidFill>
                      <a:srgbClr val="58595B"/>
                    </a:solidFill>
                    <a:latin typeface="Rockwell" panose="02060603020205020403" pitchFamily="18" charset="0"/>
                  </a:rPr>
                  <a:t>Det kjønnsdelte arbeidsmarkedet er en viktig årsak</a:t>
                </a:r>
                <a:r>
                  <a:rPr lang="nb-NO" sz="2000" dirty="0" smtClean="0">
                    <a:solidFill>
                      <a:srgbClr val="58595B"/>
                    </a:solidFill>
                    <a:latin typeface="Rockwell" panose="02060603020205020403" pitchFamily="18" charset="0"/>
                  </a:rPr>
                  <a:t>:</a:t>
                </a:r>
              </a:p>
              <a:p>
                <a:pPr>
                  <a:buClr>
                    <a:schemeClr val="tx1">
                      <a:lumMod val="65000"/>
                      <a:lumOff val="35000"/>
                    </a:schemeClr>
                  </a:buClr>
                  <a:buSzPct val="90000"/>
                </a:pPr>
                <a:r>
                  <a:rPr lang="nb-NO" sz="2000" b="1" dirty="0">
                    <a:solidFill>
                      <a:srgbClr val="58595B"/>
                    </a:solidFill>
                    <a:latin typeface="Rockwell" panose="02060603020205020403" pitchFamily="18" charset="0"/>
                  </a:rPr>
                  <a:t/>
                </a:r>
                <a:br>
                  <a:rPr lang="nb-NO" sz="2000" b="1" dirty="0">
                    <a:solidFill>
                      <a:srgbClr val="58595B"/>
                    </a:solidFill>
                    <a:latin typeface="Rockwell" panose="02060603020205020403" pitchFamily="18" charset="0"/>
                  </a:rPr>
                </a:br>
                <a:r>
                  <a:rPr lang="nb-NO" sz="2000" b="1" dirty="0">
                    <a:solidFill>
                      <a:srgbClr val="58595B"/>
                    </a:solidFill>
                    <a:latin typeface="Rockwell" panose="02060603020205020403" pitchFamily="18" charset="0"/>
                  </a:rPr>
                  <a:t>45 prosent forklares av at menn befinner seg i yrkesgrupper som er bedre betalt.</a:t>
                </a:r>
                <a:r>
                  <a:rPr lang="nb-NO" sz="2000" dirty="0">
                    <a:solidFill>
                      <a:srgbClr val="58595B"/>
                    </a:solidFill>
                    <a:latin typeface="Rockwell" panose="02060603020205020403" pitchFamily="18" charset="0"/>
                  </a:rPr>
                  <a:t/>
                </a:r>
                <a:br>
                  <a:rPr lang="nb-NO" sz="2000" dirty="0">
                    <a:solidFill>
                      <a:srgbClr val="58595B"/>
                    </a:solidFill>
                    <a:latin typeface="Rockwell" panose="02060603020205020403" pitchFamily="18" charset="0"/>
                  </a:rPr>
                </a:br>
                <a:endParaRPr lang="nb-NO" sz="2000" dirty="0">
                  <a:solidFill>
                    <a:srgbClr val="58595B"/>
                  </a:solidFill>
                  <a:latin typeface="Rockwell" panose="02060603020205020403" pitchFamily="18" charset="0"/>
                </a:endParaRPr>
              </a:p>
              <a:p>
                <a:pPr>
                  <a:buClr>
                    <a:schemeClr val="tx1">
                      <a:lumMod val="65000"/>
                      <a:lumOff val="35000"/>
                    </a:schemeClr>
                  </a:buClr>
                  <a:buSzPct val="90000"/>
                </a:pPr>
                <a:r>
                  <a:rPr lang="nb-NO" sz="2000" dirty="0">
                    <a:solidFill>
                      <a:srgbClr val="58595B"/>
                    </a:solidFill>
                    <a:latin typeface="Rockwell" panose="02060603020205020403" pitchFamily="18" charset="0"/>
                  </a:rPr>
                  <a:t>Deretter gjenstår </a:t>
                </a:r>
                <a:r>
                  <a:rPr lang="nb-NO" sz="2000" b="1" dirty="0">
                    <a:solidFill>
                      <a:srgbClr val="58595B"/>
                    </a:solidFill>
                    <a:latin typeface="Rockwell" panose="02060603020205020403" pitchFamily="18" charset="0"/>
                  </a:rPr>
                  <a:t>en uforklart  lønnsforskjell på 55 prosent.</a:t>
                </a:r>
                <a:endParaRPr lang="nb-NO" sz="2000" dirty="0">
                  <a:solidFill>
                    <a:srgbClr val="58595B"/>
                  </a:solidFill>
                  <a:latin typeface="Rockwell" panose="02060603020205020403" pitchFamily="18" charset="0"/>
                </a:endParaRPr>
              </a:p>
            </p:txBody>
          </p:sp>
        </p:grpSp>
      </p:grp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1744721635"/>
              </p:ext>
            </p:extLst>
          </p:nvPr>
        </p:nvGraphicFramePr>
        <p:xfrm>
          <a:off x="4423865" y="1553285"/>
          <a:ext cx="4530223" cy="2990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Rektangel 24"/>
          <p:cNvSpPr/>
          <p:nvPr/>
        </p:nvSpPr>
        <p:spPr>
          <a:xfrm>
            <a:off x="6951374" y="2555748"/>
            <a:ext cx="3429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  <a:latin typeface="Rockwell" panose="02060603020205020403" pitchFamily="18" charset="0"/>
              </a:rPr>
              <a:t>?</a:t>
            </a:r>
            <a:r>
              <a:rPr lang="nb-NO" sz="72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nb-NO" sz="7200" b="1" dirty="0">
                <a:solidFill>
                  <a:schemeClr val="bg1">
                    <a:lumMod val="85000"/>
                  </a:schemeClr>
                </a:solidFill>
              </a:rPr>
            </a:br>
            <a:endParaRPr lang="nb-NO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26" name="Gruppe 25"/>
          <p:cNvGrpSpPr/>
          <p:nvPr/>
        </p:nvGrpSpPr>
        <p:grpSpPr>
          <a:xfrm>
            <a:off x="5773482" y="2170401"/>
            <a:ext cx="721709" cy="1712253"/>
            <a:chOff x="4452127" y="6272722"/>
            <a:chExt cx="521974" cy="1238382"/>
          </a:xfrm>
        </p:grpSpPr>
        <p:pic>
          <p:nvPicPr>
            <p:cNvPr id="27" name="Bilde 2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340"/>
            <a:stretch/>
          </p:blipFill>
          <p:spPr>
            <a:xfrm>
              <a:off x="4477352" y="6272722"/>
              <a:ext cx="496749" cy="740666"/>
            </a:xfrm>
            <a:prstGeom prst="rect">
              <a:avLst/>
            </a:prstGeom>
          </p:spPr>
        </p:pic>
        <p:pic>
          <p:nvPicPr>
            <p:cNvPr id="28" name="Bilde 2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654"/>
            <a:stretch/>
          </p:blipFill>
          <p:spPr>
            <a:xfrm>
              <a:off x="4452127" y="6770438"/>
              <a:ext cx="415913" cy="740666"/>
            </a:xfrm>
            <a:prstGeom prst="rect">
              <a:avLst/>
            </a:prstGeom>
          </p:spPr>
        </p:pic>
      </p:grpSp>
      <p:sp>
        <p:nvSpPr>
          <p:cNvPr id="3" name="TekstSylinder 2"/>
          <p:cNvSpPr txBox="1"/>
          <p:nvPr/>
        </p:nvSpPr>
        <p:spPr>
          <a:xfrm>
            <a:off x="6217784" y="6036494"/>
            <a:ext cx="273630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sz="1200" dirty="0">
                <a:solidFill>
                  <a:srgbClr val="58595B"/>
                </a:solidFill>
                <a:latin typeface="Rockwell" panose="02060603020205020403" pitchFamily="18" charset="0"/>
              </a:rPr>
              <a:t>Kilde: CORE-indikator: Kjønn og lønn</a:t>
            </a:r>
            <a:endParaRPr lang="nb-NO" sz="12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11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12</a:t>
            </a:fld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263045"/>
              </p:ext>
            </p:extLst>
          </p:nvPr>
        </p:nvGraphicFramePr>
        <p:xfrm>
          <a:off x="467544" y="836713"/>
          <a:ext cx="8197031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Sylinder 1"/>
          <p:cNvSpPr txBox="1"/>
          <p:nvPr/>
        </p:nvSpPr>
        <p:spPr>
          <a:xfrm>
            <a:off x="467544" y="6068616"/>
            <a:ext cx="842493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sz="1100" dirty="0" smtClean="0">
                <a:cs typeface="Times New Roman" pitchFamily="18" charset="0"/>
              </a:rPr>
              <a:t>Kilde: Forenklet versjon av figur 4 i </a:t>
            </a:r>
            <a:r>
              <a:rPr lang="en-US" sz="1100" dirty="0"/>
              <a:t>Reisel, L. (2013). Is more always better? Early career returns to education in the United States and Norway. </a:t>
            </a:r>
            <a:r>
              <a:rPr lang="nb-NO" sz="1100" i="1" dirty="0"/>
              <a:t>Research in </a:t>
            </a:r>
            <a:r>
              <a:rPr lang="nb-NO" sz="1100" i="1" dirty="0" err="1"/>
              <a:t>Social</a:t>
            </a:r>
            <a:r>
              <a:rPr lang="nb-NO" sz="1100" i="1" dirty="0"/>
              <a:t> </a:t>
            </a:r>
            <a:r>
              <a:rPr lang="nb-NO" sz="1100" i="1" dirty="0" err="1"/>
              <a:t>Stratification</a:t>
            </a:r>
            <a:r>
              <a:rPr lang="nb-NO" sz="1100" i="1" dirty="0"/>
              <a:t> and </a:t>
            </a:r>
            <a:r>
              <a:rPr lang="nb-NO" sz="1100" i="1" dirty="0" err="1"/>
              <a:t>Mobility</a:t>
            </a:r>
            <a:r>
              <a:rPr lang="nb-NO" sz="1100" dirty="0"/>
              <a:t>, </a:t>
            </a:r>
            <a:r>
              <a:rPr lang="nb-NO" sz="1100" i="1" dirty="0"/>
              <a:t>31</a:t>
            </a:r>
            <a:r>
              <a:rPr lang="nb-NO" sz="1100" dirty="0"/>
              <a:t>, 49-68.</a:t>
            </a:r>
          </a:p>
          <a:p>
            <a:pPr>
              <a:buClr>
                <a:schemeClr val="tx2"/>
              </a:buClr>
            </a:pPr>
            <a:endParaRPr lang="nb-NO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1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285874" y="507798"/>
            <a:ext cx="7380000" cy="573474"/>
          </a:xfrm>
        </p:spPr>
        <p:txBody>
          <a:bodyPr/>
          <a:lstStyle/>
          <a:p>
            <a:r>
              <a:rPr lang="nb-NO" dirty="0" smtClean="0"/>
              <a:t>Mannsdominans blant toppledere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13</a:t>
            </a:fld>
            <a:endParaRPr lang="nb-NO" dirty="0"/>
          </a:p>
        </p:txBody>
      </p:sp>
      <p:sp>
        <p:nvSpPr>
          <p:cNvPr id="2" name="TekstSylinder 1"/>
          <p:cNvSpPr txBox="1"/>
          <p:nvPr/>
        </p:nvSpPr>
        <p:spPr>
          <a:xfrm>
            <a:off x="611560" y="6093296"/>
            <a:ext cx="59046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sz="1400" dirty="0" smtClean="0">
                <a:cs typeface="Times New Roman" pitchFamily="18" charset="0"/>
              </a:rPr>
              <a:t>Figur basert på Lederskapsundersøkelsen (ISF/SSB)  </a:t>
            </a:r>
          </a:p>
        </p:txBody>
      </p:sp>
      <p:graphicFrame>
        <p:nvGraphicFramePr>
          <p:cNvPr id="7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159309"/>
              </p:ext>
            </p:extLst>
          </p:nvPr>
        </p:nvGraphicFramePr>
        <p:xfrm>
          <a:off x="1001713" y="1227138"/>
          <a:ext cx="7662862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03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85874" y="399063"/>
            <a:ext cx="7380000" cy="573474"/>
          </a:xfrm>
        </p:spPr>
        <p:txBody>
          <a:bodyPr/>
          <a:lstStyle/>
          <a:p>
            <a:r>
              <a:rPr lang="nb-NO" dirty="0" smtClean="0"/>
              <a:t>Avsluttende refleksjoner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0446" y="1307726"/>
            <a:ext cx="7380000" cy="4932000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Er kjønnsforskjeller i skoleprestasjoner en samfunnsutfordring?</a:t>
            </a:r>
          </a:p>
          <a:p>
            <a:r>
              <a:rPr lang="nb-NO" dirty="0"/>
              <a:t>Hva kan konsekvensene av kjønnsforskjellene være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Foreløpig har de en potensielt utjevnende funksjon</a:t>
            </a:r>
          </a:p>
          <a:p>
            <a:r>
              <a:rPr lang="nb-NO" dirty="0" smtClean="0"/>
              <a:t>Hva kan årsakene være til kjønnsforskjellene?</a:t>
            </a:r>
          </a:p>
          <a:p>
            <a:r>
              <a:rPr lang="nb-NO" dirty="0" smtClean="0"/>
              <a:t>Hva kan eller bør </a:t>
            </a:r>
            <a:r>
              <a:rPr lang="nb-NO" smtClean="0"/>
              <a:t>vi </a:t>
            </a:r>
            <a:r>
              <a:rPr lang="nb-NO" smtClean="0"/>
              <a:t>gjøre </a:t>
            </a:r>
            <a:r>
              <a:rPr lang="nb-NO" dirty="0" smtClean="0"/>
              <a:t>med kjønnsforskjellene?</a:t>
            </a:r>
          </a:p>
          <a:p>
            <a:pPr lvl="1"/>
            <a:r>
              <a:rPr lang="nb-NO" dirty="0" smtClean="0"/>
              <a:t>En årsak (av flere) kan være ulik motivasjon i lys av kjønnsdelingen på arbeidsmarkedet </a:t>
            </a:r>
          </a:p>
          <a:p>
            <a:pPr lvl="1"/>
            <a:r>
              <a:rPr lang="nb-NO" dirty="0" smtClean="0"/>
              <a:t>Viktig å jobbe med å løfte de svakeste</a:t>
            </a:r>
          </a:p>
          <a:p>
            <a:pPr lvl="1"/>
            <a:r>
              <a:rPr lang="nb-NO" dirty="0"/>
              <a:t>T</a:t>
            </a:r>
            <a:r>
              <a:rPr lang="nb-NO" dirty="0" smtClean="0"/>
              <a:t>iltak mot frafall – særlig fra yrkesfag</a:t>
            </a:r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167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-1836712" y="-1"/>
            <a:ext cx="1800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Innsetting av heldekkende bilde bak </a:t>
            </a:r>
            <a:r>
              <a:rPr lang="nb-NO" sz="1200" b="1" dirty="0" smtClean="0"/>
              <a:t>logo</a:t>
            </a:r>
            <a:r>
              <a:rPr lang="nb-NO" sz="1200" dirty="0" smtClean="0"/>
              <a:t>:</a:t>
            </a:r>
          </a:p>
          <a:p>
            <a:r>
              <a:rPr lang="nb-NO" sz="1000" dirty="0" smtClean="0"/>
              <a:t>1</a:t>
            </a:r>
            <a:r>
              <a:rPr lang="nb-NO" sz="1000" dirty="0"/>
              <a:t>. Høyreklikk på lysbildet</a:t>
            </a:r>
          </a:p>
          <a:p>
            <a:r>
              <a:rPr lang="nb-NO" sz="1000" dirty="0"/>
              <a:t>2. Velg </a:t>
            </a:r>
            <a:r>
              <a:rPr lang="nb-NO" sz="1000" b="1" dirty="0"/>
              <a:t>Formater bakgrunn</a:t>
            </a:r>
            <a:endParaRPr lang="nb-NO" sz="1000" dirty="0"/>
          </a:p>
          <a:p>
            <a:r>
              <a:rPr lang="nb-NO" sz="1000" dirty="0"/>
              <a:t>3. Velg </a:t>
            </a:r>
            <a:r>
              <a:rPr lang="nb-NO" sz="1000" b="1" dirty="0"/>
              <a:t>Bilde eller tekstur</a:t>
            </a:r>
            <a:endParaRPr lang="nb-NO" sz="1000" dirty="0"/>
          </a:p>
          <a:p>
            <a:r>
              <a:rPr lang="nb-NO" sz="1000" dirty="0"/>
              <a:t>4. Klikk </a:t>
            </a:r>
            <a:r>
              <a:rPr lang="nb-NO" sz="1000" b="1" dirty="0"/>
              <a:t>Sett inn fra: Fil...</a:t>
            </a:r>
            <a:endParaRPr lang="nb-NO" sz="1000" dirty="0"/>
          </a:p>
          <a:p>
            <a:r>
              <a:rPr lang="nb-NO" sz="1000" dirty="0"/>
              <a:t>5. Velg ønsket bilde og </a:t>
            </a:r>
            <a:r>
              <a:rPr lang="nb-NO" sz="1000" dirty="0" smtClean="0"/>
              <a:t>    </a:t>
            </a:r>
          </a:p>
          <a:p>
            <a:r>
              <a:rPr lang="nb-NO" sz="1000" dirty="0" smtClean="0"/>
              <a:t>    klikk</a:t>
            </a:r>
            <a:r>
              <a:rPr lang="nb-NO" sz="1000" dirty="0"/>
              <a:t> </a:t>
            </a:r>
            <a:r>
              <a:rPr lang="nb-NO" sz="1000" b="1" dirty="0"/>
              <a:t>Åpne</a:t>
            </a:r>
            <a:endParaRPr lang="nb-NO" sz="1000" dirty="0"/>
          </a:p>
          <a:p>
            <a:r>
              <a:rPr lang="nb-NO" sz="1000" dirty="0"/>
              <a:t>6. Klikk </a:t>
            </a:r>
            <a:r>
              <a:rPr lang="nb-NO" sz="1000" b="1" dirty="0"/>
              <a:t>Lukk</a:t>
            </a:r>
            <a:endParaRPr lang="nb-NO" sz="1000" dirty="0"/>
          </a:p>
          <a:p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331640" y="2276872"/>
            <a:ext cx="698477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sz="2400" b="1" dirty="0" smtClean="0">
                <a:ln w="0"/>
                <a:solidFill>
                  <a:schemeClr val="accent1"/>
                </a:solidFill>
                <a:cs typeface="Times New Roman" pitchFamily="18" charset="0"/>
              </a:rPr>
              <a:t>KJØNNSFORSKJELLER I SKOLEPRESTASJONER</a:t>
            </a:r>
          </a:p>
        </p:txBody>
      </p:sp>
    </p:spTree>
    <p:extLst>
      <p:ext uri="{BB962C8B-B14F-4D97-AF65-F5344CB8AC3E}">
        <p14:creationId xmlns:p14="http://schemas.microsoft.com/office/powerpoint/2010/main" val="335306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/>
          </p:nvPr>
        </p:nvSpPr>
        <p:spPr>
          <a:xfrm>
            <a:off x="1403648" y="71198"/>
            <a:ext cx="7380000" cy="57347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Kjønnsforskjeller i skoleprestasjoner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1259632" y="791510"/>
            <a:ext cx="69127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Clr>
                <a:schemeClr val="tx2"/>
              </a:buClr>
            </a:pPr>
            <a:r>
              <a:rPr lang="nb-NO" b="1" dirty="0" smtClean="0"/>
              <a:t>Elever </a:t>
            </a:r>
            <a:r>
              <a:rPr lang="nb-NO" b="1" dirty="0"/>
              <a:t>på 5. trinn </a:t>
            </a:r>
            <a:r>
              <a:rPr lang="nb-NO" b="1" dirty="0" smtClean="0"/>
              <a:t>fordelt </a:t>
            </a:r>
            <a:r>
              <a:rPr lang="nb-NO" b="1" dirty="0"/>
              <a:t>på </a:t>
            </a:r>
            <a:r>
              <a:rPr lang="nb-NO" b="1" dirty="0" smtClean="0"/>
              <a:t>mestringsnivå </a:t>
            </a:r>
            <a:r>
              <a:rPr lang="nb-NO" b="1" dirty="0"/>
              <a:t>og </a:t>
            </a:r>
            <a:r>
              <a:rPr lang="nb-NO" b="1" dirty="0" smtClean="0"/>
              <a:t>kjønn, 2017. </a:t>
            </a:r>
            <a:endParaRPr lang="nb-NO" sz="2400" b="1" dirty="0" smtClean="0">
              <a:cs typeface="Times New Roman" pitchFamily="18" charset="0"/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7963070" y="9117632"/>
            <a:ext cx="65414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sz="1400" i="1" dirty="0" err="1"/>
              <a:t>Elevar</a:t>
            </a:r>
            <a:r>
              <a:rPr lang="nb-NO" sz="1400" i="1" dirty="0"/>
              <a:t> på 5. trinn fordelte på </a:t>
            </a:r>
            <a:r>
              <a:rPr lang="nb-NO" sz="1400" i="1" dirty="0" err="1"/>
              <a:t>meistringsnivå</a:t>
            </a:r>
            <a:r>
              <a:rPr lang="nb-NO" sz="1400" i="1" dirty="0"/>
              <a:t> og kjønn, for </a:t>
            </a:r>
            <a:r>
              <a:rPr lang="nb-NO" sz="1400" i="1" dirty="0" smtClean="0"/>
              <a:t>lesing, </a:t>
            </a:r>
            <a:r>
              <a:rPr lang="nb-NO" sz="1400" i="1" dirty="0"/>
              <a:t>2017. Prosent</a:t>
            </a:r>
            <a:r>
              <a:rPr lang="nb-NO" i="1" dirty="0"/>
              <a:t>.</a:t>
            </a:r>
            <a:endParaRPr lang="nb-NO" dirty="0" smtClean="0">
              <a:cs typeface="Times New Roman" pitchFamily="18" charset="0"/>
            </a:endParaRPr>
          </a:p>
        </p:txBody>
      </p:sp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521744"/>
              </p:ext>
            </p:extLst>
          </p:nvPr>
        </p:nvGraphicFramePr>
        <p:xfrm>
          <a:off x="395536" y="1682587"/>
          <a:ext cx="8093406" cy="1653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ktangel 1"/>
          <p:cNvSpPr/>
          <p:nvPr/>
        </p:nvSpPr>
        <p:spPr>
          <a:xfrm>
            <a:off x="4087679" y="1551547"/>
            <a:ext cx="1251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b="1" dirty="0" smtClean="0"/>
              <a:t>Regning</a:t>
            </a:r>
            <a:endParaRPr lang="nb-NO" b="1" dirty="0"/>
          </a:p>
        </p:txBody>
      </p:sp>
      <p:sp>
        <p:nvSpPr>
          <p:cNvPr id="14" name="Rektangel 13"/>
          <p:cNvSpPr/>
          <p:nvPr/>
        </p:nvSpPr>
        <p:spPr>
          <a:xfrm>
            <a:off x="2264787" y="3148307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b="1" dirty="0" smtClean="0"/>
              <a:t>Engelsk</a:t>
            </a:r>
            <a:endParaRPr lang="nb-NO" b="1" dirty="0"/>
          </a:p>
        </p:txBody>
      </p:sp>
      <p:sp>
        <p:nvSpPr>
          <p:cNvPr id="19" name="Rektangel 18"/>
          <p:cNvSpPr/>
          <p:nvPr/>
        </p:nvSpPr>
        <p:spPr>
          <a:xfrm>
            <a:off x="2139260" y="4710399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b="1" dirty="0" smtClean="0"/>
              <a:t>Lesing</a:t>
            </a:r>
            <a:endParaRPr lang="nb-NO" b="1" dirty="0"/>
          </a:p>
        </p:txBody>
      </p:sp>
      <p:grpSp>
        <p:nvGrpSpPr>
          <p:cNvPr id="6" name="Gruppe 5"/>
          <p:cNvGrpSpPr/>
          <p:nvPr/>
        </p:nvGrpSpPr>
        <p:grpSpPr>
          <a:xfrm>
            <a:off x="1983384" y="1166602"/>
            <a:ext cx="5928704" cy="254477"/>
            <a:chOff x="2711098" y="900464"/>
            <a:chExt cx="5928704" cy="254477"/>
          </a:xfrm>
        </p:grpSpPr>
        <p:sp>
          <p:nvSpPr>
            <p:cNvPr id="3" name="Rektangel 2"/>
            <p:cNvSpPr/>
            <p:nvPr/>
          </p:nvSpPr>
          <p:spPr>
            <a:xfrm>
              <a:off x="2711098" y="970294"/>
              <a:ext cx="144016" cy="144016"/>
            </a:xfrm>
            <a:prstGeom prst="rect">
              <a:avLst/>
            </a:prstGeom>
            <a:solidFill>
              <a:srgbClr val="373C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4366278" y="960421"/>
              <a:ext cx="144016" cy="144016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Rektangel 20"/>
            <p:cNvSpPr/>
            <p:nvPr/>
          </p:nvSpPr>
          <p:spPr>
            <a:xfrm>
              <a:off x="6012160" y="959461"/>
              <a:ext cx="144016" cy="144016"/>
            </a:xfrm>
            <a:prstGeom prst="rect">
              <a:avLst/>
            </a:prstGeom>
            <a:solidFill>
              <a:srgbClr val="3CA0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TekstSylinder 3"/>
            <p:cNvSpPr txBox="1"/>
            <p:nvPr/>
          </p:nvSpPr>
          <p:spPr>
            <a:xfrm>
              <a:off x="2884141" y="908720"/>
              <a:ext cx="244827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buClr>
                  <a:schemeClr val="tx2"/>
                </a:buClr>
              </a:pPr>
              <a:r>
                <a:rPr lang="nb-NO" sz="1600" dirty="0" smtClean="0">
                  <a:cs typeface="Times New Roman" pitchFamily="18" charset="0"/>
                </a:rPr>
                <a:t>Mestringsnivå 1</a:t>
              </a:r>
            </a:p>
          </p:txBody>
        </p:sp>
        <p:sp>
          <p:nvSpPr>
            <p:cNvPr id="22" name="TekstSylinder 21"/>
            <p:cNvSpPr txBox="1"/>
            <p:nvPr/>
          </p:nvSpPr>
          <p:spPr>
            <a:xfrm>
              <a:off x="4545648" y="900464"/>
              <a:ext cx="244827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buClr>
                  <a:schemeClr val="tx2"/>
                </a:buClr>
              </a:pPr>
              <a:r>
                <a:rPr lang="nb-NO" sz="1600" dirty="0" smtClean="0">
                  <a:cs typeface="Times New Roman" pitchFamily="18" charset="0"/>
                </a:rPr>
                <a:t>Mestringsnivå 2</a:t>
              </a:r>
            </a:p>
          </p:txBody>
        </p:sp>
        <p:sp>
          <p:nvSpPr>
            <p:cNvPr id="23" name="TekstSylinder 22"/>
            <p:cNvSpPr txBox="1"/>
            <p:nvPr/>
          </p:nvSpPr>
          <p:spPr>
            <a:xfrm>
              <a:off x="6191530" y="902653"/>
              <a:ext cx="244827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buClr>
                  <a:schemeClr val="tx2"/>
                </a:buClr>
              </a:pPr>
              <a:r>
                <a:rPr lang="nb-NO" sz="1600" dirty="0" smtClean="0">
                  <a:cs typeface="Times New Roman" pitchFamily="18" charset="0"/>
                </a:rPr>
                <a:t>Mestringsnivå 3</a:t>
              </a:r>
            </a:p>
          </p:txBody>
        </p:sp>
      </p:grpSp>
      <p:graphicFrame>
        <p:nvGraphicFramePr>
          <p:cNvPr id="24" name="Diagram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744504"/>
              </p:ext>
            </p:extLst>
          </p:nvPr>
        </p:nvGraphicFramePr>
        <p:xfrm>
          <a:off x="625728" y="3500305"/>
          <a:ext cx="7841385" cy="1210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Diagram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311284"/>
              </p:ext>
            </p:extLst>
          </p:nvPr>
        </p:nvGraphicFramePr>
        <p:xfrm>
          <a:off x="667768" y="4983359"/>
          <a:ext cx="7821174" cy="1551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2567732" y="6574917"/>
            <a:ext cx="626469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sz="900" dirty="0" smtClean="0">
                <a:cs typeface="Times New Roman" pitchFamily="18" charset="0"/>
                <a:hlinkClick r:id="rId5"/>
              </a:rPr>
              <a:t>https</a:t>
            </a:r>
            <a:r>
              <a:rPr lang="nb-NO" sz="900" dirty="0">
                <a:cs typeface="Times New Roman" pitchFamily="18" charset="0"/>
                <a:hlinkClick r:id="rId5"/>
              </a:rPr>
              <a:t>://www.udir.no/tall-og-forskning/finn-forskning/tema/nasjonale-prover/resultater-fra-nasjonale-prover-pa-5.-trinn</a:t>
            </a:r>
            <a:r>
              <a:rPr lang="nb-NO" sz="900" dirty="0" smtClean="0">
                <a:cs typeface="Times New Roman" pitchFamily="18" charset="0"/>
                <a:hlinkClick r:id="rId5"/>
              </a:rPr>
              <a:t>/</a:t>
            </a:r>
            <a:r>
              <a:rPr lang="nb-NO" sz="900" dirty="0" smtClean="0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129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518119" y="6574917"/>
            <a:ext cx="6014322" cy="123111"/>
          </a:xfrm>
        </p:spPr>
        <p:txBody>
          <a:bodyPr/>
          <a:lstStyle/>
          <a:p>
            <a:r>
              <a:rPr lang="nb-NO" dirty="0"/>
              <a:t>Kilde. </a:t>
            </a:r>
            <a:r>
              <a:rPr lang="nb-NO" dirty="0">
                <a:hlinkClick r:id="rId2"/>
              </a:rPr>
              <a:t>https://www.udir.no/tall-og-forskning/finn-forskning/tema/nasjonale-prover/resultater-fra-nasjonale-prover-pa-8.-og-9.-trinn</a:t>
            </a:r>
            <a:r>
              <a:rPr lang="nb-NO" dirty="0" smtClean="0">
                <a:hlinkClick r:id="rId2"/>
              </a:rPr>
              <a:t>/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4</a:t>
            </a:fld>
            <a:endParaRPr lang="nb-NO" dirty="0"/>
          </a:p>
        </p:txBody>
      </p:sp>
      <p:sp>
        <p:nvSpPr>
          <p:cNvPr id="18" name="Rektangel 17"/>
          <p:cNvSpPr/>
          <p:nvPr/>
        </p:nvSpPr>
        <p:spPr>
          <a:xfrm>
            <a:off x="1417505" y="-1467544"/>
            <a:ext cx="63367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i="1" dirty="0">
                <a:solidFill>
                  <a:srgbClr val="303030"/>
                </a:solidFill>
                <a:latin typeface="MuseoSans300"/>
              </a:rPr>
              <a:t>Jenter og gutter fordelt på mestringsnivå i </a:t>
            </a:r>
            <a:r>
              <a:rPr lang="nb-NO" sz="1400" i="1" dirty="0" smtClean="0">
                <a:solidFill>
                  <a:srgbClr val="303030"/>
                </a:solidFill>
                <a:latin typeface="MuseoSans300"/>
              </a:rPr>
              <a:t>regning </a:t>
            </a:r>
            <a:r>
              <a:rPr lang="nb-NO" sz="1400" i="1" dirty="0">
                <a:solidFill>
                  <a:srgbClr val="303030"/>
                </a:solidFill>
                <a:latin typeface="MuseoSans300"/>
              </a:rPr>
              <a:t>for elever på 8.trinn. 2017.</a:t>
            </a:r>
            <a:endParaRPr lang="nb-NO" sz="140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1129473" y="310904"/>
            <a:ext cx="69127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Clr>
                <a:schemeClr val="tx2"/>
              </a:buClr>
            </a:pPr>
            <a:r>
              <a:rPr lang="nb-NO" b="1" dirty="0" smtClean="0"/>
              <a:t>Elever </a:t>
            </a:r>
            <a:r>
              <a:rPr lang="nb-NO" b="1" dirty="0"/>
              <a:t>på </a:t>
            </a:r>
            <a:r>
              <a:rPr lang="nb-NO" b="1" dirty="0" smtClean="0"/>
              <a:t>8. </a:t>
            </a:r>
            <a:r>
              <a:rPr lang="nb-NO" b="1" dirty="0"/>
              <a:t>trinn </a:t>
            </a:r>
            <a:r>
              <a:rPr lang="nb-NO" b="1" dirty="0" smtClean="0"/>
              <a:t>fordelt </a:t>
            </a:r>
            <a:r>
              <a:rPr lang="nb-NO" b="1" dirty="0"/>
              <a:t>på </a:t>
            </a:r>
            <a:r>
              <a:rPr lang="nb-NO" b="1" dirty="0" smtClean="0"/>
              <a:t>mestringsnivå </a:t>
            </a:r>
            <a:r>
              <a:rPr lang="nb-NO" b="1" dirty="0"/>
              <a:t>og </a:t>
            </a:r>
            <a:r>
              <a:rPr lang="nb-NO" b="1" dirty="0" smtClean="0"/>
              <a:t>kjønn, 2017. </a:t>
            </a:r>
            <a:endParaRPr lang="nb-NO" sz="2400" b="1" dirty="0" smtClean="0">
              <a:cs typeface="Times New Roman" pitchFamily="18" charset="0"/>
            </a:endParaRPr>
          </a:p>
        </p:txBody>
      </p:sp>
      <p:graphicFrame>
        <p:nvGraphicFramePr>
          <p:cNvPr id="22" name="Diagram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654207"/>
              </p:ext>
            </p:extLst>
          </p:nvPr>
        </p:nvGraphicFramePr>
        <p:xfrm>
          <a:off x="683568" y="1359828"/>
          <a:ext cx="7776864" cy="1647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uppe 1"/>
          <p:cNvGrpSpPr/>
          <p:nvPr/>
        </p:nvGrpSpPr>
        <p:grpSpPr>
          <a:xfrm>
            <a:off x="683568" y="849661"/>
            <a:ext cx="9285872" cy="260798"/>
            <a:chOff x="1764251" y="683309"/>
            <a:chExt cx="9285872" cy="260798"/>
          </a:xfrm>
        </p:grpSpPr>
        <p:grpSp>
          <p:nvGrpSpPr>
            <p:cNvPr id="13" name="Gruppe 12"/>
            <p:cNvGrpSpPr/>
            <p:nvPr/>
          </p:nvGrpSpPr>
          <p:grpSpPr>
            <a:xfrm>
              <a:off x="1764251" y="683309"/>
              <a:ext cx="5928704" cy="254477"/>
              <a:chOff x="2711098" y="900464"/>
              <a:chExt cx="5928704" cy="254477"/>
            </a:xfrm>
          </p:grpSpPr>
          <p:sp>
            <p:nvSpPr>
              <p:cNvPr id="14" name="Rektangel 13"/>
              <p:cNvSpPr/>
              <p:nvPr/>
            </p:nvSpPr>
            <p:spPr>
              <a:xfrm>
                <a:off x="2711098" y="970294"/>
                <a:ext cx="144016" cy="144016"/>
              </a:xfrm>
              <a:prstGeom prst="rect">
                <a:avLst/>
              </a:prstGeom>
              <a:solidFill>
                <a:srgbClr val="373C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5" name="Rektangel 14"/>
              <p:cNvSpPr/>
              <p:nvPr/>
            </p:nvSpPr>
            <p:spPr>
              <a:xfrm>
                <a:off x="4366278" y="960421"/>
                <a:ext cx="144016" cy="144016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6" name="Rektangel 15"/>
              <p:cNvSpPr/>
              <p:nvPr/>
            </p:nvSpPr>
            <p:spPr>
              <a:xfrm>
                <a:off x="6012160" y="959461"/>
                <a:ext cx="144016" cy="144016"/>
              </a:xfrm>
              <a:prstGeom prst="rect">
                <a:avLst/>
              </a:prstGeom>
              <a:solidFill>
                <a:srgbClr val="3CA0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TekstSylinder 18"/>
              <p:cNvSpPr txBox="1"/>
              <p:nvPr/>
            </p:nvSpPr>
            <p:spPr>
              <a:xfrm>
                <a:off x="2884141" y="908720"/>
                <a:ext cx="244827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buClr>
                    <a:schemeClr val="tx2"/>
                  </a:buClr>
                </a:pPr>
                <a:r>
                  <a:rPr lang="nb-NO" sz="1600" dirty="0" smtClean="0">
                    <a:cs typeface="Times New Roman" pitchFamily="18" charset="0"/>
                  </a:rPr>
                  <a:t>Mestringsnivå 1</a:t>
                </a:r>
              </a:p>
            </p:txBody>
          </p:sp>
          <p:sp>
            <p:nvSpPr>
              <p:cNvPr id="20" name="TekstSylinder 19"/>
              <p:cNvSpPr txBox="1"/>
              <p:nvPr/>
            </p:nvSpPr>
            <p:spPr>
              <a:xfrm>
                <a:off x="4545648" y="900464"/>
                <a:ext cx="244827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buClr>
                    <a:schemeClr val="tx2"/>
                  </a:buClr>
                </a:pPr>
                <a:r>
                  <a:rPr lang="nb-NO" sz="1600" dirty="0" smtClean="0">
                    <a:cs typeface="Times New Roman" pitchFamily="18" charset="0"/>
                  </a:rPr>
                  <a:t>Mestringsnivå 2</a:t>
                </a:r>
              </a:p>
            </p:txBody>
          </p:sp>
          <p:sp>
            <p:nvSpPr>
              <p:cNvPr id="21" name="TekstSylinder 20"/>
              <p:cNvSpPr txBox="1"/>
              <p:nvPr/>
            </p:nvSpPr>
            <p:spPr>
              <a:xfrm>
                <a:off x="6191530" y="902653"/>
                <a:ext cx="244827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buClr>
                    <a:schemeClr val="tx2"/>
                  </a:buClr>
                </a:pPr>
                <a:r>
                  <a:rPr lang="nb-NO" sz="1600" dirty="0" smtClean="0">
                    <a:cs typeface="Times New Roman" pitchFamily="18" charset="0"/>
                  </a:rPr>
                  <a:t>Mestringsnivå 3</a:t>
                </a:r>
              </a:p>
            </p:txBody>
          </p:sp>
        </p:grpSp>
        <p:sp>
          <p:nvSpPr>
            <p:cNvPr id="23" name="Rektangel 22"/>
            <p:cNvSpPr/>
            <p:nvPr/>
          </p:nvSpPr>
          <p:spPr>
            <a:xfrm>
              <a:off x="6762174" y="753139"/>
              <a:ext cx="144016" cy="144016"/>
            </a:xfrm>
            <a:prstGeom prst="rect">
              <a:avLst/>
            </a:prstGeom>
            <a:solidFill>
              <a:srgbClr val="7D5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TekstSylinder 23"/>
            <p:cNvSpPr txBox="1"/>
            <p:nvPr/>
          </p:nvSpPr>
          <p:spPr>
            <a:xfrm>
              <a:off x="6948264" y="697886"/>
              <a:ext cx="244827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buClr>
                  <a:schemeClr val="tx2"/>
                </a:buClr>
              </a:pPr>
              <a:r>
                <a:rPr lang="nb-NO" sz="1600" dirty="0" smtClean="0">
                  <a:cs typeface="Times New Roman" pitchFamily="18" charset="0"/>
                </a:rPr>
                <a:t>Mestringsnivå 4</a:t>
              </a:r>
            </a:p>
          </p:txBody>
        </p:sp>
        <p:sp>
          <p:nvSpPr>
            <p:cNvPr id="25" name="TekstSylinder 24"/>
            <p:cNvSpPr txBox="1"/>
            <p:nvPr/>
          </p:nvSpPr>
          <p:spPr>
            <a:xfrm>
              <a:off x="8601851" y="683309"/>
              <a:ext cx="244827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buClr>
                  <a:schemeClr val="tx2"/>
                </a:buClr>
              </a:pPr>
              <a:r>
                <a:rPr lang="nb-NO" sz="1600" dirty="0" smtClean="0">
                  <a:cs typeface="Times New Roman" pitchFamily="18" charset="0"/>
                </a:rPr>
                <a:t>Mestringsnivå 5</a:t>
              </a:r>
            </a:p>
          </p:txBody>
        </p:sp>
        <p:sp>
          <p:nvSpPr>
            <p:cNvPr id="26" name="Rektangel 25"/>
            <p:cNvSpPr/>
            <p:nvPr/>
          </p:nvSpPr>
          <p:spPr>
            <a:xfrm>
              <a:off x="8413093" y="755164"/>
              <a:ext cx="144016" cy="144016"/>
            </a:xfrm>
            <a:prstGeom prst="rect">
              <a:avLst/>
            </a:prstGeom>
            <a:solidFill>
              <a:srgbClr val="D78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7" name="Rektangel 26"/>
          <p:cNvSpPr/>
          <p:nvPr/>
        </p:nvSpPr>
        <p:spPr>
          <a:xfrm>
            <a:off x="4087980" y="1207538"/>
            <a:ext cx="1251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b="1" dirty="0" smtClean="0"/>
              <a:t>Regning</a:t>
            </a:r>
            <a:endParaRPr lang="nb-NO" b="1" dirty="0"/>
          </a:p>
        </p:txBody>
      </p:sp>
      <p:sp>
        <p:nvSpPr>
          <p:cNvPr id="28" name="Rektangel 27"/>
          <p:cNvSpPr/>
          <p:nvPr/>
        </p:nvSpPr>
        <p:spPr>
          <a:xfrm>
            <a:off x="2273090" y="2899579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b="1" dirty="0" smtClean="0"/>
              <a:t>Engelsk</a:t>
            </a:r>
            <a:endParaRPr lang="nb-NO" b="1" dirty="0"/>
          </a:p>
        </p:txBody>
      </p:sp>
      <p:sp>
        <p:nvSpPr>
          <p:cNvPr id="29" name="Rektangel 28"/>
          <p:cNvSpPr/>
          <p:nvPr/>
        </p:nvSpPr>
        <p:spPr>
          <a:xfrm>
            <a:off x="2338748" y="4699473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b="1" dirty="0" smtClean="0"/>
              <a:t>Lesing</a:t>
            </a:r>
            <a:endParaRPr lang="nb-NO" b="1" dirty="0"/>
          </a:p>
        </p:txBody>
      </p:sp>
      <p:graphicFrame>
        <p:nvGraphicFramePr>
          <p:cNvPr id="30" name="Diagram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483267"/>
              </p:ext>
            </p:extLst>
          </p:nvPr>
        </p:nvGraphicFramePr>
        <p:xfrm>
          <a:off x="735744" y="2744164"/>
          <a:ext cx="7796696" cy="2020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Diagram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946549"/>
              </p:ext>
            </p:extLst>
          </p:nvPr>
        </p:nvGraphicFramePr>
        <p:xfrm>
          <a:off x="755576" y="4806840"/>
          <a:ext cx="7776864" cy="1768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4958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Karakterer ved utgangen av grunnskolen</a:t>
            </a:r>
            <a:endParaRPr lang="nb-NO" sz="320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5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6"/>
            <a:ext cx="8928253" cy="4132304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251520" y="6165304"/>
            <a:ext cx="72008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sz="1050" dirty="0">
                <a:cs typeface="Times New Roman" pitchFamily="18" charset="0"/>
              </a:rPr>
              <a:t>Kilde: </a:t>
            </a:r>
            <a:r>
              <a:rPr lang="nb-NO" sz="1050" dirty="0">
                <a:cs typeface="Times New Roman" pitchFamily="18" charset="0"/>
                <a:hlinkClick r:id="rId3"/>
              </a:rPr>
              <a:t>http://utdanningsspeilet.udir.no/2017/innhold/del-5/5-2-grunnskolepoeng-og-karakterer-etter-10-trinn</a:t>
            </a:r>
            <a:r>
              <a:rPr lang="nb-NO" sz="1050" dirty="0" smtClean="0">
                <a:cs typeface="Times New Roman" pitchFamily="18" charset="0"/>
                <a:hlinkClick r:id="rId3"/>
              </a:rPr>
              <a:t>/</a:t>
            </a:r>
            <a:r>
              <a:rPr lang="nb-NO" sz="1050" dirty="0" smtClean="0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91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2663267" y="6513362"/>
            <a:ext cx="4861061" cy="246221"/>
          </a:xfrm>
        </p:spPr>
        <p:txBody>
          <a:bodyPr/>
          <a:lstStyle/>
          <a:p>
            <a:r>
              <a:rPr lang="nb-NO" dirty="0"/>
              <a:t>Kilde: </a:t>
            </a:r>
            <a:r>
              <a:rPr lang="nb-NO" dirty="0">
                <a:hlinkClick r:id="rId2"/>
              </a:rPr>
              <a:t>https://www.udir.no/tall-og-forskning/statistikk/statistikk-videregaende-skole/karakterer-vgs</a:t>
            </a:r>
            <a:r>
              <a:rPr lang="nb-NO" dirty="0" smtClean="0">
                <a:hlinkClick r:id="rId2"/>
              </a:rPr>
              <a:t>/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6</a:t>
            </a:fld>
            <a:endParaRPr lang="nb-NO" dirty="0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900663"/>
              </p:ext>
            </p:extLst>
          </p:nvPr>
        </p:nvGraphicFramePr>
        <p:xfrm>
          <a:off x="467544" y="692696"/>
          <a:ext cx="8197031" cy="568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68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3267" y="6574917"/>
            <a:ext cx="4434359" cy="123111"/>
          </a:xfrm>
        </p:spPr>
        <p:txBody>
          <a:bodyPr/>
          <a:lstStyle/>
          <a:p>
            <a:pPr algn="l"/>
            <a:r>
              <a:rPr lang="nb-NO" dirty="0" smtClean="0"/>
              <a:t>Kilde: Statistisk sentralbyrå </a:t>
            </a:r>
            <a:r>
              <a:rPr lang="nb-NO" dirty="0">
                <a:hlinkClick r:id="rId2"/>
              </a:rPr>
              <a:t>Statistikkbanken kildetabell </a:t>
            </a:r>
            <a:r>
              <a:rPr lang="nb-NO" dirty="0" smtClean="0">
                <a:hlinkClick r:id="rId2"/>
              </a:rPr>
              <a:t>09254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7</a:t>
            </a:fld>
            <a:endParaRPr lang="nb-NO" dirty="0"/>
          </a:p>
        </p:txBody>
      </p:sp>
      <p:graphicFrame>
        <p:nvGraphicFramePr>
          <p:cNvPr id="9" name="Plassholder for innhol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302199"/>
              </p:ext>
            </p:extLst>
          </p:nvPr>
        </p:nvGraphicFramePr>
        <p:xfrm>
          <a:off x="899592" y="980728"/>
          <a:ext cx="7764983" cy="5399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991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8</a:t>
            </a:fld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339784"/>
              </p:ext>
            </p:extLst>
          </p:nvPr>
        </p:nvGraphicFramePr>
        <p:xfrm>
          <a:off x="1043608" y="962818"/>
          <a:ext cx="7378700" cy="4932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1043608" y="6185629"/>
            <a:ext cx="655272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sz="1200" dirty="0" smtClean="0">
                <a:cs typeface="Times New Roman" pitchFamily="18" charset="0"/>
              </a:rPr>
              <a:t>Kilde: Statistisk sentralbyrå </a:t>
            </a:r>
            <a:r>
              <a:rPr lang="nb-NO" sz="1200" dirty="0">
                <a:hlinkClick r:id="rId3"/>
              </a:rPr>
              <a:t>Statistikkbanken kildetabell </a:t>
            </a:r>
            <a:r>
              <a:rPr lang="nb-NO" sz="1200" dirty="0" smtClean="0">
                <a:hlinkClick r:id="rId3"/>
              </a:rPr>
              <a:t>09430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7931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9</a:t>
            </a:fld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331640" y="2276872"/>
            <a:ext cx="698477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sz="2400" b="1" dirty="0" smtClean="0">
                <a:ln w="0"/>
                <a:solidFill>
                  <a:schemeClr val="accent1"/>
                </a:solidFill>
                <a:cs typeface="Times New Roman" pitchFamily="18" charset="0"/>
              </a:rPr>
              <a:t>KJØNNSFORSKJELLER I ARBEIDSMARKEDET</a:t>
            </a:r>
          </a:p>
        </p:txBody>
      </p:sp>
    </p:spTree>
    <p:extLst>
      <p:ext uri="{BB962C8B-B14F-4D97-AF65-F5344CB8AC3E}">
        <p14:creationId xmlns:p14="http://schemas.microsoft.com/office/powerpoint/2010/main" val="276631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F_norsk_NY">
  <a:themeElements>
    <a:clrScheme name="Institutt for samfunnsforskning">
      <a:dk1>
        <a:sysClr val="windowText" lastClr="000000"/>
      </a:dk1>
      <a:lt1>
        <a:sysClr val="window" lastClr="FFFFFF"/>
      </a:lt1>
      <a:dk2>
        <a:srgbClr val="373C82"/>
      </a:dk2>
      <a:lt2>
        <a:srgbClr val="808080"/>
      </a:lt2>
      <a:accent1>
        <a:srgbClr val="373C82"/>
      </a:accent1>
      <a:accent2>
        <a:srgbClr val="BEBEBE"/>
      </a:accent2>
      <a:accent3>
        <a:srgbClr val="3CA09D"/>
      </a:accent3>
      <a:accent4>
        <a:srgbClr val="7D558C"/>
      </a:accent4>
      <a:accent5>
        <a:srgbClr val="D7873C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Cambria">
      <a:majorFont>
        <a:latin typeface="Arial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marL="209550" indent="-209550">
          <a:buClr>
            <a:schemeClr val="tx2"/>
          </a:buClr>
          <a:buFont typeface="Arial" panose="020B0604020202020204" pitchFamily="34" charset="0"/>
          <a:buChar char="·"/>
          <a:defRPr dirty="0" err="1" smtClean="0"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isf_mal_norsk (1)</Template>
  <TotalTime>3845</TotalTime>
  <Words>392</Words>
  <Application>Microsoft Office PowerPoint</Application>
  <PresentationFormat>Skjermfremvisning (4:3)</PresentationFormat>
  <Paragraphs>89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Lucida Grande</vt:lpstr>
      <vt:lpstr>MuseoSans300</vt:lpstr>
      <vt:lpstr>Rockwell</vt:lpstr>
      <vt:lpstr>Times New Roman</vt:lpstr>
      <vt:lpstr>ISF_norsk_NY</vt:lpstr>
      <vt:lpstr>Betydningen av et kjønnsdelt arbeidsmarked</vt:lpstr>
      <vt:lpstr>PowerPoint-presentasjon</vt:lpstr>
      <vt:lpstr>Kjønnsforskjeller i skoleprestasjoner</vt:lpstr>
      <vt:lpstr>PowerPoint-presentasjon</vt:lpstr>
      <vt:lpstr>Karakterer ved utgangen av grunnskolen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Mannsdominans blant toppledere</vt:lpstr>
      <vt:lpstr>Avsluttende refleksjoner</vt:lpstr>
      <vt:lpstr>PowerPoint-presentasjon</vt:lpstr>
    </vt:vector>
  </TitlesOfParts>
  <Manager/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Liza Reisel</dc:creator>
  <cp:keywords/>
  <dc:description>Template by addpoint.no</dc:description>
  <cp:lastModifiedBy>Liza Reisel</cp:lastModifiedBy>
  <cp:revision>91</cp:revision>
  <dcterms:created xsi:type="dcterms:W3CDTF">2018-04-01T10:04:36Z</dcterms:created>
  <dcterms:modified xsi:type="dcterms:W3CDTF">2018-04-13T10:33:49Z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 ">
    <vt:lpwstr>addpoint.no</vt:lpwstr>
  </property>
</Properties>
</file>