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9" r:id="rId4"/>
    <p:sldId id="260" r:id="rId5"/>
    <p:sldId id="267" r:id="rId6"/>
    <p:sldId id="261" r:id="rId7"/>
    <p:sldId id="265" r:id="rId8"/>
    <p:sldId id="266" r:id="rId9"/>
    <p:sldId id="258" r:id="rId10"/>
    <p:sldId id="268" r:id="rId11"/>
    <p:sldId id="25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menm\Dropbox\DN\Dokumentasjon%20mot%20bedre%20tider\Sysselsetti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menm\Dropbox\DN\Dokumentasjon%20mot%20bedre%20tider\Sysselsett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Menn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25-29</c:v>
          </c:tx>
          <c:marker>
            <c:symbol val="none"/>
          </c:marker>
          <c:cat>
            <c:numRef>
              <c:f>'3781-2'!$A$57:$A$101</c:f>
              <c:numCache>
                <c:formatCode>General</c:formatCode>
                <c:ptCount val="45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</c:numCache>
            </c:numRef>
          </c:cat>
          <c:val>
            <c:numRef>
              <c:f>'3781-2'!$H$57:$H$101</c:f>
              <c:numCache>
                <c:formatCode>0.0</c:formatCode>
                <c:ptCount val="45"/>
                <c:pt idx="0">
                  <c:v>88.055630936227956</c:v>
                </c:pt>
                <c:pt idx="1">
                  <c:v>86.867028493894168</c:v>
                </c:pt>
                <c:pt idx="2">
                  <c:v>87.362279511533245</c:v>
                </c:pt>
                <c:pt idx="3">
                  <c:v>87.461329715061055</c:v>
                </c:pt>
                <c:pt idx="4">
                  <c:v>85.777476255088189</c:v>
                </c:pt>
                <c:pt idx="5">
                  <c:v>87.164179104477611</c:v>
                </c:pt>
                <c:pt idx="6">
                  <c:v>85.975576662143823</c:v>
                </c:pt>
                <c:pt idx="7">
                  <c:v>85.876526458616013</c:v>
                </c:pt>
                <c:pt idx="8">
                  <c:v>86.272727272727266</c:v>
                </c:pt>
                <c:pt idx="9">
                  <c:v>86.173677069199456</c:v>
                </c:pt>
                <c:pt idx="10">
                  <c:v>85.975576662143823</c:v>
                </c:pt>
                <c:pt idx="11">
                  <c:v>83.895522388059703</c:v>
                </c:pt>
                <c:pt idx="12">
                  <c:v>85.777476255088189</c:v>
                </c:pt>
                <c:pt idx="13">
                  <c:v>88.748982360922639</c:v>
                </c:pt>
                <c:pt idx="14">
                  <c:v>87.164179104477611</c:v>
                </c:pt>
                <c:pt idx="15">
                  <c:v>88.253731343283562</c:v>
                </c:pt>
                <c:pt idx="16">
                  <c:v>86.767978290366344</c:v>
                </c:pt>
                <c:pt idx="17">
                  <c:v>83.301221166892802</c:v>
                </c:pt>
                <c:pt idx="18">
                  <c:v>80.725915875169605</c:v>
                </c:pt>
                <c:pt idx="19">
                  <c:v>78.645861601085485</c:v>
                </c:pt>
                <c:pt idx="20">
                  <c:v>77.358208955223873</c:v>
                </c:pt>
                <c:pt idx="21">
                  <c:v>76.862957937584795</c:v>
                </c:pt>
                <c:pt idx="22">
                  <c:v>77.259158751696063</c:v>
                </c:pt>
                <c:pt idx="23">
                  <c:v>79.73541383989145</c:v>
                </c:pt>
                <c:pt idx="24">
                  <c:v>81.518317503392126</c:v>
                </c:pt>
                <c:pt idx="25">
                  <c:v>84.48982360922659</c:v>
                </c:pt>
                <c:pt idx="26">
                  <c:v>86.074626865671647</c:v>
                </c:pt>
                <c:pt idx="27">
                  <c:v>84.588873812754414</c:v>
                </c:pt>
                <c:pt idx="28">
                  <c:v>83.895522388059703</c:v>
                </c:pt>
                <c:pt idx="29">
                  <c:v>84.687924016282224</c:v>
                </c:pt>
                <c:pt idx="30">
                  <c:v>83.103120759837182</c:v>
                </c:pt>
                <c:pt idx="31">
                  <c:v>79.240162822252373</c:v>
                </c:pt>
                <c:pt idx="32">
                  <c:v>79.339213025780182</c:v>
                </c:pt>
                <c:pt idx="33">
                  <c:v>80.924016282225239</c:v>
                </c:pt>
                <c:pt idx="34">
                  <c:v>85.4</c:v>
                </c:pt>
                <c:pt idx="35">
                  <c:v>86.4</c:v>
                </c:pt>
                <c:pt idx="36">
                  <c:v>85.1</c:v>
                </c:pt>
                <c:pt idx="37">
                  <c:v>84.8</c:v>
                </c:pt>
                <c:pt idx="38">
                  <c:v>80.7</c:v>
                </c:pt>
                <c:pt idx="39">
                  <c:v>81.8</c:v>
                </c:pt>
                <c:pt idx="40">
                  <c:v>81.900000000000006</c:v>
                </c:pt>
                <c:pt idx="41">
                  <c:v>80.900000000000006</c:v>
                </c:pt>
                <c:pt idx="42">
                  <c:v>80.099999999999994</c:v>
                </c:pt>
                <c:pt idx="43">
                  <c:v>80</c:v>
                </c:pt>
                <c:pt idx="44">
                  <c:v>78.7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59-4C95-9E8F-E1E6B934E192}"/>
            </c:ext>
          </c:extLst>
        </c:ser>
        <c:ser>
          <c:idx val="1"/>
          <c:order val="1"/>
          <c:tx>
            <c:v>30-34</c:v>
          </c:tx>
          <c:marker>
            <c:symbol val="none"/>
          </c:marker>
          <c:cat>
            <c:numRef>
              <c:f>'3781-2'!$A$57:$A$101</c:f>
              <c:numCache>
                <c:formatCode>General</c:formatCode>
                <c:ptCount val="45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</c:numCache>
            </c:numRef>
          </c:cat>
          <c:val>
            <c:numRef>
              <c:f>'3781-2'!$J$57:$J$101</c:f>
              <c:numCache>
                <c:formatCode>0.0</c:formatCode>
                <c:ptCount val="45"/>
                <c:pt idx="0">
                  <c:v>94.592944369063773</c:v>
                </c:pt>
                <c:pt idx="1">
                  <c:v>94.791044776119406</c:v>
                </c:pt>
                <c:pt idx="2">
                  <c:v>95.979647218453195</c:v>
                </c:pt>
                <c:pt idx="3">
                  <c:v>94.196743554952491</c:v>
                </c:pt>
                <c:pt idx="4">
                  <c:v>95.08819538670285</c:v>
                </c:pt>
                <c:pt idx="5">
                  <c:v>95.583446404341927</c:v>
                </c:pt>
                <c:pt idx="6">
                  <c:v>95.682496607869723</c:v>
                </c:pt>
                <c:pt idx="7">
                  <c:v>94.98914518317504</c:v>
                </c:pt>
                <c:pt idx="8">
                  <c:v>94.791044776119406</c:v>
                </c:pt>
                <c:pt idx="9">
                  <c:v>94.196743554952491</c:v>
                </c:pt>
                <c:pt idx="10">
                  <c:v>92.710990502035258</c:v>
                </c:pt>
                <c:pt idx="11">
                  <c:v>92.413839891451829</c:v>
                </c:pt>
                <c:pt idx="12">
                  <c:v>92.314789687924019</c:v>
                </c:pt>
                <c:pt idx="13">
                  <c:v>93.602442333785618</c:v>
                </c:pt>
                <c:pt idx="14">
                  <c:v>95.286295793758484</c:v>
                </c:pt>
                <c:pt idx="15">
                  <c:v>93.305291723202174</c:v>
                </c:pt>
                <c:pt idx="16">
                  <c:v>91.720488466757104</c:v>
                </c:pt>
                <c:pt idx="17">
                  <c:v>89.541383989145189</c:v>
                </c:pt>
                <c:pt idx="18">
                  <c:v>87.362279511533245</c:v>
                </c:pt>
                <c:pt idx="19">
                  <c:v>87.065128900949802</c:v>
                </c:pt>
                <c:pt idx="20">
                  <c:v>87.065128900949802</c:v>
                </c:pt>
                <c:pt idx="21">
                  <c:v>85.282225237449111</c:v>
                </c:pt>
                <c:pt idx="22">
                  <c:v>85.084124830393492</c:v>
                </c:pt>
                <c:pt idx="23">
                  <c:v>86.569877883310724</c:v>
                </c:pt>
                <c:pt idx="24">
                  <c:v>88.947082767978287</c:v>
                </c:pt>
                <c:pt idx="25">
                  <c:v>89.541383989145189</c:v>
                </c:pt>
                <c:pt idx="26">
                  <c:v>90.531886024423343</c:v>
                </c:pt>
                <c:pt idx="27">
                  <c:v>91.027137042062421</c:v>
                </c:pt>
                <c:pt idx="28">
                  <c:v>89.640434192672998</c:v>
                </c:pt>
                <c:pt idx="29">
                  <c:v>89.343283582089555</c:v>
                </c:pt>
                <c:pt idx="30">
                  <c:v>88.649932157394844</c:v>
                </c:pt>
                <c:pt idx="31">
                  <c:v>85.777476255088189</c:v>
                </c:pt>
                <c:pt idx="32">
                  <c:v>86.4708276797829</c:v>
                </c:pt>
                <c:pt idx="33">
                  <c:v>85.876526458616013</c:v>
                </c:pt>
                <c:pt idx="34">
                  <c:v>87.8</c:v>
                </c:pt>
                <c:pt idx="35">
                  <c:v>89.2</c:v>
                </c:pt>
                <c:pt idx="36">
                  <c:v>89.8</c:v>
                </c:pt>
                <c:pt idx="37">
                  <c:v>89.8</c:v>
                </c:pt>
                <c:pt idx="38">
                  <c:v>87.9</c:v>
                </c:pt>
                <c:pt idx="39">
                  <c:v>88.6</c:v>
                </c:pt>
                <c:pt idx="40">
                  <c:v>87.3</c:v>
                </c:pt>
                <c:pt idx="41">
                  <c:v>88.2</c:v>
                </c:pt>
                <c:pt idx="42">
                  <c:v>87.5</c:v>
                </c:pt>
                <c:pt idx="43">
                  <c:v>85.7</c:v>
                </c:pt>
                <c:pt idx="44">
                  <c:v>84.1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59-4C95-9E8F-E1E6B934E192}"/>
            </c:ext>
          </c:extLst>
        </c:ser>
        <c:ser>
          <c:idx val="2"/>
          <c:order val="2"/>
          <c:tx>
            <c:v>35-39</c:v>
          </c:tx>
          <c:marker>
            <c:symbol val="none"/>
          </c:marker>
          <c:cat>
            <c:numRef>
              <c:f>'3781-2'!$A$57:$A$101</c:f>
              <c:numCache>
                <c:formatCode>General</c:formatCode>
                <c:ptCount val="45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</c:numCache>
            </c:numRef>
          </c:cat>
          <c:val>
            <c:numRef>
              <c:f>'3781-2'!$L$57:$L$101</c:f>
              <c:numCache>
                <c:formatCode>0.0</c:formatCode>
                <c:ptCount val="45"/>
                <c:pt idx="0">
                  <c:v>93.701492537313413</c:v>
                </c:pt>
                <c:pt idx="1">
                  <c:v>94.394843962008139</c:v>
                </c:pt>
                <c:pt idx="2">
                  <c:v>94.592944369063773</c:v>
                </c:pt>
                <c:pt idx="3">
                  <c:v>94.98914518317504</c:v>
                </c:pt>
                <c:pt idx="4">
                  <c:v>95.880597014925371</c:v>
                </c:pt>
                <c:pt idx="5">
                  <c:v>95.781546811397561</c:v>
                </c:pt>
                <c:pt idx="6">
                  <c:v>96.474898236092272</c:v>
                </c:pt>
                <c:pt idx="7">
                  <c:v>95.682496607869723</c:v>
                </c:pt>
                <c:pt idx="8">
                  <c:v>95.781546811397561</c:v>
                </c:pt>
                <c:pt idx="9">
                  <c:v>95.187245590230646</c:v>
                </c:pt>
                <c:pt idx="10">
                  <c:v>93.602442333785618</c:v>
                </c:pt>
                <c:pt idx="11">
                  <c:v>93.503392130257808</c:v>
                </c:pt>
                <c:pt idx="12">
                  <c:v>94.691994572591568</c:v>
                </c:pt>
                <c:pt idx="13">
                  <c:v>93.800542740841252</c:v>
                </c:pt>
                <c:pt idx="14">
                  <c:v>94.196743554952491</c:v>
                </c:pt>
                <c:pt idx="15">
                  <c:v>95.08819538670285</c:v>
                </c:pt>
                <c:pt idx="16">
                  <c:v>93.899592944369061</c:v>
                </c:pt>
                <c:pt idx="17">
                  <c:v>90.729986431478949</c:v>
                </c:pt>
                <c:pt idx="18">
                  <c:v>89.838534599728632</c:v>
                </c:pt>
                <c:pt idx="19">
                  <c:v>89.343283582089555</c:v>
                </c:pt>
                <c:pt idx="20">
                  <c:v>88.3527815468114</c:v>
                </c:pt>
                <c:pt idx="21">
                  <c:v>86.767978290366344</c:v>
                </c:pt>
                <c:pt idx="22">
                  <c:v>87.659430122116689</c:v>
                </c:pt>
                <c:pt idx="23">
                  <c:v>88.649932157394844</c:v>
                </c:pt>
                <c:pt idx="24">
                  <c:v>90.036635006784266</c:v>
                </c:pt>
                <c:pt idx="25">
                  <c:v>90.630936227951153</c:v>
                </c:pt>
                <c:pt idx="26">
                  <c:v>90.729986431478949</c:v>
                </c:pt>
                <c:pt idx="27">
                  <c:v>90.234735413839871</c:v>
                </c:pt>
                <c:pt idx="28">
                  <c:v>89.145183175033921</c:v>
                </c:pt>
                <c:pt idx="29">
                  <c:v>88.947082767978287</c:v>
                </c:pt>
                <c:pt idx="30">
                  <c:v>89.145183175033921</c:v>
                </c:pt>
                <c:pt idx="31">
                  <c:v>87.065128900949802</c:v>
                </c:pt>
                <c:pt idx="32">
                  <c:v>86.767978290366344</c:v>
                </c:pt>
                <c:pt idx="33">
                  <c:v>86.272727272727266</c:v>
                </c:pt>
                <c:pt idx="34">
                  <c:v>89.3</c:v>
                </c:pt>
                <c:pt idx="35">
                  <c:v>91.8</c:v>
                </c:pt>
                <c:pt idx="36">
                  <c:v>92.9</c:v>
                </c:pt>
                <c:pt idx="37">
                  <c:v>90</c:v>
                </c:pt>
                <c:pt idx="38">
                  <c:v>90.4</c:v>
                </c:pt>
                <c:pt idx="39">
                  <c:v>89.6</c:v>
                </c:pt>
                <c:pt idx="40">
                  <c:v>89.4</c:v>
                </c:pt>
                <c:pt idx="41">
                  <c:v>88.4</c:v>
                </c:pt>
                <c:pt idx="42">
                  <c:v>88.6</c:v>
                </c:pt>
                <c:pt idx="43">
                  <c:v>86.3</c:v>
                </c:pt>
                <c:pt idx="44">
                  <c:v>86.2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59-4C95-9E8F-E1E6B934E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0130816"/>
        <c:axId val="190144896"/>
      </c:lineChart>
      <c:catAx>
        <c:axId val="190130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0144896"/>
        <c:crosses val="autoZero"/>
        <c:auto val="1"/>
        <c:lblAlgn val="ctr"/>
        <c:lblOffset val="100"/>
        <c:noMultiLvlLbl val="0"/>
      </c:catAx>
      <c:valAx>
        <c:axId val="190144896"/>
        <c:scaling>
          <c:orientation val="minMax"/>
          <c:max val="100"/>
          <c:min val="4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901308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Kvinner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25-29</c:v>
          </c:tx>
          <c:marker>
            <c:symbol val="none"/>
          </c:marker>
          <c:cat>
            <c:numRef>
              <c:f>'3781-2'!$A$57:$A$101</c:f>
              <c:numCache>
                <c:formatCode>General</c:formatCode>
                <c:ptCount val="45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</c:numCache>
            </c:numRef>
          </c:cat>
          <c:val>
            <c:numRef>
              <c:f>'3781-2'!$I$57:$I$101</c:f>
              <c:numCache>
                <c:formatCode>0.0</c:formatCode>
                <c:ptCount val="45"/>
                <c:pt idx="0">
                  <c:v>44.968792401628221</c:v>
                </c:pt>
                <c:pt idx="1">
                  <c:v>47.048846675712348</c:v>
                </c:pt>
                <c:pt idx="2">
                  <c:v>45.364993215739474</c:v>
                </c:pt>
                <c:pt idx="3">
                  <c:v>49.128900949796474</c:v>
                </c:pt>
                <c:pt idx="4">
                  <c:v>53.586160108548171</c:v>
                </c:pt>
                <c:pt idx="5">
                  <c:v>54.774762550881945</c:v>
                </c:pt>
                <c:pt idx="6">
                  <c:v>54.378561736770685</c:v>
                </c:pt>
                <c:pt idx="7">
                  <c:v>59.232021709633642</c:v>
                </c:pt>
                <c:pt idx="8">
                  <c:v>59.331071913161459</c:v>
                </c:pt>
                <c:pt idx="9">
                  <c:v>57.647218453188607</c:v>
                </c:pt>
                <c:pt idx="10">
                  <c:v>59.430122116689276</c:v>
                </c:pt>
                <c:pt idx="11">
                  <c:v>62.599728629579381</c:v>
                </c:pt>
                <c:pt idx="12">
                  <c:v>64.976933514246937</c:v>
                </c:pt>
                <c:pt idx="13">
                  <c:v>68.542740841248303</c:v>
                </c:pt>
                <c:pt idx="14">
                  <c:v>72.504748982360923</c:v>
                </c:pt>
                <c:pt idx="15">
                  <c:v>73.297150610583444</c:v>
                </c:pt>
                <c:pt idx="16">
                  <c:v>70.325644504748979</c:v>
                </c:pt>
                <c:pt idx="17">
                  <c:v>69.830393487109902</c:v>
                </c:pt>
                <c:pt idx="18">
                  <c:v>70.127544097693345</c:v>
                </c:pt>
                <c:pt idx="19">
                  <c:v>68.24559023066486</c:v>
                </c:pt>
                <c:pt idx="20">
                  <c:v>70.820895522388057</c:v>
                </c:pt>
                <c:pt idx="21">
                  <c:v>70.325644504748979</c:v>
                </c:pt>
                <c:pt idx="22">
                  <c:v>70.424694708276789</c:v>
                </c:pt>
                <c:pt idx="23">
                  <c:v>71.217096336499324</c:v>
                </c:pt>
                <c:pt idx="24">
                  <c:v>71.514246947082768</c:v>
                </c:pt>
                <c:pt idx="25">
                  <c:v>73.792401628222521</c:v>
                </c:pt>
                <c:pt idx="26">
                  <c:v>76.962008141112619</c:v>
                </c:pt>
                <c:pt idx="27">
                  <c:v>76.664857530529176</c:v>
                </c:pt>
                <c:pt idx="28">
                  <c:v>77.061058344640429</c:v>
                </c:pt>
                <c:pt idx="29">
                  <c:v>75.377204884667563</c:v>
                </c:pt>
                <c:pt idx="30">
                  <c:v>75.080054274084119</c:v>
                </c:pt>
                <c:pt idx="31">
                  <c:v>73.990502035278155</c:v>
                </c:pt>
                <c:pt idx="32">
                  <c:v>73.693351424694711</c:v>
                </c:pt>
                <c:pt idx="33">
                  <c:v>74.782903663500676</c:v>
                </c:pt>
                <c:pt idx="34">
                  <c:v>78.3</c:v>
                </c:pt>
                <c:pt idx="35">
                  <c:v>79.099999999999994</c:v>
                </c:pt>
                <c:pt idx="36">
                  <c:v>82.2</c:v>
                </c:pt>
                <c:pt idx="37">
                  <c:v>80.099999999999994</c:v>
                </c:pt>
                <c:pt idx="38">
                  <c:v>77.3</c:v>
                </c:pt>
                <c:pt idx="39">
                  <c:v>77.400000000000006</c:v>
                </c:pt>
                <c:pt idx="40">
                  <c:v>78</c:v>
                </c:pt>
                <c:pt idx="41">
                  <c:v>76.7</c:v>
                </c:pt>
                <c:pt idx="42">
                  <c:v>76</c:v>
                </c:pt>
                <c:pt idx="43">
                  <c:v>74.099999999999994</c:v>
                </c:pt>
                <c:pt idx="44">
                  <c:v>77.400000000000006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D5-4869-8902-01AE6E327E7A}"/>
            </c:ext>
          </c:extLst>
        </c:ser>
        <c:ser>
          <c:idx val="1"/>
          <c:order val="1"/>
          <c:tx>
            <c:v>30-34</c:v>
          </c:tx>
          <c:marker>
            <c:symbol val="none"/>
          </c:marker>
          <c:cat>
            <c:numRef>
              <c:f>'3781-2'!$A$57:$A$101</c:f>
              <c:numCache>
                <c:formatCode>General</c:formatCode>
                <c:ptCount val="45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</c:numCache>
            </c:numRef>
          </c:cat>
          <c:val>
            <c:numRef>
              <c:f>'3781-2'!$K$57:$K$101</c:f>
              <c:numCache>
                <c:formatCode>0.0</c:formatCode>
                <c:ptCount val="45"/>
                <c:pt idx="0">
                  <c:v>50.713704206241523</c:v>
                </c:pt>
                <c:pt idx="1">
                  <c:v>47.841248303934861</c:v>
                </c:pt>
                <c:pt idx="2">
                  <c:v>47.445047489823608</c:v>
                </c:pt>
                <c:pt idx="3">
                  <c:v>50.119402985074629</c:v>
                </c:pt>
                <c:pt idx="4">
                  <c:v>55.36906377204884</c:v>
                </c:pt>
                <c:pt idx="5">
                  <c:v>57.251017639077332</c:v>
                </c:pt>
                <c:pt idx="6">
                  <c:v>59.925373134328353</c:v>
                </c:pt>
                <c:pt idx="7">
                  <c:v>61.807327001356846</c:v>
                </c:pt>
                <c:pt idx="8">
                  <c:v>62.698778833107184</c:v>
                </c:pt>
                <c:pt idx="9">
                  <c:v>63.194029850746261</c:v>
                </c:pt>
                <c:pt idx="10">
                  <c:v>64.679782903663494</c:v>
                </c:pt>
                <c:pt idx="11">
                  <c:v>66.26458616010855</c:v>
                </c:pt>
                <c:pt idx="12">
                  <c:v>68.839891451831747</c:v>
                </c:pt>
                <c:pt idx="13">
                  <c:v>69.236092265943014</c:v>
                </c:pt>
                <c:pt idx="14">
                  <c:v>73.09905020352781</c:v>
                </c:pt>
                <c:pt idx="15">
                  <c:v>76.664857530529176</c:v>
                </c:pt>
                <c:pt idx="16">
                  <c:v>76.169606512890098</c:v>
                </c:pt>
                <c:pt idx="17">
                  <c:v>73.198100407055634</c:v>
                </c:pt>
                <c:pt idx="18">
                  <c:v>73.594301221166887</c:v>
                </c:pt>
                <c:pt idx="19">
                  <c:v>75.575305291723197</c:v>
                </c:pt>
                <c:pt idx="20">
                  <c:v>73.594301221166887</c:v>
                </c:pt>
                <c:pt idx="21">
                  <c:v>73.396200814111253</c:v>
                </c:pt>
                <c:pt idx="22">
                  <c:v>74.188602442333789</c:v>
                </c:pt>
                <c:pt idx="23">
                  <c:v>75.674355495251021</c:v>
                </c:pt>
                <c:pt idx="24">
                  <c:v>77.358208955223873</c:v>
                </c:pt>
                <c:pt idx="25">
                  <c:v>78.546811397557661</c:v>
                </c:pt>
                <c:pt idx="26">
                  <c:v>79.63636363636364</c:v>
                </c:pt>
                <c:pt idx="27">
                  <c:v>79.438263229308006</c:v>
                </c:pt>
                <c:pt idx="28">
                  <c:v>79.73541383989145</c:v>
                </c:pt>
                <c:pt idx="29">
                  <c:v>80.428765264586161</c:v>
                </c:pt>
                <c:pt idx="30">
                  <c:v>79.042062415196739</c:v>
                </c:pt>
                <c:pt idx="31">
                  <c:v>77.655359565807331</c:v>
                </c:pt>
                <c:pt idx="32">
                  <c:v>78.843962008141105</c:v>
                </c:pt>
                <c:pt idx="33">
                  <c:v>77.75440976933514</c:v>
                </c:pt>
                <c:pt idx="34">
                  <c:v>79.8</c:v>
                </c:pt>
                <c:pt idx="35">
                  <c:v>81.5</c:v>
                </c:pt>
                <c:pt idx="36">
                  <c:v>84.3</c:v>
                </c:pt>
                <c:pt idx="37">
                  <c:v>84.3</c:v>
                </c:pt>
                <c:pt idx="38">
                  <c:v>81.5</c:v>
                </c:pt>
                <c:pt idx="39">
                  <c:v>81.5</c:v>
                </c:pt>
                <c:pt idx="40">
                  <c:v>80.400000000000006</c:v>
                </c:pt>
                <c:pt idx="41">
                  <c:v>80.3</c:v>
                </c:pt>
                <c:pt idx="42">
                  <c:v>80.400000000000006</c:v>
                </c:pt>
                <c:pt idx="43">
                  <c:v>80.099999999999994</c:v>
                </c:pt>
                <c:pt idx="44">
                  <c:v>78.8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7D5-4869-8902-01AE6E327E7A}"/>
            </c:ext>
          </c:extLst>
        </c:ser>
        <c:ser>
          <c:idx val="2"/>
          <c:order val="2"/>
          <c:tx>
            <c:v>35-39</c:v>
          </c:tx>
          <c:marker>
            <c:symbol val="none"/>
          </c:marker>
          <c:cat>
            <c:numRef>
              <c:f>'3781-2'!$A$57:$A$101</c:f>
              <c:numCache>
                <c:formatCode>General</c:formatCode>
                <c:ptCount val="45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</c:numCache>
            </c:numRef>
          </c:cat>
          <c:val>
            <c:numRef>
              <c:f>'3781-2'!$M$57:$M$101</c:f>
              <c:numCache>
                <c:formatCode>0.0</c:formatCode>
                <c:ptCount val="45"/>
                <c:pt idx="0">
                  <c:v>52.397557666214375</c:v>
                </c:pt>
                <c:pt idx="1">
                  <c:v>51.109905020352784</c:v>
                </c:pt>
                <c:pt idx="2">
                  <c:v>53.883310719131607</c:v>
                </c:pt>
                <c:pt idx="3">
                  <c:v>56.854816824966072</c:v>
                </c:pt>
                <c:pt idx="4">
                  <c:v>61.906377204884663</c:v>
                </c:pt>
                <c:pt idx="5">
                  <c:v>65.571234735413839</c:v>
                </c:pt>
                <c:pt idx="6">
                  <c:v>65.670284938941649</c:v>
                </c:pt>
                <c:pt idx="7">
                  <c:v>67.651289009497958</c:v>
                </c:pt>
                <c:pt idx="8">
                  <c:v>69.335142469470824</c:v>
                </c:pt>
                <c:pt idx="9">
                  <c:v>73.693351424694711</c:v>
                </c:pt>
                <c:pt idx="10">
                  <c:v>72.009497964721845</c:v>
                </c:pt>
                <c:pt idx="11">
                  <c:v>71.514246947082768</c:v>
                </c:pt>
                <c:pt idx="12">
                  <c:v>71.217096336499324</c:v>
                </c:pt>
                <c:pt idx="13">
                  <c:v>73.990502035278155</c:v>
                </c:pt>
                <c:pt idx="14">
                  <c:v>78.645861601085485</c:v>
                </c:pt>
                <c:pt idx="15">
                  <c:v>79.339213025780182</c:v>
                </c:pt>
                <c:pt idx="16">
                  <c:v>78.843962008141105</c:v>
                </c:pt>
                <c:pt idx="17">
                  <c:v>78.645861601085485</c:v>
                </c:pt>
                <c:pt idx="18">
                  <c:v>77.85345997286295</c:v>
                </c:pt>
                <c:pt idx="19">
                  <c:v>76.862957937584795</c:v>
                </c:pt>
                <c:pt idx="20">
                  <c:v>77.952510176390774</c:v>
                </c:pt>
                <c:pt idx="21">
                  <c:v>78.546811397557661</c:v>
                </c:pt>
                <c:pt idx="22">
                  <c:v>78.249660786974218</c:v>
                </c:pt>
                <c:pt idx="23">
                  <c:v>79.73541383989145</c:v>
                </c:pt>
                <c:pt idx="24">
                  <c:v>78.843962008141105</c:v>
                </c:pt>
                <c:pt idx="25">
                  <c:v>79.83446404341926</c:v>
                </c:pt>
                <c:pt idx="26">
                  <c:v>81.221166892808682</c:v>
                </c:pt>
                <c:pt idx="27">
                  <c:v>81.320217096336492</c:v>
                </c:pt>
                <c:pt idx="28">
                  <c:v>81.914518317503394</c:v>
                </c:pt>
                <c:pt idx="29">
                  <c:v>81.419267299864316</c:v>
                </c:pt>
                <c:pt idx="30">
                  <c:v>81.221166892808682</c:v>
                </c:pt>
                <c:pt idx="31">
                  <c:v>79.73541383989145</c:v>
                </c:pt>
                <c:pt idx="32">
                  <c:v>80.032564450474894</c:v>
                </c:pt>
                <c:pt idx="33">
                  <c:v>79.73541383989145</c:v>
                </c:pt>
                <c:pt idx="34">
                  <c:v>82.2</c:v>
                </c:pt>
                <c:pt idx="35">
                  <c:v>84.5</c:v>
                </c:pt>
                <c:pt idx="36">
                  <c:v>84.4</c:v>
                </c:pt>
                <c:pt idx="37">
                  <c:v>85.2</c:v>
                </c:pt>
                <c:pt idx="38">
                  <c:v>84.8</c:v>
                </c:pt>
                <c:pt idx="39">
                  <c:v>84.2</c:v>
                </c:pt>
                <c:pt idx="40">
                  <c:v>84.3</c:v>
                </c:pt>
                <c:pt idx="41">
                  <c:v>83.2</c:v>
                </c:pt>
                <c:pt idx="42">
                  <c:v>83.9</c:v>
                </c:pt>
                <c:pt idx="43">
                  <c:v>83.1</c:v>
                </c:pt>
                <c:pt idx="44">
                  <c:v>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7D5-4869-8902-01AE6E327E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0013824"/>
        <c:axId val="190015360"/>
      </c:lineChart>
      <c:catAx>
        <c:axId val="190013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0015360"/>
        <c:crosses val="autoZero"/>
        <c:auto val="1"/>
        <c:lblAlgn val="ctr"/>
        <c:lblOffset val="100"/>
        <c:noMultiLvlLbl val="0"/>
      </c:catAx>
      <c:valAx>
        <c:axId val="190015360"/>
        <c:scaling>
          <c:orientation val="minMax"/>
          <c:max val="100"/>
          <c:min val="4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90013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4/5/2018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Klassereiser og utdanningens betydning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Simen Markussen - Frischsenteret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0145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Hvorfor gjør gutter det dårligere på skolen?</a:t>
            </a:r>
          </a:p>
          <a:p>
            <a:pPr lvl="1"/>
            <a:r>
              <a:rPr lang="nb-NO" dirty="0" smtClean="0"/>
              <a:t>Våre funn tyder på at Kabel-TV har noe av skylda, men dette forklarer på ingen måte alt</a:t>
            </a:r>
          </a:p>
          <a:p>
            <a:r>
              <a:rPr lang="nb-NO" dirty="0" smtClean="0"/>
              <a:t>Er det et problem?</a:t>
            </a:r>
          </a:p>
          <a:p>
            <a:pPr lvl="1"/>
            <a:r>
              <a:rPr lang="nb-NO" dirty="0" smtClean="0"/>
              <a:t>Ja, og i økende grad fordi utdanning blir stadig viktigere for hvordan man gjør det i arbeidslivet, ikke minst hvorvidt man deltar overhodet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54437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 forskningen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Egalitarianism</a:t>
            </a:r>
            <a:r>
              <a:rPr lang="nb-NO" dirty="0" smtClean="0"/>
              <a:t> under </a:t>
            </a:r>
            <a:r>
              <a:rPr lang="nb-NO" dirty="0" err="1" smtClean="0"/>
              <a:t>pressure</a:t>
            </a:r>
            <a:r>
              <a:rPr lang="nb-NO" dirty="0" smtClean="0"/>
              <a:t> – </a:t>
            </a:r>
            <a:r>
              <a:rPr lang="nb-NO" dirty="0" err="1" smtClean="0"/>
              <a:t>Towards</a:t>
            </a:r>
            <a:r>
              <a:rPr lang="nb-NO" dirty="0" smtClean="0"/>
              <a:t> </a:t>
            </a:r>
            <a:r>
              <a:rPr lang="nb-NO" dirty="0" err="1" smtClean="0"/>
              <a:t>lower</a:t>
            </a:r>
            <a:r>
              <a:rPr lang="nb-NO" dirty="0" smtClean="0"/>
              <a:t> </a:t>
            </a:r>
            <a:r>
              <a:rPr lang="nb-NO" dirty="0" err="1" smtClean="0"/>
              <a:t>economic</a:t>
            </a:r>
            <a:r>
              <a:rPr lang="nb-NO" dirty="0" smtClean="0"/>
              <a:t> </a:t>
            </a:r>
            <a:r>
              <a:rPr lang="nb-NO" dirty="0" err="1" smtClean="0"/>
              <a:t>mobility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knowledge</a:t>
            </a:r>
            <a:r>
              <a:rPr lang="nb-NO" dirty="0" smtClean="0"/>
              <a:t> </a:t>
            </a:r>
            <a:r>
              <a:rPr lang="nb-NO" dirty="0" err="1" smtClean="0"/>
              <a:t>economy</a:t>
            </a:r>
            <a:r>
              <a:rPr lang="nb-NO" dirty="0" smtClean="0"/>
              <a:t>?, Simen Markussen og Knut Røed</a:t>
            </a:r>
          </a:p>
          <a:p>
            <a:endParaRPr lang="nb-NO" dirty="0"/>
          </a:p>
          <a:p>
            <a:r>
              <a:rPr lang="nb-NO" dirty="0" smtClean="0"/>
              <a:t>Television, </a:t>
            </a:r>
            <a:r>
              <a:rPr lang="nb-NO" dirty="0" err="1" smtClean="0"/>
              <a:t>cognitive</a:t>
            </a:r>
            <a:r>
              <a:rPr lang="nb-NO" dirty="0" smtClean="0"/>
              <a:t> </a:t>
            </a:r>
            <a:r>
              <a:rPr lang="nb-NO" dirty="0" err="1" smtClean="0"/>
              <a:t>ability</a:t>
            </a:r>
            <a:r>
              <a:rPr lang="nb-NO" dirty="0" smtClean="0"/>
              <a:t> and </a:t>
            </a:r>
            <a:r>
              <a:rPr lang="nb-NO" dirty="0" err="1" smtClean="0"/>
              <a:t>high</a:t>
            </a:r>
            <a:r>
              <a:rPr lang="nb-NO" dirty="0" smtClean="0"/>
              <a:t> </a:t>
            </a:r>
            <a:r>
              <a:rPr lang="nb-NO" dirty="0" err="1" smtClean="0"/>
              <a:t>school</a:t>
            </a:r>
            <a:r>
              <a:rPr lang="nb-NO" dirty="0" smtClean="0"/>
              <a:t> </a:t>
            </a:r>
            <a:r>
              <a:rPr lang="nb-NO" dirty="0" err="1" smtClean="0"/>
              <a:t>completion</a:t>
            </a:r>
            <a:r>
              <a:rPr lang="nb-NO" dirty="0" smtClean="0"/>
              <a:t>, Øystein Hernæs, Simen Markussen og Knut Røed, Journal </a:t>
            </a:r>
            <a:r>
              <a:rPr lang="nb-NO" dirty="0" err="1" smtClean="0"/>
              <a:t>of</a:t>
            </a:r>
            <a:r>
              <a:rPr lang="nb-NO" dirty="0" smtClean="0"/>
              <a:t> Human Resources, 2018</a:t>
            </a:r>
          </a:p>
        </p:txBody>
      </p:sp>
    </p:spTree>
    <p:extLst>
      <p:ext uri="{BB962C8B-B14F-4D97-AF65-F5344CB8AC3E}">
        <p14:creationId xmlns:p14="http://schemas.microsoft.com/office/powerpoint/2010/main" val="1759685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841" y="375560"/>
            <a:ext cx="7729728" cy="1188720"/>
          </a:xfrm>
        </p:spPr>
        <p:txBody>
          <a:bodyPr/>
          <a:lstStyle/>
          <a:p>
            <a:r>
              <a:rPr lang="nb-NO" dirty="0" smtClean="0"/>
              <a:t>Fallende sysselsetting</a:t>
            </a:r>
            <a:endParaRPr lang="nb-N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88806015"/>
              </p:ext>
            </p:extLst>
          </p:nvPr>
        </p:nvGraphicFramePr>
        <p:xfrm>
          <a:off x="262759" y="2104698"/>
          <a:ext cx="5384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85141349"/>
              </p:ext>
            </p:extLst>
          </p:nvPr>
        </p:nvGraphicFramePr>
        <p:xfrm>
          <a:off x="6050456" y="2104697"/>
          <a:ext cx="5384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112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Sysselsetting etter klassebakgrunn</a:t>
            </a:r>
            <a:endParaRPr lang="nb-NO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31" y="1870198"/>
            <a:ext cx="5885587" cy="4307807"/>
          </a:xfrm>
        </p:spPr>
      </p:pic>
      <p:sp>
        <p:nvSpPr>
          <p:cNvPr id="5" name="TextBox 4"/>
          <p:cNvSpPr txBox="1"/>
          <p:nvPr/>
        </p:nvSpPr>
        <p:spPr>
          <a:xfrm>
            <a:off x="6825918" y="2454443"/>
            <a:ext cx="4779381" cy="31393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nb-NO" dirty="0" smtClean="0"/>
              <a:t>Klassebakgrunn: Foreldres inntektsrank i</a:t>
            </a:r>
          </a:p>
          <a:p>
            <a:r>
              <a:rPr lang="nb-NO" dirty="0" smtClean="0"/>
              <a:t>barnas fødselskohort. Sum av foreldrenes inntekt</a:t>
            </a:r>
          </a:p>
          <a:p>
            <a:r>
              <a:rPr lang="nb-NO" dirty="0" smtClean="0"/>
              <a:t>Mellom 52-58 år. </a:t>
            </a:r>
          </a:p>
          <a:p>
            <a:endParaRPr lang="nb-NO" dirty="0"/>
          </a:p>
          <a:p>
            <a:r>
              <a:rPr lang="nb-NO" dirty="0" smtClean="0"/>
              <a:t>Kun norskfødte av norskfødte foreldre. Figuren </a:t>
            </a:r>
          </a:p>
          <a:p>
            <a:r>
              <a:rPr lang="nb-NO" dirty="0" smtClean="0"/>
              <a:t>viser kun menn.</a:t>
            </a:r>
          </a:p>
          <a:p>
            <a:endParaRPr lang="nb-NO" dirty="0"/>
          </a:p>
          <a:p>
            <a:r>
              <a:rPr lang="nb-NO" dirty="0" smtClean="0"/>
              <a:t>Sysselsetting: Inntekt over 2G i snitt fra 28-40 år.</a:t>
            </a:r>
          </a:p>
          <a:p>
            <a:endParaRPr lang="nb-NO" dirty="0"/>
          </a:p>
          <a:p>
            <a:r>
              <a:rPr lang="nb-NO" dirty="0" smtClean="0"/>
              <a:t>Kilde: Markussen og Røed (2017): </a:t>
            </a:r>
            <a:r>
              <a:rPr lang="nb-NO" dirty="0" err="1" smtClean="0"/>
              <a:t>Egalitarinism</a:t>
            </a:r>
            <a:endParaRPr lang="nb-NO" dirty="0" smtClean="0"/>
          </a:p>
          <a:p>
            <a:r>
              <a:rPr lang="nb-NO" dirty="0" smtClean="0"/>
              <a:t>under </a:t>
            </a:r>
            <a:r>
              <a:rPr lang="nb-NO" dirty="0" err="1" smtClean="0"/>
              <a:t>pressure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782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Sysselsetting etter klassebakgrunn</a:t>
            </a:r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6825918" y="2454443"/>
            <a:ext cx="4779381" cy="31393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nb-NO" dirty="0" smtClean="0"/>
              <a:t>Klassebakgrunn: Foreldres inntektsrank i</a:t>
            </a:r>
          </a:p>
          <a:p>
            <a:r>
              <a:rPr lang="nb-NO" dirty="0" smtClean="0"/>
              <a:t>barnas fødselskohort. Sum av foreldrenes inntekt</a:t>
            </a:r>
          </a:p>
          <a:p>
            <a:r>
              <a:rPr lang="nb-NO" dirty="0" smtClean="0"/>
              <a:t>Mellom 52-58 år. </a:t>
            </a:r>
          </a:p>
          <a:p>
            <a:endParaRPr lang="nb-NO" dirty="0"/>
          </a:p>
          <a:p>
            <a:r>
              <a:rPr lang="nb-NO" dirty="0" smtClean="0"/>
              <a:t>Kun norskfødte av norskfødte foreldre. Figuren </a:t>
            </a:r>
          </a:p>
          <a:p>
            <a:r>
              <a:rPr lang="nb-NO" dirty="0" smtClean="0"/>
              <a:t>viser kun menn.</a:t>
            </a:r>
          </a:p>
          <a:p>
            <a:endParaRPr lang="nb-NO" dirty="0"/>
          </a:p>
          <a:p>
            <a:r>
              <a:rPr lang="nb-NO" dirty="0" smtClean="0"/>
              <a:t>Sysselsetting: Inntekt over 2G i snitt fra 28-40 år.</a:t>
            </a:r>
          </a:p>
          <a:p>
            <a:endParaRPr lang="nb-NO" dirty="0"/>
          </a:p>
          <a:p>
            <a:r>
              <a:rPr lang="nb-NO" dirty="0" smtClean="0"/>
              <a:t>Kilde: Markussen og Røed (2017): </a:t>
            </a:r>
            <a:r>
              <a:rPr lang="nb-NO" dirty="0" err="1" smtClean="0"/>
              <a:t>Egalitarinism</a:t>
            </a:r>
            <a:endParaRPr lang="nb-NO" dirty="0" smtClean="0"/>
          </a:p>
          <a:p>
            <a:r>
              <a:rPr lang="nb-NO" dirty="0" smtClean="0"/>
              <a:t>under </a:t>
            </a:r>
            <a:r>
              <a:rPr lang="nb-NO" dirty="0" err="1" smtClean="0"/>
              <a:t>pressure</a:t>
            </a:r>
            <a:endParaRPr lang="nb-NO" dirty="0"/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12" y="1860162"/>
            <a:ext cx="5913011" cy="4327880"/>
          </a:xfrm>
        </p:spPr>
      </p:pic>
    </p:spTree>
    <p:extLst>
      <p:ext uri="{BB962C8B-B14F-4D97-AF65-F5344CB8AC3E}">
        <p14:creationId xmlns:p14="http://schemas.microsoft.com/office/powerpoint/2010/main" val="133556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Lav klasse = dårligere utfall enn før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Inntektsrank/Inntektsandel</a:t>
            </a:r>
          </a:p>
          <a:p>
            <a:r>
              <a:rPr lang="nb-NO" dirty="0" smtClean="0"/>
              <a:t>Sysselsetting (gutter)</a:t>
            </a:r>
          </a:p>
          <a:p>
            <a:r>
              <a:rPr lang="nb-NO" dirty="0" smtClean="0"/>
              <a:t>Uførhet</a:t>
            </a:r>
          </a:p>
          <a:p>
            <a:r>
              <a:rPr lang="nb-NO" dirty="0" smtClean="0"/>
              <a:t>Tidlig død (gutter)</a:t>
            </a:r>
          </a:p>
          <a:p>
            <a:r>
              <a:rPr lang="nb-NO" dirty="0" smtClean="0"/>
              <a:t>Familieetablering (gutter)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41613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IQ?</a:t>
            </a:r>
          </a:p>
          <a:p>
            <a:pPr lvl="1"/>
            <a:r>
              <a:rPr lang="nb-NO" dirty="0" smtClean="0"/>
              <a:t>Uendret fordeling av IQ etter klasse</a:t>
            </a:r>
          </a:p>
          <a:p>
            <a:pPr lvl="1"/>
            <a:r>
              <a:rPr lang="nb-NO" dirty="0" smtClean="0"/>
              <a:t>Om noe, redusert betydning av IQ for arbeidsmarkedsutfall</a:t>
            </a:r>
          </a:p>
          <a:p>
            <a:r>
              <a:rPr lang="nb-NO" dirty="0" smtClean="0"/>
              <a:t>Utdanning?</a:t>
            </a:r>
          </a:p>
          <a:p>
            <a:pPr lvl="1"/>
            <a:r>
              <a:rPr lang="nb-NO" dirty="0" smtClean="0"/>
              <a:t>Lav klasse: Uendret andel av samlet utdanning, motsats til middelklassen</a:t>
            </a:r>
          </a:p>
          <a:p>
            <a:pPr lvl="1"/>
            <a:r>
              <a:rPr lang="nb-NO" dirty="0" smtClean="0"/>
              <a:t>(Relativ) utdanning viktigere for arbeidsmarkedsutfall</a:t>
            </a:r>
          </a:p>
          <a:p>
            <a:pPr lvl="2"/>
            <a:r>
              <a:rPr lang="nb-NO" dirty="0" smtClean="0"/>
              <a:t>Spesielt for personer med lav IQ</a:t>
            </a:r>
          </a:p>
          <a:p>
            <a:pPr lvl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999452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 henger de laveste klassene etter i utdanning?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b-NO" dirty="0" smtClean="0"/>
              <a:t>Vår «forklaring»:</a:t>
            </a:r>
          </a:p>
          <a:p>
            <a:r>
              <a:rPr lang="nb-NO" dirty="0" smtClean="0"/>
              <a:t>For å ta utdanning kreves enten gode evner eller støtte hjemmefra. </a:t>
            </a:r>
          </a:p>
          <a:p>
            <a:endParaRPr lang="nb-NO" dirty="0" smtClean="0"/>
          </a:p>
          <a:p>
            <a:r>
              <a:rPr lang="nb-NO" dirty="0" smtClean="0"/>
              <a:t>Mindre støtte hjemmefra i lav-klasse-familier</a:t>
            </a:r>
          </a:p>
          <a:p>
            <a:endParaRPr lang="nb-NO" dirty="0"/>
          </a:p>
          <a:p>
            <a:r>
              <a:rPr lang="nb-NO" dirty="0" smtClean="0"/>
              <a:t>Figuren viser relativ andel med høy IQ blant dem med utdanning utover grunnskole relativt til alle i klassen</a:t>
            </a:r>
            <a:endParaRPr lang="nb-NO" dirty="0"/>
          </a:p>
        </p:txBody>
      </p:sp>
      <p:pic>
        <p:nvPicPr>
          <p:cNvPr id="5" name="Picture 1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660" y="388140"/>
            <a:ext cx="6794781" cy="547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445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 henger de laveste klassene etter i utdanning?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b-NO" dirty="0" smtClean="0"/>
              <a:t>Gutter fra laveste klasse, med fullført vgs. har 50% oftere høy IQ enn klassen som helhet</a:t>
            </a:r>
          </a:p>
          <a:p>
            <a:r>
              <a:rPr lang="nb-NO" dirty="0" smtClean="0"/>
              <a:t>For jenter er det lavere, ca. 30%</a:t>
            </a:r>
          </a:p>
          <a:p>
            <a:r>
              <a:rPr lang="nb-NO" dirty="0" smtClean="0"/>
              <a:t>For barn fra høy klasse er det nesten ingen forskjell </a:t>
            </a:r>
            <a:endParaRPr lang="nb-NO" dirty="0"/>
          </a:p>
        </p:txBody>
      </p:sp>
      <p:pic>
        <p:nvPicPr>
          <p:cNvPr id="5" name="Picture 1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660" y="388140"/>
            <a:ext cx="6794781" cy="547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596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Kabel-TV, IQ og utdanning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52389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Hva: </a:t>
            </a:r>
          </a:p>
          <a:p>
            <a:pPr lvl="1"/>
            <a:r>
              <a:rPr lang="nb-NO" dirty="0" smtClean="0"/>
              <a:t>Effekt av tilgang på kabel-tv, lokal variasjon i kabel-tv utbygging, IQ-data fra sesjon, fullføring av vgs., sammenligning av søsken</a:t>
            </a:r>
          </a:p>
          <a:p>
            <a:r>
              <a:rPr lang="nb-NO" dirty="0" smtClean="0"/>
              <a:t>Funn:</a:t>
            </a:r>
          </a:p>
          <a:p>
            <a:pPr lvl="1"/>
            <a:r>
              <a:rPr lang="nb-NO" dirty="0" smtClean="0"/>
              <a:t>Kabel-TV gir lavere IQ (gutter), effekten av 1 år med TV-tilgang tilsv. </a:t>
            </a:r>
            <a:r>
              <a:rPr lang="nb-NO" dirty="0" err="1" smtClean="0"/>
              <a:t>ca</a:t>
            </a:r>
            <a:r>
              <a:rPr lang="nb-NO" dirty="0" smtClean="0"/>
              <a:t> 4.5% av effekten av 1 års ekstra grunnskole</a:t>
            </a:r>
          </a:p>
          <a:p>
            <a:pPr lvl="1"/>
            <a:r>
              <a:rPr lang="nb-NO" dirty="0" smtClean="0"/>
              <a:t>Reduserer fullføringsgraden i vgs. </a:t>
            </a:r>
            <a:r>
              <a:rPr lang="nb-NO" dirty="0"/>
              <a:t> </a:t>
            </a:r>
            <a:r>
              <a:rPr lang="nb-NO" dirty="0" smtClean="0"/>
              <a:t>- kun for gutter!</a:t>
            </a:r>
          </a:p>
          <a:p>
            <a:pPr lvl="2"/>
            <a:r>
              <a:rPr lang="nb-NO" dirty="0" smtClean="0"/>
              <a:t>TV-utbyggingen kan forklare ca. 1,2 </a:t>
            </a:r>
            <a:r>
              <a:rPr lang="nb-NO" dirty="0" err="1" smtClean="0"/>
              <a:t>pp</a:t>
            </a:r>
            <a:r>
              <a:rPr lang="nb-NO" dirty="0" smtClean="0"/>
              <a:t>. reduksjon for gutter, </a:t>
            </a:r>
            <a:r>
              <a:rPr lang="nb-NO" dirty="0" err="1" smtClean="0"/>
              <a:t>ca</a:t>
            </a:r>
            <a:r>
              <a:rPr lang="nb-NO" dirty="0" smtClean="0"/>
              <a:t> 20% av den økte kjønnsforskjellen</a:t>
            </a:r>
          </a:p>
          <a:p>
            <a:r>
              <a:rPr lang="nb-NO" dirty="0" smtClean="0"/>
              <a:t>Hvorfor?</a:t>
            </a:r>
          </a:p>
          <a:p>
            <a:pPr lvl="1"/>
            <a:r>
              <a:rPr lang="nb-NO" dirty="0" smtClean="0"/>
              <a:t>Mindre lesing, endrede TV-vaner</a:t>
            </a:r>
          </a:p>
          <a:p>
            <a:pPr lvl="1"/>
            <a:r>
              <a:rPr lang="nb-NO" dirty="0" smtClean="0"/>
              <a:t>Mest negative effekter for gutter fra hjem med høyt utdannede foreldre, her erstattet TV i større grad lesing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9767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n gjengis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TM03457503[[fn=Kan gjengis]]</Template>
  <TotalTime>246</TotalTime>
  <Words>493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Kan gjengis</vt:lpstr>
      <vt:lpstr>Klassereiser og utdanningens betydning</vt:lpstr>
      <vt:lpstr>Fallende sysselsetting</vt:lpstr>
      <vt:lpstr>Sysselsetting etter klassebakgrunn</vt:lpstr>
      <vt:lpstr>Sysselsetting etter klassebakgrunn</vt:lpstr>
      <vt:lpstr>Lav klasse = dårligere utfall enn før</vt:lpstr>
      <vt:lpstr>Hvorfor?</vt:lpstr>
      <vt:lpstr>Hvorfor henger de laveste klassene etter i utdanning?</vt:lpstr>
      <vt:lpstr>Hvorfor henger de laveste klassene etter i utdanning?</vt:lpstr>
      <vt:lpstr>Kabel-TV, IQ og utdanning</vt:lpstr>
      <vt:lpstr>Oppsummering</vt:lpstr>
      <vt:lpstr>Om forskningen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Klassereiser og utdanningens betydning</dc:title>
  <dc:creator>Simen Markussen</dc:creator>
  <cp:lastModifiedBy>Simen Markussen</cp:lastModifiedBy>
  <cp:revision>12</cp:revision>
  <dcterms:created xsi:type="dcterms:W3CDTF">2018-04-04T16:35:34Z</dcterms:created>
  <dcterms:modified xsi:type="dcterms:W3CDTF">2018-04-05T05:28:38Z</dcterms:modified>
</cp:coreProperties>
</file>