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1" r:id="rId4"/>
    <p:sldId id="262" r:id="rId5"/>
    <p:sldId id="263" r:id="rId6"/>
    <p:sldId id="282" r:id="rId7"/>
    <p:sldId id="283" r:id="rId8"/>
    <p:sldId id="28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86"/>
    <p:restoredTop sz="67802"/>
  </p:normalViewPr>
  <p:slideViewPr>
    <p:cSldViewPr snapToGrid="0" snapToObjects="1">
      <p:cViewPr>
        <p:scale>
          <a:sx n="77" d="100"/>
          <a:sy n="77" d="100"/>
        </p:scale>
        <p:origin x="1832" y="56"/>
      </p:cViewPr>
      <p:guideLst>
        <p:guide orient="horz" pos="1620"/>
        <p:guide pos="28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CF17A-C0FD-664F-A964-B1E5E11D2D92}" type="datetimeFigureOut">
              <a:rPr lang="nb-NO" smtClean="0"/>
              <a:t>03.04.18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86184-AA1B-AE42-8087-4761FDFBEC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460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86184-AA1B-AE42-8087-4761FDFBEC7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915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86184-AA1B-AE42-8087-4761FDFBEC7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582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86184-AA1B-AE42-8087-4761FDFBEC7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8591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86184-AA1B-AE42-8087-4761FDFBEC7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404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86184-AA1B-AE42-8087-4761FDFBEC7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295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spcBef>
                <a:spcPct val="0"/>
              </a:spcBef>
              <a:buFont typeface="Arial" charset="0"/>
              <a:buChar char="•"/>
            </a:pPr>
            <a:r>
              <a:rPr lang="nb-NO" altLang="nb-NO" dirty="0" smtClean="0">
                <a:ea typeface="ＭＳ Ｐゴシック" charset="-128"/>
              </a:rPr>
              <a:t>data </a:t>
            </a:r>
            <a:r>
              <a:rPr lang="nb-NO" altLang="nb-NO" dirty="0" smtClean="0">
                <a:ea typeface="ＭＳ Ｐゴシック" charset="-128"/>
              </a:rPr>
              <a:t>fra Stavanger </a:t>
            </a:r>
            <a:r>
              <a:rPr lang="nb-NO" altLang="nb-NO" dirty="0" err="1" smtClean="0">
                <a:ea typeface="ＭＳ Ｐゴシック" charset="-128"/>
              </a:rPr>
              <a:t>prosj</a:t>
            </a:r>
            <a:r>
              <a:rPr lang="nb-NO" altLang="nb-NO" dirty="0" smtClean="0">
                <a:ea typeface="ＭＳ Ｐゴシック" charset="-128"/>
              </a:rPr>
              <a:t>. Det lærende barnet, der alle kommunale barnehager i Stavanger kommune deltar. I tillegg ønsket </a:t>
            </a:r>
            <a:r>
              <a:rPr lang="nb-NO" altLang="nb-NO" dirty="0" err="1" smtClean="0">
                <a:ea typeface="ＭＳ Ｐゴシック" charset="-128"/>
              </a:rPr>
              <a:t>ca</a:t>
            </a:r>
            <a:r>
              <a:rPr lang="nb-NO" altLang="nb-NO" dirty="0" smtClean="0">
                <a:ea typeface="ＭＳ Ｐゴシック" charset="-128"/>
              </a:rPr>
              <a:t> halvparten av </a:t>
            </a:r>
            <a:r>
              <a:rPr lang="nb-NO" altLang="nb-NO" baseline="0" dirty="0" smtClean="0">
                <a:ea typeface="ＭＳ Ｐゴシック" charset="-128"/>
              </a:rPr>
              <a:t>de</a:t>
            </a:r>
            <a:r>
              <a:rPr lang="nb-NO" altLang="nb-NO" dirty="0" smtClean="0">
                <a:ea typeface="ＭＳ Ｐゴシック" charset="-128"/>
              </a:rPr>
              <a:t> private barnehagene også å delta</a:t>
            </a:r>
            <a:r>
              <a:rPr lang="nb-NO" altLang="nb-NO" dirty="0" smtClean="0">
                <a:ea typeface="ＭＳ Ｐゴシック" charset="-128"/>
              </a:rPr>
              <a:t>. =&gt;87 </a:t>
            </a:r>
            <a:r>
              <a:rPr lang="nb-NO" altLang="nb-NO" dirty="0" err="1" smtClean="0">
                <a:ea typeface="ＭＳ Ｐゴシック" charset="-128"/>
              </a:rPr>
              <a:t>bhg</a:t>
            </a:r>
            <a:r>
              <a:rPr lang="nb-NO" altLang="nb-NO" dirty="0" smtClean="0">
                <a:ea typeface="ＭＳ Ｐゴシック" charset="-128"/>
              </a:rPr>
              <a:t>, 185</a:t>
            </a:r>
            <a:r>
              <a:rPr lang="nb-NO" altLang="nb-NO" baseline="0" dirty="0" smtClean="0">
                <a:ea typeface="ＭＳ Ｐゴシック" charset="-128"/>
              </a:rPr>
              <a:t> avdelinger</a:t>
            </a:r>
            <a:endParaRPr lang="nb-NO" altLang="nb-NO" dirty="0" smtClean="0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nb-NO" altLang="nb-NO" dirty="0" smtClean="0">
              <a:ea typeface="ＭＳ Ｐゴシック" charset="-128"/>
            </a:endParaRPr>
          </a:p>
          <a:p>
            <a:pPr marL="171450" indent="-171450" eaLnBrk="1" hangingPunct="1">
              <a:spcBef>
                <a:spcPct val="0"/>
              </a:spcBef>
              <a:buFont typeface="Arial" charset="0"/>
              <a:buChar char="•"/>
            </a:pPr>
            <a:r>
              <a:rPr lang="nb-NO" altLang="nb-NO" dirty="0" smtClean="0">
                <a:ea typeface="ＭＳ Ｐゴシック" charset="-128"/>
              </a:rPr>
              <a:t>I utvalget var det 1005 barn og alle disse er 33 måneder gamle, altså 2</a:t>
            </a:r>
            <a:r>
              <a:rPr lang="nb-NO" altLang="nb-NO" baseline="0" dirty="0" smtClean="0">
                <a:ea typeface="ＭＳ Ｐゴシック" charset="-128"/>
              </a:rPr>
              <a:t> år og 9 mnd</a:t>
            </a:r>
            <a:r>
              <a:rPr lang="nb-NO" altLang="nb-NO" dirty="0" smtClean="0">
                <a:ea typeface="ＭＳ Ｐゴシック" charset="-128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nb-NO" altLang="nb-NO" dirty="0" smtClean="0">
              <a:ea typeface="ＭＳ Ｐゴシック" charset="-128"/>
            </a:endParaRPr>
          </a:p>
          <a:p>
            <a:pPr marL="171450" indent="-171450" eaLnBrk="1" hangingPunct="1">
              <a:spcBef>
                <a:spcPct val="0"/>
              </a:spcBef>
              <a:buFont typeface="Arial" charset="0"/>
              <a:buChar char="•"/>
            </a:pPr>
            <a:r>
              <a:rPr lang="nb-NO" altLang="nb-NO" dirty="0" smtClean="0">
                <a:ea typeface="ＭＳ Ｐゴシック" charset="-128"/>
              </a:rPr>
              <a:t> I stavangerprosjektet ses det på flere ulike funksjonsområder, som motorikk, </a:t>
            </a:r>
            <a:r>
              <a:rPr lang="nb-NO" altLang="nb-NO" dirty="0" smtClean="0">
                <a:ea typeface="ＭＳ Ｐゴシック" charset="-128"/>
              </a:rPr>
              <a:t>matematikk</a:t>
            </a:r>
            <a:r>
              <a:rPr lang="nb-NO" altLang="nb-NO" baseline="0" dirty="0" smtClean="0">
                <a:ea typeface="ＭＳ Ｐゴシック" charset="-128"/>
              </a:rPr>
              <a:t> </a:t>
            </a:r>
            <a:r>
              <a:rPr lang="nb-NO" altLang="nb-NO" baseline="0" dirty="0" smtClean="0">
                <a:ea typeface="ＭＳ Ｐゴシック" charset="-128"/>
              </a:rPr>
              <a:t>og</a:t>
            </a:r>
            <a:r>
              <a:rPr lang="nb-NO" altLang="nb-NO" dirty="0" smtClean="0">
                <a:ea typeface="ＭＳ Ｐゴシック" charset="-128"/>
              </a:rPr>
              <a:t> sosial fungering,  men data i vårt sample er samlet inn ved hjelp av observasjonsmateriellet TRAS.</a:t>
            </a:r>
            <a:r>
              <a:rPr lang="nb-NO" altLang="nb-NO" baseline="0" dirty="0" smtClean="0">
                <a:ea typeface="ＭＳ Ｐゴシック" charset="-128"/>
              </a:rPr>
              <a:t> </a:t>
            </a:r>
            <a:r>
              <a:rPr lang="nb-NO" altLang="nb-NO" dirty="0" smtClean="0">
                <a:ea typeface="ＭＳ Ｐゴシック" charset="-128"/>
              </a:rPr>
              <a:t>Her er det personalet i barnehagene som har observert barna over en 3mnds tid, og observasjonene er gjort i barnas hverdagsaktiviteter og lek. </a:t>
            </a:r>
            <a:r>
              <a:rPr lang="nb-NO" altLang="nb-NO" dirty="0" smtClean="0">
                <a:ea typeface="ＭＳ Ｐゴシック" charset="-128"/>
              </a:rPr>
              <a:t>=&gt;</a:t>
            </a:r>
            <a:r>
              <a:rPr lang="nb-NO" altLang="nb-NO" baseline="0" dirty="0" smtClean="0">
                <a:ea typeface="ＭＳ Ｐゴシック" charset="-128"/>
              </a:rPr>
              <a:t>økologiske </a:t>
            </a:r>
            <a:r>
              <a:rPr lang="nb-NO" altLang="nb-NO" baseline="0" dirty="0" smtClean="0">
                <a:ea typeface="ＭＳ Ｐゴシック" charset="-128"/>
              </a:rPr>
              <a:t>data </a:t>
            </a:r>
            <a:r>
              <a:rPr lang="nb-NO" altLang="nb-NO" baseline="0" dirty="0" smtClean="0">
                <a:ea typeface="ＭＳ Ｐゴシック" charset="-128"/>
              </a:rPr>
              <a:t>vs. ”</a:t>
            </a:r>
            <a:r>
              <a:rPr lang="nb-NO" altLang="nb-NO" baseline="0" dirty="0" err="1" smtClean="0">
                <a:ea typeface="ＭＳ Ｐゴシック" charset="-128"/>
              </a:rPr>
              <a:t>øyeblikkskunnskap</a:t>
            </a:r>
            <a:r>
              <a:rPr lang="nb-NO" altLang="nb-NO" baseline="0" dirty="0" smtClean="0">
                <a:ea typeface="ＭＳ Ｐゴシック" charset="-128"/>
              </a:rPr>
              <a:t>”. </a:t>
            </a:r>
            <a:endParaRPr lang="nb-NO" altLang="nb-NO" baseline="0" dirty="0" smtClean="0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nb-NO" altLang="nb-NO" baseline="0" dirty="0" smtClean="0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endParaRPr lang="nb-NO" baseline="0" dirty="0" smtClean="0">
              <a:ea typeface="ＭＳ Ｐゴシック" charset="-128"/>
            </a:endParaRPr>
          </a:p>
          <a:p>
            <a:pPr marL="171450" indent="-171450" eaLnBrk="1" hangingPunct="1">
              <a:spcBef>
                <a:spcPct val="0"/>
              </a:spcBef>
              <a:buFont typeface="Arial" charset="0"/>
              <a:buChar char="•"/>
            </a:pPr>
            <a:r>
              <a:rPr lang="nb-NO" baseline="0" dirty="0" smtClean="0">
                <a:ea typeface="ＭＳ Ｐゴシック" charset="-128"/>
              </a:rPr>
              <a:t>I TRAS </a:t>
            </a:r>
            <a:r>
              <a:rPr lang="nb-NO" baseline="0" dirty="0" smtClean="0">
                <a:ea typeface="ＭＳ Ｐゴシック" charset="-128"/>
              </a:rPr>
              <a:t>: interesse </a:t>
            </a:r>
            <a:r>
              <a:rPr lang="nb-NO" baseline="0" dirty="0" smtClean="0">
                <a:ea typeface="ＭＳ Ｐゴシック" charset="-128"/>
              </a:rPr>
              <a:t>og deltakelse for å se i bildebøker, delta i sangleker, rim og </a:t>
            </a:r>
            <a:r>
              <a:rPr lang="nb-NO" baseline="0" dirty="0" smtClean="0">
                <a:ea typeface="ＭＳ Ｐゴシック" charset="-128"/>
              </a:rPr>
              <a:t>rytme : ”interesse for, og </a:t>
            </a:r>
            <a:r>
              <a:rPr lang="nb-NO" baseline="0" dirty="0" smtClean="0">
                <a:ea typeface="ＭＳ Ｐゴシック" charset="-128"/>
              </a:rPr>
              <a:t>deltakelse i </a:t>
            </a:r>
            <a:r>
              <a:rPr lang="nb-NO" baseline="0" dirty="0" smtClean="0">
                <a:ea typeface="ＭＳ Ｐゴシック" charset="-128"/>
              </a:rPr>
              <a:t>språkaktiviteter”. </a:t>
            </a:r>
          </a:p>
          <a:p>
            <a:pPr marL="171450" indent="-171450" eaLnBrk="1" hangingPunct="1">
              <a:spcBef>
                <a:spcPct val="0"/>
              </a:spcBef>
              <a:buFont typeface="Arial" charset="0"/>
              <a:buChar char="•"/>
            </a:pPr>
            <a:r>
              <a:rPr lang="nb-NO" baseline="0" dirty="0" smtClean="0">
                <a:ea typeface="ＭＳ Ｐゴシック" charset="-128"/>
                <a:sym typeface="Wingdings"/>
              </a:rPr>
              <a:t>=&gt;</a:t>
            </a:r>
            <a:r>
              <a:rPr lang="nb-NO" baseline="0" dirty="0" err="1" smtClean="0">
                <a:ea typeface="ＭＳ Ｐゴシック" charset="-128"/>
                <a:sym typeface="Wingdings"/>
              </a:rPr>
              <a:t>vokseninitiere</a:t>
            </a:r>
            <a:r>
              <a:rPr lang="nb-NO" baseline="0" dirty="0" smtClean="0">
                <a:ea typeface="ＭＳ Ｐゴシック" charset="-128"/>
                <a:sym typeface="Wingdings"/>
              </a:rPr>
              <a:t>, uformelle og frivillige</a:t>
            </a:r>
            <a:endParaRPr lang="nb-NO" baseline="0" dirty="0" smtClean="0">
              <a:ea typeface="ＭＳ Ｐゴシック" charset="-128"/>
              <a:sym typeface="Wingdings"/>
            </a:endParaRPr>
          </a:p>
          <a:p>
            <a:pPr eaLnBrk="1" hangingPunct="1">
              <a:spcBef>
                <a:spcPct val="0"/>
              </a:spcBef>
            </a:pPr>
            <a:endParaRPr lang="nb-NO" baseline="0" dirty="0" smtClean="0">
              <a:ea typeface="ＭＳ Ｐゴシック" charset="-128"/>
              <a:sym typeface="Wingding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86184-AA1B-AE42-8087-4761FDFBEC7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5910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86184-AA1B-AE42-8087-4761FDFBEC7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4722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86184-AA1B-AE42-8087-4761FDFBEC7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85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0" y="0"/>
            <a:ext cx="7572866" cy="2506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3" y="2558049"/>
            <a:ext cx="6993737" cy="962313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800">
                <a:solidFill>
                  <a:srgbClr val="87B52D"/>
                </a:solidFill>
              </a:defRPr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2" y="3694880"/>
            <a:ext cx="6993737" cy="415573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SKRIV INN DITT NAVN 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7280" y="5949923"/>
            <a:ext cx="1883364" cy="2238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nb-NO" sz="1000" b="1" i="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lesesenteret.no</a:t>
            </a:r>
            <a:endParaRPr lang="nb-NO" sz="1000" b="1" i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7280" y="4424633"/>
            <a:ext cx="1883364" cy="2238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fld id="{173CE512-D0B5-FE42-8052-E88FF146DEEB}" type="datetime1">
              <a:rPr lang="nb-NO" sz="800" b="0" i="0" smtClean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cs typeface="Trebuchet MS"/>
              </a:rPr>
              <a:t>03.04.18</a:t>
            </a:fld>
            <a:endParaRPr lang="nb-NO" sz="800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rebuchet MS"/>
              <a:cs typeface="Trebuchet M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80003" y="3619973"/>
            <a:ext cx="6993737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97283" y="4130853"/>
            <a:ext cx="6993737" cy="19368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latin typeface="Trebuchet MS"/>
                <a:cs typeface="Trebuchet MS"/>
              </a:defRPr>
            </a:lvl1pPr>
            <a:lvl2pPr marL="355600" indent="0">
              <a:buFontTx/>
              <a:buNone/>
              <a:defRPr sz="1000">
                <a:latin typeface="Soho Gothic Std"/>
                <a:cs typeface="Soho Gothic Std"/>
              </a:defRPr>
            </a:lvl2pPr>
            <a:lvl3pPr marL="722312" indent="0">
              <a:buFontTx/>
              <a:buNone/>
              <a:defRPr sz="1000">
                <a:latin typeface="Soho Gothic Std"/>
                <a:cs typeface="Soho Gothic Std"/>
              </a:defRPr>
            </a:lvl3pPr>
            <a:lvl4pPr marL="1169987" indent="0">
              <a:buFontTx/>
              <a:buNone/>
              <a:defRPr sz="1000">
                <a:latin typeface="Soho Gothic Std"/>
                <a:cs typeface="Soho Gothic Std"/>
              </a:defRPr>
            </a:lvl4pPr>
            <a:lvl5pPr marL="1525588" indent="0">
              <a:buFontTx/>
              <a:buNone/>
              <a:defRPr sz="1000">
                <a:latin typeface="Soho Gothic Std"/>
                <a:cs typeface="Soho Gothic Std"/>
              </a:defRPr>
            </a:lvl5pPr>
          </a:lstStyle>
          <a:p>
            <a:pPr lvl="0"/>
            <a:r>
              <a:rPr lang="nb-NO" dirty="0" smtClean="0"/>
              <a:t>Skriv inn stilling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20000"/>
            <a:ext cx="1218455" cy="3681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12543"/>
            <a:ext cx="7508108" cy="1120668"/>
          </a:xfrm>
        </p:spPr>
        <p:txBody>
          <a:bodyPr/>
          <a:lstStyle>
            <a:lvl1pPr algn="l">
              <a:defRPr sz="2800" baseline="0"/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1712745"/>
            <a:ext cx="7508108" cy="4389120"/>
          </a:xfrm>
          <a:ln w="12700" cmpd="sng">
            <a:noFill/>
          </a:ln>
          <a:effectLst/>
        </p:spPr>
        <p:txBody>
          <a:bodyPr/>
          <a:lstStyle>
            <a:lvl1pPr marL="265113" indent="-265113">
              <a:buClr>
                <a:srgbClr val="87B52D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1pPr>
            <a:lvl2pPr marL="539750" indent="-184150">
              <a:buClr>
                <a:srgbClr val="87B52D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2pPr>
            <a:lvl3pPr marL="895350" indent="-173038">
              <a:buClr>
                <a:srgbClr val="87B52D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3pPr>
            <a:lvl4pPr marL="1343025" indent="-173038">
              <a:buClr>
                <a:srgbClr val="87B52D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4pPr>
            <a:lvl5pPr marL="1700213" indent="-174625">
              <a:buClr>
                <a:srgbClr val="87B52D"/>
              </a:buClr>
              <a:buFont typeface="Wingdings" charset="2"/>
              <a:buChar char="§"/>
              <a:defRPr>
                <a:latin typeface="Trebuchet MS"/>
                <a:cs typeface="Trebuchet MS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80000" y="1322275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8003" y="6480002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30AF328-B51C-4FF1-B9B1-597C01516ED8}" type="slidenum">
              <a:rPr lang="nb-NO" sz="800" smtClean="0">
                <a:solidFill>
                  <a:schemeClr val="tx2"/>
                </a:solidFill>
              </a:rPr>
              <a:pPr algn="r"/>
              <a:t>‹#›</a:t>
            </a:fld>
            <a:endParaRPr lang="nb-NO" sz="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80002" y="3835220"/>
            <a:ext cx="6984001" cy="767597"/>
          </a:xfrm>
        </p:spPr>
        <p:txBody>
          <a:bodyPr anchor="t">
            <a:normAutofit/>
          </a:bodyPr>
          <a:lstStyle>
            <a:lvl1pPr marL="0" indent="0" algn="l">
              <a:buNone/>
              <a:defRPr sz="1000" b="0" i="0">
                <a:solidFill>
                  <a:schemeClr val="bg2">
                    <a:lumMod val="25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SKRIV INN UNDERTITTEL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080000" y="3700896"/>
            <a:ext cx="6984000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080001" y="2510623"/>
            <a:ext cx="6984000" cy="1120668"/>
          </a:xfrm>
        </p:spPr>
        <p:txBody>
          <a:bodyPr/>
          <a:lstStyle>
            <a:lvl1pPr algn="l">
              <a:defRPr sz="2800" b="1" baseline="0">
                <a:solidFill>
                  <a:srgbClr val="87B52D"/>
                </a:solidFill>
              </a:defRPr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0" y="0"/>
            <a:ext cx="7572866" cy="250623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20000"/>
            <a:ext cx="1218455" cy="3681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29200" y="1712745"/>
            <a:ext cx="3474720" cy="4389120"/>
          </a:xfrm>
        </p:spPr>
        <p:txBody>
          <a:bodyPr/>
          <a:lstStyle>
            <a:lvl1pPr marL="265113" indent="-265113">
              <a:buClr>
                <a:srgbClr val="87B52D"/>
              </a:buClr>
              <a:buFont typeface="Wingdings" charset="2"/>
              <a:buChar char="§"/>
              <a:defRPr sz="1800"/>
            </a:lvl1pPr>
            <a:lvl2pPr marL="539750" indent="-184150">
              <a:buClr>
                <a:srgbClr val="87B52D"/>
              </a:buClr>
              <a:buFont typeface="Wingdings" charset="2"/>
              <a:buChar char="§"/>
              <a:defRPr sz="1400"/>
            </a:lvl2pPr>
            <a:lvl3pPr marL="895350" indent="-173038">
              <a:buClr>
                <a:srgbClr val="87B52D"/>
              </a:buClr>
              <a:buFont typeface="Wingdings" charset="2"/>
              <a:buChar char="§"/>
              <a:defRPr sz="1400"/>
            </a:lvl3pPr>
            <a:lvl4pPr marL="1343025" indent="-173038">
              <a:buClr>
                <a:srgbClr val="87B52D"/>
              </a:buClr>
              <a:buFont typeface="Wingdings" charset="2"/>
              <a:buChar char="§"/>
              <a:defRPr sz="1400"/>
            </a:lvl4pPr>
            <a:lvl5pPr marL="1700213" indent="-174625">
              <a:buClr>
                <a:srgbClr val="87B52D"/>
              </a:buClr>
              <a:buFont typeface="Wingdings" charset="2"/>
              <a:buChar char="§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097280" y="1712744"/>
            <a:ext cx="3474720" cy="4389120"/>
          </a:xfrm>
        </p:spPr>
        <p:txBody>
          <a:bodyPr/>
          <a:lstStyle>
            <a:lvl1pPr marL="265113" indent="-265113">
              <a:buClr>
                <a:srgbClr val="87B52D"/>
              </a:buClr>
              <a:buFont typeface="Wingdings" charset="2"/>
              <a:buChar char="§"/>
              <a:defRPr sz="1800"/>
            </a:lvl1pPr>
            <a:lvl2pPr marL="539750" indent="-184150">
              <a:buClr>
                <a:srgbClr val="87B52D"/>
              </a:buClr>
              <a:buFont typeface="Wingdings" charset="2"/>
              <a:buChar char="§"/>
              <a:defRPr/>
            </a:lvl2pPr>
            <a:lvl3pPr marL="895350" indent="-173038">
              <a:buClr>
                <a:srgbClr val="87B52D"/>
              </a:buClr>
              <a:buFont typeface="Wingdings" charset="2"/>
              <a:buChar char="§"/>
              <a:defRPr/>
            </a:lvl3pPr>
            <a:lvl4pPr marL="1343025" indent="-173038">
              <a:buClr>
                <a:srgbClr val="87B52D"/>
              </a:buClr>
              <a:buFont typeface="Wingdings" charset="2"/>
              <a:buChar char="§"/>
              <a:defRPr/>
            </a:lvl4pPr>
            <a:lvl5pPr marL="1700213" indent="-174625">
              <a:buClr>
                <a:srgbClr val="87B52D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80000" y="1312544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8003" y="6480002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30AF328-B51C-4FF1-B9B1-597C01516ED8}" type="slidenum">
              <a:rPr lang="nb-NO" sz="800" smtClean="0">
                <a:solidFill>
                  <a:schemeClr val="tx2"/>
                </a:solidFill>
              </a:rPr>
              <a:pPr algn="r"/>
              <a:t>‹#›</a:t>
            </a:fld>
            <a:endParaRPr lang="nb-NO" sz="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o kolonner, med under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20000"/>
            <a:ext cx="1218455" cy="3681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1672544"/>
            <a:ext cx="3474720" cy="6096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undertittel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20640" y="1672544"/>
            <a:ext cx="3474720" cy="609600"/>
          </a:xfrm>
        </p:spPr>
        <p:txBody>
          <a:bodyPr anchor="b">
            <a:noAutofit/>
          </a:bodyPr>
          <a:lstStyle>
            <a:lvl1pPr marL="0" indent="0" algn="l">
              <a:buNone/>
              <a:defRPr sz="18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undertittel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1097280" y="2463732"/>
            <a:ext cx="3474720" cy="36576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5120640" y="2463735"/>
            <a:ext cx="3474720" cy="36576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080000" y="1312544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8003" y="6480002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30AF328-B51C-4FF1-B9B1-597C01516ED8}" type="slidenum">
              <a:rPr lang="nb-NO" sz="800" smtClean="0">
                <a:solidFill>
                  <a:schemeClr val="tx2"/>
                </a:solidFill>
              </a:rPr>
              <a:pPr algn="r"/>
              <a:t>‹#›</a:t>
            </a:fld>
            <a:endParaRPr lang="nb-NO" sz="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kolonner og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20000"/>
            <a:ext cx="1218455" cy="36816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60000">
            <a:off x="4897494" y="1879997"/>
            <a:ext cx="3809954" cy="31774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1097280" y="1712744"/>
            <a:ext cx="3474720" cy="4389120"/>
          </a:xfrm>
        </p:spPr>
        <p:txBody>
          <a:bodyPr/>
          <a:lstStyle>
            <a:lvl1pPr marL="265113" indent="-265113">
              <a:buClr>
                <a:srgbClr val="87B52D"/>
              </a:buClr>
              <a:buFont typeface="Wingdings" charset="2"/>
              <a:buChar char="§"/>
              <a:defRPr sz="1800"/>
            </a:lvl1pPr>
            <a:lvl2pPr marL="539750" indent="-184150">
              <a:buClr>
                <a:srgbClr val="87B52D"/>
              </a:buClr>
              <a:buFont typeface="Wingdings" charset="2"/>
              <a:buChar char="§"/>
              <a:defRPr/>
            </a:lvl2pPr>
            <a:lvl3pPr marL="895350" indent="-173038">
              <a:buClr>
                <a:srgbClr val="87B52D"/>
              </a:buClr>
              <a:buFont typeface="Wingdings" charset="2"/>
              <a:buChar char="§"/>
              <a:defRPr/>
            </a:lvl3pPr>
            <a:lvl4pPr marL="1343025" indent="-173038">
              <a:buClr>
                <a:srgbClr val="87B52D"/>
              </a:buClr>
              <a:buFont typeface="Wingdings" charset="2"/>
              <a:buChar char="§"/>
              <a:defRPr/>
            </a:lvl4pPr>
            <a:lvl5pPr marL="1700213" indent="-174625">
              <a:buClr>
                <a:srgbClr val="87B52D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80000" y="1312544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 rot="21440467">
            <a:off x="4933228" y="1915134"/>
            <a:ext cx="3736741" cy="3070799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 bildet til plassholderen eller klikk ikonet for å legge til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 rot="21600000">
            <a:off x="5044296" y="5366737"/>
            <a:ext cx="3713054" cy="225448"/>
          </a:xfrm>
        </p:spPr>
        <p:txBody>
          <a:bodyPr>
            <a:normAutofit/>
          </a:bodyPr>
          <a:lstStyle>
            <a:lvl1pPr marL="0" indent="0" algn="ctr">
              <a:buNone/>
              <a:defRPr sz="10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bildetekst</a:t>
            </a:r>
            <a:r>
              <a:rPr lang="en-US" dirty="0" smtClean="0"/>
              <a:t> 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003" y="6480002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30AF328-B51C-4FF1-B9B1-597C01516ED8}" type="slidenum">
              <a:rPr lang="nb-NO" sz="800" smtClean="0">
                <a:solidFill>
                  <a:schemeClr val="tx2"/>
                </a:solidFill>
              </a:rPr>
              <a:pPr algn="r"/>
              <a:t>‹#›</a:t>
            </a:fld>
            <a:endParaRPr lang="nb-NO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18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20000"/>
            <a:ext cx="1218455" cy="368169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0000" y="1688125"/>
            <a:ext cx="6333674" cy="3995921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Dra bildet til plassholderen eller klikk ikonet for å legge 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5927796"/>
            <a:ext cx="6333674" cy="310621"/>
          </a:xfrm>
        </p:spPr>
        <p:txBody>
          <a:bodyPr>
            <a:normAutofit/>
          </a:bodyPr>
          <a:lstStyle>
            <a:lvl1pPr marL="0" indent="0" algn="ctr">
              <a:buNone/>
              <a:defRPr sz="10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bildetekst</a:t>
            </a:r>
            <a:r>
              <a:rPr lang="en-US" dirty="0" smtClean="0"/>
              <a:t> her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112543"/>
            <a:ext cx="7508108" cy="112066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80000" y="1312544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8003" y="6480002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30AF328-B51C-4FF1-B9B1-597C01516ED8}" type="slidenum">
              <a:rPr lang="nb-NO" sz="800" smtClean="0">
                <a:solidFill>
                  <a:schemeClr val="tx2"/>
                </a:solidFill>
              </a:rPr>
              <a:pPr algn="r"/>
              <a:t>‹#›</a:t>
            </a:fld>
            <a:endParaRPr lang="nb-NO" sz="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20000"/>
            <a:ext cx="1218455" cy="3681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080000" y="1312544"/>
            <a:ext cx="7508108" cy="0"/>
          </a:xfrm>
          <a:prstGeom prst="line">
            <a:avLst/>
          </a:prstGeom>
          <a:ln w="31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8003" y="6480002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30AF328-B51C-4FF1-B9B1-597C01516ED8}" type="slidenum">
              <a:rPr lang="nb-NO" sz="800" smtClean="0">
                <a:solidFill>
                  <a:schemeClr val="tx2"/>
                </a:solidFill>
              </a:rPr>
              <a:pPr algn="r"/>
              <a:t>‹#›</a:t>
            </a:fld>
            <a:endParaRPr lang="nb-NO" sz="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20000"/>
            <a:ext cx="1218455" cy="36816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003" y="6480002"/>
            <a:ext cx="3866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30AF328-B51C-4FF1-B9B1-597C01516ED8}" type="slidenum">
              <a:rPr lang="nb-NO" sz="800" smtClean="0">
                <a:solidFill>
                  <a:schemeClr val="tx2"/>
                </a:solidFill>
              </a:rPr>
              <a:pPr algn="r"/>
              <a:t>‹#›</a:t>
            </a:fld>
            <a:endParaRPr lang="nb-NO" sz="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12543"/>
            <a:ext cx="7508108" cy="1120668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overskrift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600204"/>
            <a:ext cx="7508108" cy="43994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err="1" smtClean="0"/>
              <a:t>Skriv</a:t>
            </a:r>
            <a:r>
              <a:rPr lang="en-US" dirty="0" smtClean="0"/>
              <a:t> inn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1"/>
            <a:r>
              <a:rPr lang="en-US" dirty="0" err="1" smtClean="0"/>
              <a:t>Punktnivå</a:t>
            </a:r>
            <a:r>
              <a:rPr lang="en-US" dirty="0" smtClean="0"/>
              <a:t> 2</a:t>
            </a:r>
          </a:p>
          <a:p>
            <a:pPr lvl="2"/>
            <a:r>
              <a:rPr lang="en-US" dirty="0" err="1" smtClean="0"/>
              <a:t>Punktnivå</a:t>
            </a:r>
            <a:r>
              <a:rPr lang="en-US" dirty="0" smtClean="0"/>
              <a:t> 3</a:t>
            </a:r>
          </a:p>
          <a:p>
            <a:pPr lvl="3"/>
            <a:r>
              <a:rPr lang="en-US" dirty="0" err="1" smtClean="0"/>
              <a:t>Punktnivå</a:t>
            </a:r>
            <a:r>
              <a:rPr lang="en-US" dirty="0" smtClean="0"/>
              <a:t> 4</a:t>
            </a:r>
          </a:p>
          <a:p>
            <a:pPr lvl="4"/>
            <a:r>
              <a:rPr lang="en-US" dirty="0" err="1" smtClean="0"/>
              <a:t>Punktnivå</a:t>
            </a:r>
            <a:r>
              <a:rPr lang="en-US" dirty="0" smtClean="0"/>
              <a:t> 5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54" y="6248400"/>
            <a:ext cx="1975602" cy="4324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7" r:id="rId7"/>
    <p:sldLayoutId id="2147483654" r:id="rId8"/>
    <p:sldLayoutId id="2147483655" r:id="rId9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rgbClr val="000000"/>
          </a:solidFill>
          <a:effectLst/>
          <a:latin typeface="Trebuchet MS"/>
          <a:ea typeface="+mj-ea"/>
          <a:cs typeface="Trebuchet MS"/>
        </a:defRPr>
      </a:lvl1pPr>
    </p:titleStyle>
    <p:bodyStyle>
      <a:lvl1pPr marL="265113" indent="-265113" algn="l" defTabSz="914400" rtl="0" eaLnBrk="1" latinLnBrk="0" hangingPunct="1">
        <a:spcBef>
          <a:spcPct val="20000"/>
        </a:spcBef>
        <a:buClr>
          <a:srgbClr val="87B52D"/>
        </a:buClr>
        <a:buFont typeface="Wingdings" charset="2"/>
        <a:buChar char="§"/>
        <a:defRPr sz="2000" b="0" i="0" kern="120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1pPr>
      <a:lvl2pPr marL="539750" indent="-184150" algn="l" defTabSz="914400" rtl="0" eaLnBrk="1" latinLnBrk="0" hangingPunct="1">
        <a:spcBef>
          <a:spcPct val="20000"/>
        </a:spcBef>
        <a:buClr>
          <a:srgbClr val="87B52D"/>
        </a:buClr>
        <a:buFont typeface="Wingdings" charset="2"/>
        <a:buChar char="§"/>
        <a:defRPr sz="1400" b="0" i="0" kern="1200" baseline="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2pPr>
      <a:lvl3pPr marL="895350" indent="-173038" algn="l" defTabSz="914400" rtl="0" eaLnBrk="1" latinLnBrk="0" hangingPunct="1">
        <a:spcBef>
          <a:spcPct val="20000"/>
        </a:spcBef>
        <a:buClr>
          <a:srgbClr val="87B52D"/>
        </a:buClr>
        <a:buFont typeface="Wingdings" charset="2"/>
        <a:buChar char="§"/>
        <a:defRPr sz="1400" b="0" i="0" kern="120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3pPr>
      <a:lvl4pPr marL="1343025" indent="-173038" algn="l" defTabSz="914400" rtl="0" eaLnBrk="1" latinLnBrk="0" hangingPunct="1">
        <a:spcBef>
          <a:spcPct val="20000"/>
        </a:spcBef>
        <a:buClr>
          <a:srgbClr val="87B52D"/>
        </a:buClr>
        <a:buFont typeface="Wingdings" charset="2"/>
        <a:buChar char="§"/>
        <a:tabLst/>
        <a:defRPr sz="1400" b="0" i="0" kern="1200" baseline="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4pPr>
      <a:lvl5pPr marL="1700213" indent="-174625" algn="l" defTabSz="914400" rtl="0" eaLnBrk="1" latinLnBrk="0" hangingPunct="1">
        <a:spcBef>
          <a:spcPct val="20000"/>
        </a:spcBef>
        <a:buClr>
          <a:srgbClr val="87B52D"/>
        </a:buClr>
        <a:buFont typeface="Wingdings" charset="2"/>
        <a:buChar char="§"/>
        <a:defRPr sz="1400" b="0" i="0" kern="1200">
          <a:solidFill>
            <a:schemeClr val="tx1">
              <a:lumMod val="85000"/>
              <a:lumOff val="15000"/>
            </a:schemeClr>
          </a:solidFill>
          <a:latin typeface="Trebuchet MS"/>
          <a:ea typeface="+mn-ea"/>
          <a:cs typeface="Trebuchet M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mtClean="0"/>
              <a:t>Les med meg også!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Elisabeth Brekke Stangeland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6684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5920" y="112543"/>
            <a:ext cx="5020887" cy="6048208"/>
          </a:xfrm>
          <a:prstGeom prst="rect">
            <a:avLst/>
          </a:prstGeom>
        </p:spPr>
      </p:pic>
      <p:pic>
        <p:nvPicPr>
          <p:cNvPr id="1026" name="Picture 2" descr="ilderesultat for flinke jenter, tegneser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77993" cy="66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574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Leselyst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344189" y="3973807"/>
            <a:ext cx="7508108" cy="4389120"/>
          </a:xfrm>
        </p:spPr>
        <p:txBody>
          <a:bodyPr>
            <a:normAutofit/>
          </a:bodyPr>
          <a:lstStyle/>
          <a:p>
            <a:endParaRPr lang="nb-NO" dirty="0" smtClean="0"/>
          </a:p>
          <a:p>
            <a:endParaRPr lang="nb-NO" dirty="0"/>
          </a:p>
        </p:txBody>
      </p:sp>
      <p:pic>
        <p:nvPicPr>
          <p:cNvPr id="2052" name="Picture 4" descr="arius and Baktus (engelsk utgave) av Thorbjørn Egner (Innbundet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82" y="1368230"/>
            <a:ext cx="207645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KE BARE TIL PYNT: En av tingene barnebokanmelderne er mest begeistret i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768571"/>
            <a:ext cx="5321300" cy="40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68912"/>
            <a:ext cx="3822700" cy="2689088"/>
          </a:xfrm>
          <a:prstGeom prst="rect">
            <a:avLst/>
          </a:prstGeom>
        </p:spPr>
      </p:pic>
      <p:pic>
        <p:nvPicPr>
          <p:cNvPr id="2056" name="Picture 8" descr="rdfabrikk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8230"/>
            <a:ext cx="2800682" cy="280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io, min Mio&quot; av Astrid Lindgr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24" y="0"/>
            <a:ext cx="1997941" cy="283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85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Språkmiljø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Hjemmemiljøet: ”Lesefattige”- og ”leserike” hjem</a:t>
            </a:r>
          </a:p>
          <a:p>
            <a:r>
              <a:rPr lang="nb-NO" dirty="0" smtClean="0"/>
              <a:t>Barnehagen: utjevne sosiale forskjeller </a:t>
            </a:r>
          </a:p>
        </p:txBody>
      </p:sp>
      <p:pic>
        <p:nvPicPr>
          <p:cNvPr id="4" name="Bilde 3" descr="fly ut fra en bo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6" y="2552234"/>
            <a:ext cx="5592156" cy="354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26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“Gender differences in language and literacy </a:t>
            </a:r>
            <a:r>
              <a:rPr lang="en-GB" dirty="0" smtClean="0"/>
              <a:t>a</a:t>
            </a:r>
            <a:r>
              <a:rPr lang="en-GB" dirty="0" smtClean="0"/>
              <a:t>ctivities in Norwegian kindergartens”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 smtClean="0"/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sz="2800" dirty="0" smtClean="0"/>
              <a:t>Er det forskjell i gutter og jenters interesse for, og deltakelse i språkaktivitetene i barnehagen?</a:t>
            </a:r>
            <a:endParaRPr lang="nb-NO" sz="2800" dirty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5" name="Plassholder for innhold 2"/>
          <p:cNvSpPr txBox="1">
            <a:spLocks/>
          </p:cNvSpPr>
          <p:nvPr/>
        </p:nvSpPr>
        <p:spPr>
          <a:xfrm>
            <a:off x="3822982" y="3738157"/>
            <a:ext cx="3447137" cy="1871650"/>
          </a:xfrm>
          <a:prstGeom prst="rect">
            <a:avLst/>
          </a:prstGeom>
          <a:ln w="12700" cmpd="sng">
            <a:noFill/>
          </a:ln>
          <a:effectLst/>
        </p:spPr>
        <p:txBody>
          <a:bodyPr vert="horz" lIns="0" tIns="0" rIns="0" bIns="0" rtlCol="0">
            <a:normAutofit/>
          </a:bodyPr>
          <a:lstStyle>
            <a:lvl1pPr marL="265113" indent="-265113" algn="l" defTabSz="914400" rtl="0" eaLnBrk="1" latinLnBrk="0" hangingPunct="1">
              <a:spcBef>
                <a:spcPct val="20000"/>
              </a:spcBef>
              <a:buClr>
                <a:srgbClr val="87B52D"/>
              </a:buClr>
              <a:buFont typeface="Wingdings" charset="2"/>
              <a:buChar char="§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ea typeface="+mn-ea"/>
                <a:cs typeface="Trebuchet MS"/>
              </a:defRPr>
            </a:lvl1pPr>
            <a:lvl2pPr marL="539750" indent="-184150" algn="l" defTabSz="914400" rtl="0" eaLnBrk="1" latinLnBrk="0" hangingPunct="1">
              <a:spcBef>
                <a:spcPct val="20000"/>
              </a:spcBef>
              <a:buClr>
                <a:srgbClr val="87B52D"/>
              </a:buClr>
              <a:buFont typeface="Wingdings" charset="2"/>
              <a:buChar char="§"/>
              <a:defRPr sz="14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ea typeface="+mn-ea"/>
                <a:cs typeface="Trebuchet MS"/>
              </a:defRPr>
            </a:lvl2pPr>
            <a:lvl3pPr marL="895350" indent="-173038" algn="l" defTabSz="914400" rtl="0" eaLnBrk="1" latinLnBrk="0" hangingPunct="1">
              <a:spcBef>
                <a:spcPct val="20000"/>
              </a:spcBef>
              <a:buClr>
                <a:srgbClr val="87B52D"/>
              </a:buClr>
              <a:buFont typeface="Wingdings" charset="2"/>
              <a:buChar char="§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ea typeface="+mn-ea"/>
                <a:cs typeface="Trebuchet MS"/>
              </a:defRPr>
            </a:lvl3pPr>
            <a:lvl4pPr marL="1343025" indent="-173038" algn="l" defTabSz="914400" rtl="0" eaLnBrk="1" latinLnBrk="0" hangingPunct="1">
              <a:spcBef>
                <a:spcPct val="20000"/>
              </a:spcBef>
              <a:buClr>
                <a:srgbClr val="87B52D"/>
              </a:buClr>
              <a:buFont typeface="Wingdings" charset="2"/>
              <a:buChar char="§"/>
              <a:tabLst/>
              <a:defRPr sz="14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ea typeface="+mn-ea"/>
                <a:cs typeface="Trebuchet MS"/>
              </a:defRPr>
            </a:lvl4pPr>
            <a:lvl5pPr marL="1700213" indent="-174625" algn="l" defTabSz="914400" rtl="0" eaLnBrk="1" latinLnBrk="0" hangingPunct="1">
              <a:spcBef>
                <a:spcPct val="20000"/>
              </a:spcBef>
              <a:buClr>
                <a:srgbClr val="87B52D"/>
              </a:buClr>
              <a:buFont typeface="Wingdings" charset="2"/>
              <a:buChar char="§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039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Metode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Stavangerprosjektet ”Det lærende barnet”</a:t>
            </a:r>
          </a:p>
          <a:p>
            <a:r>
              <a:rPr lang="nb-NO" dirty="0" smtClean="0"/>
              <a:t>Utvalg: 1005 barn (alder: 33 måneder), 516 gutter/489 jenter</a:t>
            </a:r>
          </a:p>
          <a:p>
            <a:r>
              <a:rPr lang="nb-NO" dirty="0" smtClean="0"/>
              <a:t>TRAS, observasjon over tid</a:t>
            </a:r>
            <a:endParaRPr lang="nb-NO" dirty="0"/>
          </a:p>
        </p:txBody>
      </p:sp>
      <p:pic>
        <p:nvPicPr>
          <p:cNvPr id="4" name="Plassholder for innhold 4" descr="SKMBT_C353090520111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" b="4123"/>
          <a:stretch>
            <a:fillRect/>
          </a:stretch>
        </p:blipFill>
        <p:spPr>
          <a:xfrm>
            <a:off x="1905000" y="1447800"/>
            <a:ext cx="6792913" cy="4406900"/>
          </a:xfrm>
          <a:prstGeom prst="rect">
            <a:avLst/>
          </a:prstGeom>
          <a:ln w="12700" cmpd="sng">
            <a:noFill/>
          </a:ln>
          <a:effectLst/>
        </p:spPr>
      </p:pic>
      <p:sp>
        <p:nvSpPr>
          <p:cNvPr id="5" name="Høyrepil med hakk 4"/>
          <p:cNvSpPr/>
          <p:nvPr/>
        </p:nvSpPr>
        <p:spPr>
          <a:xfrm>
            <a:off x="4362130" y="4788131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744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Resultater</a:t>
            </a:r>
            <a:endParaRPr lang="nb-NO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</p:nvPr>
        </p:nvGraphicFramePr>
        <p:xfrm>
          <a:off x="1096963" y="1712911"/>
          <a:ext cx="7508424" cy="2703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237"/>
                <a:gridCol w="1180407"/>
                <a:gridCol w="1246909"/>
                <a:gridCol w="914400"/>
                <a:gridCol w="1047404"/>
                <a:gridCol w="798022"/>
                <a:gridCol w="675045"/>
              </a:tblGrid>
              <a:tr h="647904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Jenter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smtClean="0"/>
                        <a:t>Gutter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</a:tr>
              <a:tr h="63176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charset="0"/>
                          <a:ea typeface="Times New Roman" charset="0"/>
                        </a:rPr>
                        <a:t> </a:t>
                      </a:r>
                      <a:endParaRPr lang="nb-NO" sz="12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8958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charset="0"/>
                          <a:ea typeface="Times New Roman" charset="0"/>
                        </a:rPr>
                        <a:t>M (</a:t>
                      </a:r>
                      <a:r>
                        <a:rPr lang="en-US" sz="1400" dirty="0" err="1">
                          <a:effectLst/>
                          <a:latin typeface="Times New Roman" charset="0"/>
                          <a:ea typeface="Times New Roman" charset="0"/>
                        </a:rPr>
                        <a:t>Sd</a:t>
                      </a:r>
                      <a:r>
                        <a:rPr lang="en-US" sz="1400" dirty="0">
                          <a:effectLst/>
                          <a:latin typeface="Times New Roman" charset="0"/>
                          <a:ea typeface="Times New Roman" charset="0"/>
                        </a:rPr>
                        <a:t>)</a:t>
                      </a:r>
                      <a:endParaRPr lang="nb-NO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charset="0"/>
                          <a:ea typeface="Times New Roman" charset="0"/>
                        </a:rPr>
                        <a:t>M (</a:t>
                      </a:r>
                      <a:r>
                        <a:rPr lang="en-US" sz="1400" dirty="0" err="1">
                          <a:effectLst/>
                          <a:latin typeface="Times New Roman" charset="0"/>
                          <a:ea typeface="Times New Roman" charset="0"/>
                        </a:rPr>
                        <a:t>Sd</a:t>
                      </a:r>
                      <a:r>
                        <a:rPr lang="en-US" sz="1400" dirty="0">
                          <a:effectLst/>
                          <a:latin typeface="Times New Roman" charset="0"/>
                          <a:ea typeface="Times New Roman" charset="0"/>
                        </a:rPr>
                        <a:t>)</a:t>
                      </a:r>
                      <a:endParaRPr lang="nb-NO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795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charset="0"/>
                          <a:ea typeface="Times New Roman" charset="0"/>
                        </a:rPr>
                        <a:t>MD</a:t>
                      </a:r>
                      <a:endParaRPr lang="nb-NO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charset="0"/>
                          <a:ea typeface="Times New Roman" charset="0"/>
                        </a:rPr>
                        <a:t>95% CI</a:t>
                      </a:r>
                      <a:endParaRPr lang="nb-NO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477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charset="0"/>
                          <a:ea typeface="Times New Roman" charset="0"/>
                        </a:rPr>
                        <a:t>t</a:t>
                      </a:r>
                      <a:endParaRPr lang="nb-NO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charset="0"/>
                          <a:ea typeface="Times New Roman" charset="0"/>
                        </a:rPr>
                        <a:t>p</a:t>
                      </a:r>
                      <a:endParaRPr lang="nb-NO" sz="14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  <a:tr h="1424084">
                <a:tc>
                  <a:txBody>
                    <a:bodyPr/>
                    <a:lstStyle/>
                    <a:p>
                      <a:pPr marL="77470" algn="ctr">
                        <a:lnSpc>
                          <a:spcPct val="2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nb-NO" sz="1600" noProof="0" dirty="0" smtClean="0">
                          <a:effectLst/>
                          <a:latin typeface="Times New Roman" charset="0"/>
                          <a:ea typeface="Times New Roman" charset="0"/>
                        </a:rPr>
                        <a:t>Språkaktiviteter</a:t>
                      </a:r>
                      <a:endParaRPr lang="nb-NO" sz="1600" noProof="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2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Times New Roman" charset="0"/>
                        </a:rPr>
                        <a:t>   </a:t>
                      </a:r>
                      <a:r>
                        <a:rPr lang="en-US" sz="1600" dirty="0" smtClean="0">
                          <a:effectLst/>
                          <a:latin typeface="Times New Roman" charset="0"/>
                          <a:ea typeface="Times New Roman" charset="0"/>
                        </a:rPr>
                        <a:t>5.80 </a:t>
                      </a:r>
                      <a:r>
                        <a:rPr lang="en-US" sz="1600" dirty="0">
                          <a:effectLst/>
                          <a:latin typeface="Times New Roman" charset="0"/>
                          <a:ea typeface="Times New Roman" charset="0"/>
                        </a:rPr>
                        <a:t>(.67)</a:t>
                      </a:r>
                      <a:endParaRPr lang="nb-NO" sz="16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ct val="2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Times New Roman" charset="0"/>
                        </a:rPr>
                        <a:t>5.51 (1.02)</a:t>
                      </a:r>
                      <a:endParaRPr lang="nb-NO" sz="16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0">
                        <a:lnSpc>
                          <a:spcPct val="2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Times New Roman" charset="0"/>
                        </a:rPr>
                        <a:t>.29</a:t>
                      </a:r>
                      <a:endParaRPr lang="nb-NO" sz="16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2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Times New Roman" charset="0"/>
                        </a:rPr>
                        <a:t>(.22, .43)</a:t>
                      </a:r>
                      <a:endParaRPr lang="nb-NO" sz="16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2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Times New Roman" charset="0"/>
                        </a:rPr>
                        <a:t>5.99</a:t>
                      </a:r>
                      <a:endParaRPr lang="nb-NO" sz="16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2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Times New Roman" charset="0"/>
                        </a:rPr>
                        <a:t>.00</a:t>
                      </a:r>
                      <a:endParaRPr lang="nb-NO" sz="16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557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Oppsummering og konklusjon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Flere gutter som ”velger seg ut av” språkaktivitetene</a:t>
            </a:r>
          </a:p>
          <a:p>
            <a:r>
              <a:rPr lang="nb-NO" dirty="0" smtClean="0"/>
              <a:t> </a:t>
            </a:r>
            <a:r>
              <a:rPr lang="nb-NO" dirty="0"/>
              <a:t>15 x 190= 47,5 timer i </a:t>
            </a:r>
            <a:r>
              <a:rPr lang="nb-NO" dirty="0" smtClean="0"/>
              <a:t>året</a:t>
            </a:r>
          </a:p>
          <a:p>
            <a:r>
              <a:rPr lang="nb-NO" dirty="0" smtClean="0"/>
              <a:t>Systematiske tiltak</a:t>
            </a:r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226" y="2609897"/>
            <a:ext cx="5203767" cy="34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58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P- 90% seminar">
  <a:themeElements>
    <a:clrScheme name="UiS 2013">
      <a:dk1>
        <a:sysClr val="windowText" lastClr="000000"/>
      </a:dk1>
      <a:lt1>
        <a:sysClr val="window" lastClr="FFFFFF"/>
      </a:lt1>
      <a:dk2>
        <a:srgbClr val="194377"/>
      </a:dk2>
      <a:lt2>
        <a:srgbClr val="E4E9EF"/>
      </a:lt2>
      <a:accent1>
        <a:srgbClr val="194377"/>
      </a:accent1>
      <a:accent2>
        <a:srgbClr val="EE4A9A"/>
      </a:accent2>
      <a:accent3>
        <a:srgbClr val="319BD1"/>
      </a:accent3>
      <a:accent4>
        <a:srgbClr val="F47B1F"/>
      </a:accent4>
      <a:accent5>
        <a:srgbClr val="92AA33"/>
      </a:accent5>
      <a:accent6>
        <a:srgbClr val="826B64"/>
      </a:accent6>
      <a:hlink>
        <a:srgbClr val="319BD1"/>
      </a:hlink>
      <a:folHlink>
        <a:srgbClr val="B2B2B2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anvas-konferanse, mars.2016. handout" id="{E370682F-7CF5-D84A-B32A-F93C9C0C3D47}" vid="{FBF2A0BF-43D9-984E-A3D3-0BF82F20EFD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logo lesesenteret</Template>
  <TotalTime>202</TotalTime>
  <Words>290</Words>
  <Application>Microsoft Macintosh PowerPoint</Application>
  <PresentationFormat>Skjermfremvisning (4:3)</PresentationFormat>
  <Paragraphs>52</Paragraphs>
  <Slides>8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7" baseType="lpstr">
      <vt:lpstr>Courier New</vt:lpstr>
      <vt:lpstr>ＭＳ Ｐゴシック</vt:lpstr>
      <vt:lpstr>Soho Gothic Std</vt:lpstr>
      <vt:lpstr>Trebuchet MS</vt:lpstr>
      <vt:lpstr>Wingdings</vt:lpstr>
      <vt:lpstr>Arial</vt:lpstr>
      <vt:lpstr>Calibri</vt:lpstr>
      <vt:lpstr>Times New Roman</vt:lpstr>
      <vt:lpstr>PP- 90% seminar</vt:lpstr>
      <vt:lpstr>Les med meg også!</vt:lpstr>
      <vt:lpstr>PowerPoint-presentasjon</vt:lpstr>
      <vt:lpstr>Leselyst</vt:lpstr>
      <vt:lpstr>Språkmiljø</vt:lpstr>
      <vt:lpstr>“Gender differences in language and literacy activities in Norwegian kindergartens”</vt:lpstr>
      <vt:lpstr>Metode </vt:lpstr>
      <vt:lpstr>Resultater</vt:lpstr>
      <vt:lpstr>Oppsummering og konklusjon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for meg også!</dc:title>
  <dc:creator>Elisabeth Brekke Stangeland</dc:creator>
  <cp:lastModifiedBy>Elisabeth Brekke Stangeland</cp:lastModifiedBy>
  <cp:revision>16</cp:revision>
  <dcterms:created xsi:type="dcterms:W3CDTF">2017-11-21T14:15:52Z</dcterms:created>
  <dcterms:modified xsi:type="dcterms:W3CDTF">2018-04-03T12:13:34Z</dcterms:modified>
</cp:coreProperties>
</file>