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48" r:id="rId2"/>
  </p:sldMasterIdLst>
  <p:notesMasterIdLst>
    <p:notesMasterId r:id="rId13"/>
  </p:notesMasterIdLst>
  <p:handoutMasterIdLst>
    <p:handoutMasterId r:id="rId14"/>
  </p:handoutMasterIdLst>
  <p:sldIdLst>
    <p:sldId id="261" r:id="rId3"/>
    <p:sldId id="623" r:id="rId4"/>
    <p:sldId id="624" r:id="rId5"/>
    <p:sldId id="625" r:id="rId6"/>
    <p:sldId id="626" r:id="rId7"/>
    <p:sldId id="627" r:id="rId8"/>
    <p:sldId id="628" r:id="rId9"/>
    <p:sldId id="629" r:id="rId10"/>
    <p:sldId id="632" r:id="rId11"/>
    <p:sldId id="630" r:id="rId1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gt Persson" initials="B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clrMode="bw" frameSlides="1"/>
  <p:showPr showNarration="1">
    <p:present/>
    <p:sldAll/>
    <p:penClr>
      <a:srgbClr val="836344"/>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6344"/>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882"/>
    <p:restoredTop sz="94708"/>
  </p:normalViewPr>
  <p:slideViewPr>
    <p:cSldViewPr>
      <p:cViewPr varScale="1">
        <p:scale>
          <a:sx n="88" d="100"/>
          <a:sy n="88" d="100"/>
        </p:scale>
        <p:origin x="187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0" d="100"/>
        <a:sy n="180" d="100"/>
      </p:scale>
      <p:origin x="0" y="44984"/>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ＭＳ Ｐゴシック" charset="-128"/>
              </a:defRPr>
            </a:lvl1pPr>
          </a:lstStyle>
          <a:p>
            <a:pPr>
              <a:defRPr/>
            </a:pPr>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9B870745-5310-4F9C-84DE-990FF27D3E8A}" type="datetime1">
              <a:rPr lang="sv-SE"/>
              <a:pPr>
                <a:defRPr/>
              </a:pPr>
              <a:t>2018-04-01</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ＭＳ Ｐゴシック" charset="-128"/>
              </a:defRPr>
            </a:lvl1pPr>
          </a:lstStyle>
          <a:p>
            <a:pPr>
              <a:defRPr/>
            </a:pPr>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21FB128-0787-43AF-95B4-467B4DD76191}" type="slidenum">
              <a:rPr lang="sv-SE"/>
              <a:pPr>
                <a:defRPr/>
              </a:pPr>
              <a:t>‹Nr.›</a:t>
            </a:fld>
            <a:endParaRPr lang="sv-SE"/>
          </a:p>
        </p:txBody>
      </p:sp>
    </p:spTree>
    <p:extLst>
      <p:ext uri="{BB962C8B-B14F-4D97-AF65-F5344CB8AC3E}">
        <p14:creationId xmlns:p14="http://schemas.microsoft.com/office/powerpoint/2010/main" val="869917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sv-SE"/>
          </a:p>
        </p:txBody>
      </p:sp>
      <p:sp>
        <p:nvSpPr>
          <p:cNvPr id="3174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CDC7DF6F-F6C1-4571-B0CC-C56EB546B2E5}" type="datetime1">
              <a:rPr lang="sv-SE"/>
              <a:pPr>
                <a:defRPr/>
              </a:pPr>
              <a:t>2018-04-01</a:t>
            </a:fld>
            <a:endParaRPr lang="sv-SE"/>
          </a:p>
        </p:txBody>
      </p:sp>
      <p:sp>
        <p:nvSpPr>
          <p:cNvPr id="6349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3175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sv-SE"/>
          </a:p>
        </p:txBody>
      </p:sp>
      <p:sp>
        <p:nvSpPr>
          <p:cNvPr id="3175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CF59175-10B4-4B4B-A58A-C9179D5DE28D}" type="slidenum">
              <a:rPr lang="sv-SE"/>
              <a:pPr>
                <a:defRPr/>
              </a:pPr>
              <a:t>‹Nr.›</a:t>
            </a:fld>
            <a:endParaRPr lang="sv-SE"/>
          </a:p>
        </p:txBody>
      </p:sp>
    </p:spTree>
    <p:extLst>
      <p:ext uri="{BB962C8B-B14F-4D97-AF65-F5344CB8AC3E}">
        <p14:creationId xmlns:p14="http://schemas.microsoft.com/office/powerpoint/2010/main" val="3874773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GB" altLang="x-none" sz="2400">
              <a:latin typeface="Arial" charset="0"/>
            </a:endParaRPr>
          </a:p>
        </p:txBody>
      </p:sp>
    </p:spTree>
    <p:extLst>
      <p:ext uri="{BB962C8B-B14F-4D97-AF65-F5344CB8AC3E}">
        <p14:creationId xmlns:p14="http://schemas.microsoft.com/office/powerpoint/2010/main" val="1524055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sv-SE" smtClean="0"/>
          </a:p>
        </p:txBody>
      </p:sp>
    </p:spTree>
    <p:extLst>
      <p:ext uri="{BB962C8B-B14F-4D97-AF65-F5344CB8AC3E}">
        <p14:creationId xmlns:p14="http://schemas.microsoft.com/office/powerpoint/2010/main" val="1373532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sv-SE" smtClean="0"/>
          </a:p>
        </p:txBody>
      </p:sp>
    </p:spTree>
    <p:extLst>
      <p:ext uri="{BB962C8B-B14F-4D97-AF65-F5344CB8AC3E}">
        <p14:creationId xmlns:p14="http://schemas.microsoft.com/office/powerpoint/2010/main" val="460581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sv-SE" smtClean="0"/>
          </a:p>
        </p:txBody>
      </p:sp>
    </p:spTree>
    <p:extLst>
      <p:ext uri="{BB962C8B-B14F-4D97-AF65-F5344CB8AC3E}">
        <p14:creationId xmlns:p14="http://schemas.microsoft.com/office/powerpoint/2010/main" val="1231172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sv-SE" smtClean="0"/>
          </a:p>
        </p:txBody>
      </p:sp>
    </p:spTree>
    <p:extLst>
      <p:ext uri="{BB962C8B-B14F-4D97-AF65-F5344CB8AC3E}">
        <p14:creationId xmlns:p14="http://schemas.microsoft.com/office/powerpoint/2010/main" val="369136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sv-SE" smtClean="0"/>
          </a:p>
        </p:txBody>
      </p:sp>
    </p:spTree>
    <p:extLst>
      <p:ext uri="{BB962C8B-B14F-4D97-AF65-F5344CB8AC3E}">
        <p14:creationId xmlns:p14="http://schemas.microsoft.com/office/powerpoint/2010/main" val="1554784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sv-SE" smtClean="0"/>
          </a:p>
        </p:txBody>
      </p:sp>
    </p:spTree>
    <p:extLst>
      <p:ext uri="{BB962C8B-B14F-4D97-AF65-F5344CB8AC3E}">
        <p14:creationId xmlns:p14="http://schemas.microsoft.com/office/powerpoint/2010/main" val="1390873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sv-SE" smtClean="0"/>
          </a:p>
        </p:txBody>
      </p:sp>
    </p:spTree>
    <p:extLst>
      <p:ext uri="{BB962C8B-B14F-4D97-AF65-F5344CB8AC3E}">
        <p14:creationId xmlns:p14="http://schemas.microsoft.com/office/powerpoint/2010/main" val="1837839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GB" altLang="x-none" sz="2400">
              <a:latin typeface="Arial" charset="0"/>
            </a:endParaRPr>
          </a:p>
        </p:txBody>
      </p:sp>
    </p:spTree>
    <p:extLst>
      <p:ext uri="{BB962C8B-B14F-4D97-AF65-F5344CB8AC3E}">
        <p14:creationId xmlns:p14="http://schemas.microsoft.com/office/powerpoint/2010/main" val="1482453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1600200"/>
            <a:ext cx="8229600" cy="4525963"/>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a:prstGeom prst="rect">
            <a:avLst/>
          </a:prstGeo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6CC4A92D-C5D8-41C4-86C8-2CF35C55BA4B}" type="slidenum">
              <a:rPr lang="sv-SE"/>
              <a:pPr>
                <a:defRPr/>
              </a:pPr>
              <a:t>‹Nr.›</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8741B697-4566-4F3E-BC62-D18C33C9EAED}" type="slidenum">
              <a:rPr lang="sv-SE"/>
              <a:pPr>
                <a:defRPr/>
              </a:pPr>
              <a:t>‹Nr.›</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53BCED6-717A-4EE9-A736-19FC9DAA4181}" type="slidenum">
              <a:rPr lang="sv-SE"/>
              <a:pPr>
                <a:defRPr/>
              </a:pPr>
              <a:t>‹Nr.›</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5C848817-BD0E-4AC0-9794-4A5327A77DC8}" type="slidenum">
              <a:rPr lang="sv-SE"/>
              <a:pPr>
                <a:defRPr/>
              </a:pPr>
              <a:t>‹Nr.›</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2C2637B2-82EB-464D-B1FF-66AE2415A5A3}" type="slidenum">
              <a:rPr lang="sv-SE"/>
              <a:pPr>
                <a:defRPr/>
              </a:pPr>
              <a:t>‹Nr.›</a:t>
            </a:fld>
            <a:endParaRPr lang="sv-S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B238CC07-6643-44ED-AE95-615C9790DAD7}" type="slidenum">
              <a:rPr lang="sv-SE"/>
              <a:pPr>
                <a:defRPr/>
              </a:pPr>
              <a:t>‹Nr.›</a:t>
            </a:fld>
            <a:endParaRPr lang="sv-S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C24769F2-5EFB-4346-83FD-ECE29425DD89}" type="slidenum">
              <a:rPr lang="sv-SE"/>
              <a:pPr>
                <a:defRPr/>
              </a:pPr>
              <a:t>‹Nr.›</a:t>
            </a:fld>
            <a:endParaRPr lang="sv-S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BA825640-D8BF-4F6E-80BF-A16289F3D941}" type="slidenum">
              <a:rPr lang="sv-SE"/>
              <a:pPr>
                <a:defRPr/>
              </a:pPr>
              <a:t>‹Nr.›</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457200" y="1600200"/>
            <a:ext cx="8229600" cy="4525963"/>
          </a:xfrm>
          <a:prstGeom prst="rect">
            <a:avLst/>
          </a:prstGeo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C65F5C02-ADF0-473A-8209-39F621463BAE}" type="slidenum">
              <a:rPr lang="sv-SE"/>
              <a:pPr>
                <a:defRPr/>
              </a:pPr>
              <a:t>‹Nr.›</a:t>
            </a:fld>
            <a:endParaRPr lang="sv-S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254F335B-E54C-4686-BB73-09F80E685432}" type="slidenum">
              <a:rPr lang="sv-SE"/>
              <a:pPr>
                <a:defRPr/>
              </a:pPr>
              <a:t>‹Nr.›</a:t>
            </a:fld>
            <a:endParaRPr lang="sv-S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3107E0C9-AE68-4F4C-B66C-9260CFEF16A5}" type="slidenum">
              <a:rPr lang="sv-SE"/>
              <a:pPr>
                <a:defRPr/>
              </a:pPr>
              <a:t>‹Nr.›</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96" r:id="rId1"/>
    <p:sldLayoutId id="2147484197"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2D27962-E734-4700-86F0-E3B21E60D889}" type="slidenum">
              <a:rPr lang="sv-SE"/>
              <a:pPr>
                <a:defRPr/>
              </a:pPr>
              <a:t>‹Nr.›</a:t>
            </a:fld>
            <a:endParaRPr lang="sv-SE"/>
          </a:p>
        </p:txBody>
      </p:sp>
    </p:spTree>
  </p:cSld>
  <p:clrMap bg1="lt1" tx1="dk1" bg2="lt2" tx2="dk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rade Gothic LT Std" pitchFamily="50"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rade Gothic LT Std" pitchFamily="50"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rade Gothic LT Std" pitchFamily="50"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rade Gothic LT Std" pitchFamily="50" charset="0"/>
          <a:ea typeface="ＭＳ Ｐゴシック" charset="-128"/>
          <a:cs typeface="ＭＳ Ｐゴシック" charset="-128"/>
        </a:defRPr>
      </a:lvl5pPr>
      <a:lvl6pPr marL="457200" algn="ctr" rtl="0" fontAlgn="base">
        <a:spcBef>
          <a:spcPct val="0"/>
        </a:spcBef>
        <a:spcAft>
          <a:spcPct val="0"/>
        </a:spcAft>
        <a:defRPr sz="3200">
          <a:solidFill>
            <a:schemeClr val="tx2"/>
          </a:solidFill>
          <a:latin typeface="Trade Gothic LT Std" pitchFamily="50" charset="0"/>
        </a:defRPr>
      </a:lvl6pPr>
      <a:lvl7pPr marL="914400" algn="ctr" rtl="0" fontAlgn="base">
        <a:spcBef>
          <a:spcPct val="0"/>
        </a:spcBef>
        <a:spcAft>
          <a:spcPct val="0"/>
        </a:spcAft>
        <a:defRPr sz="3200">
          <a:solidFill>
            <a:schemeClr val="tx2"/>
          </a:solidFill>
          <a:latin typeface="Trade Gothic LT Std" pitchFamily="50" charset="0"/>
        </a:defRPr>
      </a:lvl7pPr>
      <a:lvl8pPr marL="1371600" algn="ctr" rtl="0" fontAlgn="base">
        <a:spcBef>
          <a:spcPct val="0"/>
        </a:spcBef>
        <a:spcAft>
          <a:spcPct val="0"/>
        </a:spcAft>
        <a:defRPr sz="3200">
          <a:solidFill>
            <a:schemeClr val="tx2"/>
          </a:solidFill>
          <a:latin typeface="Trade Gothic LT Std" pitchFamily="50" charset="0"/>
        </a:defRPr>
      </a:lvl8pPr>
      <a:lvl9pPr marL="1828800" algn="ctr" rtl="0" fontAlgn="base">
        <a:spcBef>
          <a:spcPct val="0"/>
        </a:spcBef>
        <a:spcAft>
          <a:spcPct val="0"/>
        </a:spcAft>
        <a:defRPr sz="3200">
          <a:solidFill>
            <a:schemeClr val="tx2"/>
          </a:solidFill>
          <a:latin typeface="Trade Gothic LT Std" pitchFamily="50" charset="0"/>
        </a:defRPr>
      </a:lvl9pPr>
    </p:titleStyle>
    <p:bodyStyle>
      <a:lvl1pPr marL="342900" indent="-342900" algn="l" rtl="0" eaLnBrk="0" fontAlgn="base" hangingPunct="0">
        <a:spcBef>
          <a:spcPct val="20000"/>
        </a:spcBef>
        <a:spcAft>
          <a:spcPct val="0"/>
        </a:spcAft>
        <a:buClr>
          <a:srgbClr val="836344"/>
        </a:buClr>
        <a:buFont typeface="Wingdings" charset="2"/>
        <a:buChar char="§"/>
        <a:defRPr sz="21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836344"/>
        </a:buClr>
        <a:buFont typeface="Arial" charset="0"/>
        <a:buChar char="–"/>
        <a:defRPr sz="2100">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836344"/>
        </a:buClr>
        <a:buFont typeface="Wingdings" charset="2"/>
        <a:buChar char="§"/>
        <a:defRPr sz="2100">
          <a:solidFill>
            <a:schemeClr val="tx1"/>
          </a:solidFill>
          <a:latin typeface="+mn-lt"/>
          <a:ea typeface="ＭＳ Ｐゴシック" charset="-128"/>
        </a:defRPr>
      </a:lvl3pPr>
      <a:lvl4pPr marL="1600200" indent="-228600" algn="l" rtl="0" eaLnBrk="0" fontAlgn="base" hangingPunct="0">
        <a:spcBef>
          <a:spcPct val="20000"/>
        </a:spcBef>
        <a:spcAft>
          <a:spcPct val="0"/>
        </a:spcAft>
        <a:buClr>
          <a:srgbClr val="836344"/>
        </a:buClr>
        <a:buFont typeface="Arial" charset="0"/>
        <a:buChar char="–"/>
        <a:defRPr sz="2100">
          <a:solidFill>
            <a:schemeClr val="tx1"/>
          </a:solidFill>
          <a:latin typeface="+mn-lt"/>
          <a:ea typeface="ＭＳ Ｐゴシック" charset="-128"/>
        </a:defRPr>
      </a:lvl4pPr>
      <a:lvl5pPr marL="2057400" indent="-228600" algn="l" rtl="0" eaLnBrk="0" fontAlgn="base" hangingPunct="0">
        <a:spcBef>
          <a:spcPct val="20000"/>
        </a:spcBef>
        <a:spcAft>
          <a:spcPct val="0"/>
        </a:spcAft>
        <a:buClr>
          <a:srgbClr val="836344"/>
        </a:buClr>
        <a:buFont typeface="Arial" charset="0"/>
        <a:buChar char="»"/>
        <a:defRPr sz="2100">
          <a:solidFill>
            <a:schemeClr val="tx1"/>
          </a:solidFill>
          <a:latin typeface="+mn-lt"/>
          <a:ea typeface="ＭＳ Ｐゴシック" charset="-128"/>
        </a:defRPr>
      </a:lvl5pPr>
      <a:lvl6pPr marL="2514600" indent="-228600" algn="l" rtl="0" fontAlgn="base">
        <a:spcBef>
          <a:spcPct val="20000"/>
        </a:spcBef>
        <a:spcAft>
          <a:spcPct val="0"/>
        </a:spcAft>
        <a:buClr>
          <a:srgbClr val="836344"/>
        </a:buClr>
        <a:buFont typeface="Arial" charset="0"/>
        <a:buChar char="»"/>
        <a:defRPr sz="2100">
          <a:solidFill>
            <a:schemeClr val="tx1"/>
          </a:solidFill>
          <a:latin typeface="+mn-lt"/>
        </a:defRPr>
      </a:lvl6pPr>
      <a:lvl7pPr marL="2971800" indent="-228600" algn="l" rtl="0" fontAlgn="base">
        <a:spcBef>
          <a:spcPct val="20000"/>
        </a:spcBef>
        <a:spcAft>
          <a:spcPct val="0"/>
        </a:spcAft>
        <a:buClr>
          <a:srgbClr val="836344"/>
        </a:buClr>
        <a:buFont typeface="Arial" charset="0"/>
        <a:buChar char="»"/>
        <a:defRPr sz="2100">
          <a:solidFill>
            <a:schemeClr val="tx1"/>
          </a:solidFill>
          <a:latin typeface="+mn-lt"/>
        </a:defRPr>
      </a:lvl7pPr>
      <a:lvl8pPr marL="3429000" indent="-228600" algn="l" rtl="0" fontAlgn="base">
        <a:spcBef>
          <a:spcPct val="20000"/>
        </a:spcBef>
        <a:spcAft>
          <a:spcPct val="0"/>
        </a:spcAft>
        <a:buClr>
          <a:srgbClr val="836344"/>
        </a:buClr>
        <a:buFont typeface="Arial" charset="0"/>
        <a:buChar char="»"/>
        <a:defRPr sz="2100">
          <a:solidFill>
            <a:schemeClr val="tx1"/>
          </a:solidFill>
          <a:latin typeface="+mn-lt"/>
        </a:defRPr>
      </a:lvl8pPr>
      <a:lvl9pPr marL="3886200" indent="-228600" algn="l" rtl="0" fontAlgn="base">
        <a:spcBef>
          <a:spcPct val="20000"/>
        </a:spcBef>
        <a:spcAft>
          <a:spcPct val="0"/>
        </a:spcAft>
        <a:buClr>
          <a:srgbClr val="836344"/>
        </a:buClr>
        <a:buFont typeface="Arial" charset="0"/>
        <a:buChar char="»"/>
        <a:defRPr sz="21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362950" cy="5527675"/>
          </a:xfrm>
        </p:spPr>
        <p:txBody>
          <a:bodyPr/>
          <a:lstStyle/>
          <a:p>
            <a:r>
              <a:rPr lang="sv-SE" b="1" dirty="0" err="1"/>
              <a:t>Ekspertutvalget</a:t>
            </a:r>
            <a:r>
              <a:rPr lang="sv-SE" b="1" dirty="0"/>
              <a:t> om </a:t>
            </a:r>
            <a:r>
              <a:rPr lang="sv-SE" b="1" dirty="0" err="1"/>
              <a:t>kjønnsforskjeller</a:t>
            </a:r>
            <a:r>
              <a:rPr lang="sv-SE" b="1" dirty="0"/>
              <a:t> i </a:t>
            </a:r>
            <a:r>
              <a:rPr lang="sv-SE" b="1" dirty="0" err="1" smtClean="0"/>
              <a:t>skoleprestasjoner</a:t>
            </a:r>
            <a:r>
              <a:rPr lang="sv-SE" dirty="0" smtClean="0"/>
              <a:t/>
            </a:r>
            <a:br>
              <a:rPr lang="sv-SE" dirty="0" smtClean="0"/>
            </a:br>
            <a:r>
              <a:rPr lang="sv-SE" dirty="0" smtClean="0"/>
              <a:t/>
            </a:r>
            <a:br>
              <a:rPr lang="sv-SE" dirty="0" smtClean="0"/>
            </a:br>
            <a:r>
              <a:rPr lang="sv-SE" sz="2400" dirty="0" smtClean="0"/>
              <a:t>Oslo 5 april 2018</a:t>
            </a:r>
            <a:r>
              <a:rPr lang="sv-SE" dirty="0" smtClean="0"/>
              <a:t/>
            </a:r>
            <a:br>
              <a:rPr lang="sv-SE" dirty="0" smtClean="0"/>
            </a:br>
            <a:r>
              <a:rPr lang="sv-SE" dirty="0" smtClean="0"/>
              <a:t/>
            </a:r>
            <a:br>
              <a:rPr lang="sv-SE" dirty="0" smtClean="0"/>
            </a:br>
            <a:r>
              <a:rPr lang="sv-SE" i="1" dirty="0" err="1" smtClean="0"/>
              <a:t>Hvorfor</a:t>
            </a:r>
            <a:r>
              <a:rPr lang="sv-SE" i="1" dirty="0" smtClean="0"/>
              <a:t> </a:t>
            </a:r>
            <a:r>
              <a:rPr lang="sv-SE" i="1" dirty="0"/>
              <a:t>er </a:t>
            </a:r>
            <a:r>
              <a:rPr lang="sv-SE" i="1" dirty="0" err="1"/>
              <a:t>gutter</a:t>
            </a:r>
            <a:r>
              <a:rPr lang="sv-SE" i="1" dirty="0"/>
              <a:t> </a:t>
            </a:r>
            <a:r>
              <a:rPr lang="sv-SE" i="1" dirty="0" err="1"/>
              <a:t>overrepresentert</a:t>
            </a:r>
            <a:r>
              <a:rPr lang="sv-SE" i="1" dirty="0"/>
              <a:t> i </a:t>
            </a:r>
            <a:r>
              <a:rPr lang="sv-SE" i="1" dirty="0" err="1"/>
              <a:t>spesialundervisningen</a:t>
            </a:r>
            <a:r>
              <a:rPr lang="sv-SE" i="1" dirty="0" smtClean="0"/>
              <a:t>?</a:t>
            </a:r>
            <a:br>
              <a:rPr lang="sv-SE" i="1" dirty="0" smtClean="0"/>
            </a:br>
            <a:r>
              <a:rPr lang="sv-SE" i="1" dirty="0"/>
              <a:t/>
            </a:r>
            <a:br>
              <a:rPr lang="sv-SE" i="1" dirty="0"/>
            </a:br>
            <a:r>
              <a:rPr lang="sv-SE" sz="2400" dirty="0" smtClean="0"/>
              <a:t>Bengt Persson</a:t>
            </a:r>
            <a:br>
              <a:rPr lang="sv-SE" sz="2400" dirty="0" smtClean="0"/>
            </a:br>
            <a:r>
              <a:rPr lang="sv-SE" sz="2400" dirty="0" smtClean="0"/>
              <a:t>Professor i specialpedagogik</a:t>
            </a:r>
          </a:p>
        </p:txBody>
      </p:sp>
    </p:spTree>
  </p:cSld>
  <p:clrMapOvr>
    <a:masterClrMapping/>
  </p:clrMapOvr>
  <p:transition advTm="2457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flipH="1" flipV="1">
            <a:off x="371475" y="188913"/>
            <a:ext cx="85725" cy="88900"/>
          </a:xfrm>
        </p:spPr>
        <p:txBody>
          <a:bodyPr>
            <a:normAutofit fontScale="90000"/>
          </a:bodyPr>
          <a:lstStyle/>
          <a:p>
            <a:pPr eaLnBrk="1" hangingPunct="1">
              <a:defRPr/>
            </a:pPr>
            <a:endParaRPr lang="en-GB" sz="3600"/>
          </a:p>
        </p:txBody>
      </p:sp>
      <p:sp>
        <p:nvSpPr>
          <p:cNvPr id="119811" name="Rectangle 3"/>
          <p:cNvSpPr>
            <a:spLocks noGrp="1" noChangeArrowheads="1"/>
          </p:cNvSpPr>
          <p:nvPr>
            <p:ph type="body" idx="1"/>
          </p:nvPr>
        </p:nvSpPr>
        <p:spPr>
          <a:xfrm>
            <a:off x="539750" y="1341438"/>
            <a:ext cx="8229600" cy="4525962"/>
          </a:xfrm>
        </p:spPr>
        <p:txBody>
          <a:bodyPr/>
          <a:lstStyle/>
          <a:p>
            <a:pPr algn="ctr" eaLnBrk="1" hangingPunct="1">
              <a:lnSpc>
                <a:spcPct val="90000"/>
              </a:lnSpc>
              <a:buFont typeface="Wingdings" charset="2"/>
              <a:buNone/>
            </a:pPr>
            <a:endParaRPr lang="sv-SE" altLang="x-none" sz="2000" dirty="0"/>
          </a:p>
          <a:p>
            <a:pPr algn="ctr" eaLnBrk="1" hangingPunct="1">
              <a:lnSpc>
                <a:spcPct val="90000"/>
              </a:lnSpc>
              <a:buFont typeface="Wingdings" charset="2"/>
              <a:buNone/>
            </a:pPr>
            <a:endParaRPr lang="sv-SE" altLang="x-none" sz="2000" dirty="0"/>
          </a:p>
          <a:p>
            <a:pPr algn="ctr" eaLnBrk="1" hangingPunct="1">
              <a:lnSpc>
                <a:spcPct val="90000"/>
              </a:lnSpc>
              <a:buFont typeface="Wingdings" charset="2"/>
              <a:buNone/>
            </a:pPr>
            <a:endParaRPr lang="sv-SE" altLang="x-none" sz="2000" dirty="0"/>
          </a:p>
          <a:p>
            <a:pPr algn="ctr" eaLnBrk="1" hangingPunct="1">
              <a:lnSpc>
                <a:spcPct val="90000"/>
              </a:lnSpc>
              <a:buFont typeface="Wingdings" charset="2"/>
              <a:buNone/>
            </a:pPr>
            <a:endParaRPr lang="sv-SE" altLang="x-none" sz="2000" dirty="0"/>
          </a:p>
          <a:p>
            <a:pPr algn="ctr" eaLnBrk="1" hangingPunct="1">
              <a:lnSpc>
                <a:spcPct val="90000"/>
              </a:lnSpc>
              <a:buFont typeface="Wingdings" charset="2"/>
              <a:buNone/>
            </a:pPr>
            <a:endParaRPr lang="sv-SE" altLang="x-none" sz="2000" dirty="0"/>
          </a:p>
          <a:p>
            <a:pPr algn="ctr" eaLnBrk="1" hangingPunct="1">
              <a:lnSpc>
                <a:spcPct val="90000"/>
              </a:lnSpc>
              <a:buFont typeface="Wingdings" charset="2"/>
              <a:buNone/>
            </a:pPr>
            <a:r>
              <a:rPr lang="sv-SE" altLang="x-none" sz="2400" dirty="0"/>
              <a:t>Utan skolan så är man ingen. Man vill inte vara losern som inte kommer någonstans, man vill inte leva på socialen</a:t>
            </a:r>
            <a:r>
              <a:rPr lang="sv-SE" altLang="x-none" sz="2400" dirty="0" smtClean="0"/>
              <a:t>. A6</a:t>
            </a:r>
            <a:endParaRPr lang="sv-SE" altLang="x-none" sz="2400" dirty="0"/>
          </a:p>
          <a:p>
            <a:pPr algn="ctr" eaLnBrk="1" hangingPunct="1">
              <a:lnSpc>
                <a:spcPct val="90000"/>
              </a:lnSpc>
              <a:buFont typeface="Wingdings" charset="2"/>
              <a:buNone/>
            </a:pPr>
            <a:endParaRPr lang="sv-SE" altLang="x-none" sz="2000" b="1" i="1" dirty="0"/>
          </a:p>
        </p:txBody>
      </p:sp>
    </p:spTree>
    <p:extLst>
      <p:ext uri="{BB962C8B-B14F-4D97-AF65-F5344CB8AC3E}">
        <p14:creationId xmlns:p14="http://schemas.microsoft.com/office/powerpoint/2010/main" val="401553976"/>
      </p:ext>
    </p:extLst>
  </p:cSld>
  <p:clrMapOvr>
    <a:masterClrMapping/>
  </p:clrMapOvr>
  <p:transition advTm="2457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362950" cy="5527675"/>
          </a:xfrm>
        </p:spPr>
        <p:txBody>
          <a:bodyPr/>
          <a:lstStyle/>
          <a:p>
            <a:r>
              <a:rPr lang="sv-SE" sz="2400" b="1" dirty="0" smtClean="0"/>
              <a:t>Är pojkars överrepresentation i specialundervisningen ett norskt fenomen?</a:t>
            </a:r>
            <a:r>
              <a:rPr lang="sv-SE" sz="2400" dirty="0" smtClean="0"/>
              <a:t/>
            </a:r>
            <a:br>
              <a:rPr lang="sv-SE" sz="2400" dirty="0" smtClean="0"/>
            </a:br>
            <a:r>
              <a:rPr lang="sv-SE" sz="2400" dirty="0"/>
              <a:t/>
            </a:r>
            <a:br>
              <a:rPr lang="sv-SE" sz="2400" dirty="0"/>
            </a:br>
            <a:r>
              <a:rPr lang="sv-SE" sz="2400" dirty="0"/>
              <a:t>• </a:t>
            </a:r>
            <a:r>
              <a:rPr lang="sv-SE" sz="2400" dirty="0" smtClean="0"/>
              <a:t>Dubbelt så vanligt att pojkar får särskilt stöd i de nordiska länderna liksom i Storbritannien, Irland, Grekland, Portugal och Spanien. </a:t>
            </a:r>
            <a:br>
              <a:rPr lang="sv-SE" sz="2400" dirty="0" smtClean="0"/>
            </a:br>
            <a:r>
              <a:rPr lang="sv-SE" sz="2400" dirty="0"/>
              <a:t/>
            </a:r>
            <a:br>
              <a:rPr lang="sv-SE" sz="2400" dirty="0"/>
            </a:br>
            <a:r>
              <a:rPr lang="sv-SE" sz="2400" dirty="0"/>
              <a:t>• </a:t>
            </a:r>
            <a:r>
              <a:rPr lang="sv-SE" sz="2400" dirty="0" smtClean="0"/>
              <a:t>Situationen relativt stabil sedan 1970-talet.</a:t>
            </a:r>
            <a:br>
              <a:rPr lang="sv-SE" sz="2400" dirty="0" smtClean="0"/>
            </a:br>
            <a:r>
              <a:rPr lang="sv-SE" sz="2400" dirty="0"/>
              <a:t/>
            </a:r>
            <a:br>
              <a:rPr lang="sv-SE" sz="2400" dirty="0"/>
            </a:br>
            <a:endParaRPr lang="sv-SE" sz="2400" dirty="0" smtClean="0"/>
          </a:p>
        </p:txBody>
      </p:sp>
    </p:spTree>
    <p:extLst>
      <p:ext uri="{BB962C8B-B14F-4D97-AF65-F5344CB8AC3E}">
        <p14:creationId xmlns:p14="http://schemas.microsoft.com/office/powerpoint/2010/main" val="596910195"/>
      </p:ext>
    </p:extLst>
  </p:cSld>
  <p:clrMapOvr>
    <a:masterClrMapping/>
  </p:clrMapOvr>
  <p:transition advTm="245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362950" cy="5527675"/>
          </a:xfrm>
        </p:spPr>
        <p:txBody>
          <a:bodyPr/>
          <a:lstStyle/>
          <a:p>
            <a:r>
              <a:rPr lang="sv-SE" sz="2400" b="1" dirty="0" smtClean="0"/>
              <a:t>Varför får pojkar särskilt stöd i högre grad än flickor?</a:t>
            </a:r>
            <a:r>
              <a:rPr lang="sv-SE" sz="2400" dirty="0" smtClean="0"/>
              <a:t/>
            </a:r>
            <a:br>
              <a:rPr lang="sv-SE" sz="2400" dirty="0" smtClean="0"/>
            </a:br>
            <a:r>
              <a:rPr lang="sv-SE" sz="2400" dirty="0"/>
              <a:t/>
            </a:r>
            <a:br>
              <a:rPr lang="sv-SE" sz="2400" dirty="0"/>
            </a:br>
            <a:r>
              <a:rPr lang="sv-SE" sz="2400" dirty="0" smtClean="0"/>
              <a:t>•</a:t>
            </a:r>
            <a:r>
              <a:rPr lang="sv-SE" sz="2400" dirty="0"/>
              <a:t> </a:t>
            </a:r>
            <a:r>
              <a:rPr lang="sv-SE" sz="2400" dirty="0" smtClean="0"/>
              <a:t>Males </a:t>
            </a:r>
            <a:r>
              <a:rPr lang="sv-SE" sz="2400" dirty="0" err="1" smtClean="0"/>
              <a:t>externalize</a:t>
            </a:r>
            <a:r>
              <a:rPr lang="sv-SE" sz="2400" dirty="0" smtClean="0"/>
              <a:t> </a:t>
            </a:r>
            <a:r>
              <a:rPr lang="sv-SE" sz="2400" dirty="0" err="1" smtClean="0"/>
              <a:t>their</a:t>
            </a:r>
            <a:r>
              <a:rPr lang="sv-SE" sz="2400" dirty="0" smtClean="0"/>
              <a:t> “feelings” in </a:t>
            </a:r>
            <a:r>
              <a:rPr lang="sv-SE" sz="2400" dirty="0" err="1" smtClean="0"/>
              <a:t>school</a:t>
            </a:r>
            <a:r>
              <a:rPr lang="sv-SE" sz="2400" dirty="0" smtClean="0"/>
              <a:t> </a:t>
            </a:r>
            <a:r>
              <a:rPr lang="sv-SE" sz="2400" dirty="0" err="1" smtClean="0"/>
              <a:t>more</a:t>
            </a:r>
            <a:r>
              <a:rPr lang="sv-SE" sz="2400" dirty="0" smtClean="0"/>
              <a:t> </a:t>
            </a:r>
            <a:r>
              <a:rPr lang="sv-SE" sz="2400" dirty="0" err="1" smtClean="0"/>
              <a:t>openly</a:t>
            </a:r>
            <a:r>
              <a:rPr lang="sv-SE" sz="2400" dirty="0" smtClean="0"/>
              <a:t> </a:t>
            </a:r>
            <a:r>
              <a:rPr lang="sv-SE" sz="2400" dirty="0" err="1" smtClean="0"/>
              <a:t>than</a:t>
            </a:r>
            <a:r>
              <a:rPr lang="sv-SE" sz="2400" dirty="0" smtClean="0"/>
              <a:t> </a:t>
            </a:r>
            <a:r>
              <a:rPr lang="sv-SE" sz="2400" dirty="0" err="1" smtClean="0"/>
              <a:t>females</a:t>
            </a:r>
            <a:r>
              <a:rPr lang="sv-SE" sz="2400" dirty="0" smtClean="0"/>
              <a:t>. </a:t>
            </a:r>
            <a:br>
              <a:rPr lang="sv-SE" sz="2400" dirty="0" smtClean="0"/>
            </a:br>
            <a:r>
              <a:rPr lang="sv-SE" sz="2400" dirty="0"/>
              <a:t/>
            </a:r>
            <a:br>
              <a:rPr lang="sv-SE" sz="2400" dirty="0"/>
            </a:br>
            <a:r>
              <a:rPr lang="sv-SE" sz="2400" dirty="0"/>
              <a:t>• </a:t>
            </a:r>
            <a:r>
              <a:rPr lang="sv-SE" sz="2400" dirty="0" smtClean="0"/>
              <a:t>The </a:t>
            </a:r>
            <a:r>
              <a:rPr lang="sv-SE" sz="2400" dirty="0" err="1"/>
              <a:t>education</a:t>
            </a:r>
            <a:r>
              <a:rPr lang="sv-SE" sz="2400" dirty="0"/>
              <a:t> </a:t>
            </a:r>
            <a:r>
              <a:rPr lang="sv-SE" sz="2400" dirty="0" err="1"/>
              <a:t>of</a:t>
            </a:r>
            <a:r>
              <a:rPr lang="sv-SE" sz="2400" dirty="0"/>
              <a:t> males is given </a:t>
            </a:r>
            <a:r>
              <a:rPr lang="sv-SE" sz="2400" dirty="0" err="1"/>
              <a:t>greater</a:t>
            </a:r>
            <a:r>
              <a:rPr lang="sv-SE" sz="2400" dirty="0"/>
              <a:t> </a:t>
            </a:r>
            <a:r>
              <a:rPr lang="sv-SE" sz="2400" dirty="0" err="1"/>
              <a:t>priority</a:t>
            </a:r>
            <a:r>
              <a:rPr lang="sv-SE" sz="2400" dirty="0"/>
              <a:t> </a:t>
            </a:r>
            <a:r>
              <a:rPr lang="sv-SE" sz="2400" dirty="0" err="1"/>
              <a:t>than</a:t>
            </a:r>
            <a:r>
              <a:rPr lang="sv-SE" sz="2400" dirty="0"/>
              <a:t> </a:t>
            </a:r>
            <a:r>
              <a:rPr lang="sv-SE" sz="2400" dirty="0" err="1"/>
              <a:t>that</a:t>
            </a:r>
            <a:r>
              <a:rPr lang="sv-SE" sz="2400" dirty="0"/>
              <a:t> </a:t>
            </a:r>
            <a:r>
              <a:rPr lang="sv-SE" sz="2400" dirty="0" err="1"/>
              <a:t>of</a:t>
            </a:r>
            <a:r>
              <a:rPr lang="sv-SE" sz="2400" dirty="0"/>
              <a:t> </a:t>
            </a:r>
            <a:r>
              <a:rPr lang="sv-SE" sz="2400" dirty="0" err="1"/>
              <a:t>females</a:t>
            </a:r>
            <a:r>
              <a:rPr lang="sv-SE" sz="2400" dirty="0"/>
              <a:t>. </a:t>
            </a:r>
            <a:br>
              <a:rPr lang="sv-SE" sz="2400" dirty="0"/>
            </a:br>
            <a:r>
              <a:rPr lang="sv-SE" sz="2400" dirty="0" smtClean="0"/>
              <a:t/>
            </a:r>
            <a:br>
              <a:rPr lang="sv-SE" sz="2400" dirty="0" smtClean="0"/>
            </a:br>
            <a:r>
              <a:rPr lang="sv-SE" sz="2400" dirty="0"/>
              <a:t>• </a:t>
            </a:r>
            <a:r>
              <a:rPr lang="sv-SE" sz="2400" dirty="0" err="1" smtClean="0"/>
              <a:t>Male</a:t>
            </a:r>
            <a:r>
              <a:rPr lang="sv-SE" sz="2400" dirty="0" smtClean="0"/>
              <a:t> </a:t>
            </a:r>
            <a:r>
              <a:rPr lang="sv-SE" sz="2400" dirty="0" err="1"/>
              <a:t>children</a:t>
            </a:r>
            <a:r>
              <a:rPr lang="sv-SE" sz="2400" dirty="0"/>
              <a:t> </a:t>
            </a:r>
            <a:r>
              <a:rPr lang="sv-SE" sz="2400" dirty="0" err="1"/>
              <a:t>are</a:t>
            </a:r>
            <a:r>
              <a:rPr lang="sv-SE" sz="2400" dirty="0"/>
              <a:t> </a:t>
            </a:r>
            <a:r>
              <a:rPr lang="sv-SE" sz="2400" dirty="0" err="1"/>
              <a:t>more</a:t>
            </a:r>
            <a:r>
              <a:rPr lang="sv-SE" sz="2400" dirty="0"/>
              <a:t> </a:t>
            </a:r>
            <a:r>
              <a:rPr lang="sv-SE" sz="2400" dirty="0" err="1"/>
              <a:t>prone</a:t>
            </a:r>
            <a:r>
              <a:rPr lang="sv-SE" sz="2400" dirty="0"/>
              <a:t> to </a:t>
            </a:r>
            <a:r>
              <a:rPr lang="sv-SE" sz="2400" dirty="0" err="1"/>
              <a:t>illness</a:t>
            </a:r>
            <a:r>
              <a:rPr lang="sv-SE" sz="2400" dirty="0"/>
              <a:t> and trauma. </a:t>
            </a:r>
            <a:br>
              <a:rPr lang="sv-SE" sz="2400" dirty="0"/>
            </a:br>
            <a:r>
              <a:rPr lang="sv-SE" sz="2400" dirty="0" smtClean="0"/>
              <a:t/>
            </a:r>
            <a:br>
              <a:rPr lang="sv-SE" sz="2400" dirty="0" smtClean="0"/>
            </a:br>
            <a:r>
              <a:rPr lang="sv-SE" sz="2400" dirty="0"/>
              <a:t>• </a:t>
            </a:r>
            <a:r>
              <a:rPr lang="sv-SE" sz="2400" dirty="0" err="1" smtClean="0"/>
              <a:t>Schooling</a:t>
            </a:r>
            <a:r>
              <a:rPr lang="sv-SE" sz="2400" dirty="0" smtClean="0"/>
              <a:t> </a:t>
            </a:r>
            <a:r>
              <a:rPr lang="sv-SE" sz="2400" dirty="0"/>
              <a:t>is </a:t>
            </a:r>
            <a:r>
              <a:rPr lang="sv-SE" sz="2400" dirty="0" err="1"/>
              <a:t>becoming</a:t>
            </a:r>
            <a:r>
              <a:rPr lang="sv-SE" sz="2400" dirty="0"/>
              <a:t> </a:t>
            </a:r>
            <a:r>
              <a:rPr lang="sv-SE" sz="2400" dirty="0" err="1"/>
              <a:t>increasingly</a:t>
            </a:r>
            <a:r>
              <a:rPr lang="sv-SE" sz="2400" dirty="0"/>
              <a:t> “</a:t>
            </a:r>
            <a:r>
              <a:rPr lang="sv-SE" sz="2400" dirty="0" err="1"/>
              <a:t>feminised</a:t>
            </a:r>
            <a:r>
              <a:rPr lang="sv-SE" sz="2400" dirty="0"/>
              <a:t>”. </a:t>
            </a:r>
            <a:r>
              <a:rPr lang="sv-SE" sz="2400" dirty="0" smtClean="0"/>
              <a:t/>
            </a:r>
            <a:br>
              <a:rPr lang="sv-SE" sz="2400" dirty="0" smtClean="0"/>
            </a:br>
            <a:r>
              <a:rPr lang="sv-SE" sz="2400" dirty="0"/>
              <a:t/>
            </a:r>
            <a:br>
              <a:rPr lang="sv-SE" sz="2400" dirty="0"/>
            </a:br>
            <a:r>
              <a:rPr lang="sv-SE" sz="1800" dirty="0"/>
              <a:t> Students </a:t>
            </a:r>
            <a:r>
              <a:rPr lang="sv-SE" sz="1800" dirty="0" err="1"/>
              <a:t>with</a:t>
            </a:r>
            <a:r>
              <a:rPr lang="sv-SE" sz="1800" dirty="0"/>
              <a:t> </a:t>
            </a:r>
            <a:r>
              <a:rPr lang="sv-SE" sz="1800" dirty="0" err="1"/>
              <a:t>Disabilities</a:t>
            </a:r>
            <a:r>
              <a:rPr lang="sv-SE" sz="1800" dirty="0"/>
              <a:t>, Learning </a:t>
            </a:r>
            <a:r>
              <a:rPr lang="sv-SE" sz="1800" dirty="0" err="1"/>
              <a:t>Difficulties</a:t>
            </a:r>
            <a:r>
              <a:rPr lang="sv-SE" sz="1800" dirty="0"/>
              <a:t> and </a:t>
            </a:r>
            <a:r>
              <a:rPr lang="sv-SE" sz="1800" dirty="0" err="1" smtClean="0"/>
              <a:t>Disadvantages</a:t>
            </a:r>
            <a:r>
              <a:rPr lang="sv-SE" sz="1800" smtClean="0"/>
              <a:t>. </a:t>
            </a:r>
            <a:r>
              <a:rPr lang="sv-SE" sz="1800" dirty="0" err="1"/>
              <a:t>Statistics</a:t>
            </a:r>
            <a:r>
              <a:rPr lang="sv-SE" sz="1800" dirty="0"/>
              <a:t> and </a:t>
            </a:r>
            <a:r>
              <a:rPr lang="sv-SE" sz="1800" dirty="0" err="1"/>
              <a:t>Indicators</a:t>
            </a:r>
            <a:r>
              <a:rPr lang="sv-SE" sz="1800" dirty="0"/>
              <a:t>: </a:t>
            </a:r>
            <a:r>
              <a:rPr lang="sv-SE" sz="1800" dirty="0" smtClean="0"/>
              <a:t>(OECD 2005)</a:t>
            </a:r>
            <a:r>
              <a:rPr lang="sv-SE" sz="2400" dirty="0"/>
              <a:t/>
            </a:r>
            <a:br>
              <a:rPr lang="sv-SE" sz="2400" dirty="0"/>
            </a:br>
            <a:endParaRPr lang="sv-SE" sz="2400" dirty="0"/>
          </a:p>
        </p:txBody>
      </p:sp>
    </p:spTree>
    <p:extLst>
      <p:ext uri="{BB962C8B-B14F-4D97-AF65-F5344CB8AC3E}">
        <p14:creationId xmlns:p14="http://schemas.microsoft.com/office/powerpoint/2010/main" val="1654434393"/>
      </p:ext>
    </p:extLst>
  </p:cSld>
  <p:clrMapOvr>
    <a:masterClrMapping/>
  </p:clrMapOvr>
  <p:transition advTm="2457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362950" cy="5527675"/>
          </a:xfrm>
        </p:spPr>
        <p:txBody>
          <a:bodyPr/>
          <a:lstStyle/>
          <a:p>
            <a:r>
              <a:rPr lang="sv-SE" sz="2400" b="1" dirty="0" smtClean="0"/>
              <a:t>Så… finns det ett pedagogiskt handlingsutrymme (1)?</a:t>
            </a:r>
            <a:r>
              <a:rPr lang="sv-SE" sz="2400" dirty="0" smtClean="0"/>
              <a:t/>
            </a:r>
            <a:br>
              <a:rPr lang="sv-SE" sz="2400" dirty="0" smtClean="0"/>
            </a:br>
            <a:r>
              <a:rPr lang="sv-SE" sz="2400" dirty="0"/>
              <a:t/>
            </a:r>
            <a:br>
              <a:rPr lang="sv-SE" sz="2400" dirty="0"/>
            </a:br>
            <a:r>
              <a:rPr lang="sv-SE" sz="2400" dirty="0" smtClean="0"/>
              <a:t>•</a:t>
            </a:r>
            <a:r>
              <a:rPr lang="sv-SE" sz="2400" dirty="0"/>
              <a:t> Svensk forskning har visat att begåvningsnivå, kön och föräldrarnas </a:t>
            </a:r>
            <a:r>
              <a:rPr lang="sv-SE" sz="2400" dirty="0" smtClean="0"/>
              <a:t>socialgruppstillhörighet </a:t>
            </a:r>
            <a:r>
              <a:rPr lang="sv-SE" sz="2400" dirty="0"/>
              <a:t>förklarar c:a 20 % av </a:t>
            </a:r>
            <a:r>
              <a:rPr lang="sv-SE" sz="2400" dirty="0" smtClean="0"/>
              <a:t>variansen i särskilt stöd.</a:t>
            </a:r>
            <a:r>
              <a:rPr lang="sv-SE" sz="2400" dirty="0"/>
              <a:t/>
            </a:r>
            <a:br>
              <a:rPr lang="sv-SE" sz="2400" dirty="0"/>
            </a:br>
            <a:r>
              <a:rPr lang="sv-SE" sz="2400" dirty="0"/>
              <a:t/>
            </a:r>
            <a:br>
              <a:rPr lang="sv-SE" sz="2400" dirty="0"/>
            </a:br>
            <a:r>
              <a:rPr lang="sv-SE" sz="2400" dirty="0"/>
              <a:t>• 80 % av variansen skulle kunna förklaras av elevens interaktion med lärandemiljön, något som är möjligt att påverka</a:t>
            </a:r>
            <a:r>
              <a:rPr lang="sv-SE" sz="2400" dirty="0" smtClean="0"/>
              <a:t>.</a:t>
            </a:r>
            <a:br>
              <a:rPr lang="sv-SE" sz="2400" dirty="0" smtClean="0"/>
            </a:br>
            <a:r>
              <a:rPr lang="sv-SE" sz="2400" dirty="0"/>
              <a:t/>
            </a:r>
            <a:br>
              <a:rPr lang="sv-SE" sz="2400" dirty="0"/>
            </a:br>
            <a:r>
              <a:rPr lang="sv-SE" sz="2400" dirty="0"/>
              <a:t> </a:t>
            </a:r>
            <a:r>
              <a:rPr lang="sv-SE" sz="2400" dirty="0" smtClean="0"/>
              <a:t>• De elever som får särskilt stöd har högst varierande svårigheter.</a:t>
            </a:r>
            <a:br>
              <a:rPr lang="sv-SE" sz="2400" dirty="0" smtClean="0"/>
            </a:br>
            <a:r>
              <a:rPr lang="sv-SE" sz="2400" dirty="0"/>
              <a:t/>
            </a:r>
            <a:br>
              <a:rPr lang="sv-SE" sz="2400" dirty="0"/>
            </a:br>
            <a:r>
              <a:rPr lang="sv-SE" sz="2400" dirty="0"/>
              <a:t> </a:t>
            </a:r>
            <a:r>
              <a:rPr lang="sv-SE" sz="2400" dirty="0" smtClean="0"/>
              <a:t>• Utagerande beteende vanligaste orsaken till att pojkar får stöd.</a:t>
            </a:r>
            <a:br>
              <a:rPr lang="sv-SE" sz="2400" dirty="0" smtClean="0"/>
            </a:br>
            <a:endParaRPr lang="sv-SE" sz="2400" dirty="0" smtClean="0"/>
          </a:p>
        </p:txBody>
      </p:sp>
    </p:spTree>
    <p:extLst>
      <p:ext uri="{BB962C8B-B14F-4D97-AF65-F5344CB8AC3E}">
        <p14:creationId xmlns:p14="http://schemas.microsoft.com/office/powerpoint/2010/main" val="1467164777"/>
      </p:ext>
    </p:extLst>
  </p:cSld>
  <p:clrMapOvr>
    <a:masterClrMapping/>
  </p:clrMapOvr>
  <p:transition advTm="2457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362950" cy="5527675"/>
          </a:xfrm>
        </p:spPr>
        <p:txBody>
          <a:bodyPr/>
          <a:lstStyle/>
          <a:p>
            <a:r>
              <a:rPr lang="sv-SE" sz="2400" b="1" dirty="0" smtClean="0"/>
              <a:t>Så… finns det ett pedagogiskt handlingsutrymme (2)?</a:t>
            </a:r>
            <a:r>
              <a:rPr lang="sv-SE" sz="2400" dirty="0" smtClean="0"/>
              <a:t/>
            </a:r>
            <a:br>
              <a:rPr lang="sv-SE" sz="2400" dirty="0" smtClean="0"/>
            </a:br>
            <a:r>
              <a:rPr lang="sv-SE" sz="2400" dirty="0"/>
              <a:t/>
            </a:r>
            <a:br>
              <a:rPr lang="sv-SE" sz="2400" dirty="0"/>
            </a:br>
            <a:r>
              <a:rPr lang="sv-SE" sz="2400" dirty="0" smtClean="0"/>
              <a:t>•</a:t>
            </a:r>
            <a:r>
              <a:rPr lang="sv-SE" sz="2400" dirty="0"/>
              <a:t> </a:t>
            </a:r>
            <a:r>
              <a:rPr lang="sv-SE" sz="2400" i="1" dirty="0" smtClean="0"/>
              <a:t>Alla barn och unga har intresse av att lyckas väl i skolan</a:t>
            </a:r>
            <a:r>
              <a:rPr lang="sv-SE" sz="2400" dirty="0" smtClean="0"/>
              <a:t>, men det finns barriärer som måste brytas.</a:t>
            </a:r>
            <a:br>
              <a:rPr lang="sv-SE" sz="2400" dirty="0" smtClean="0"/>
            </a:br>
            <a:r>
              <a:rPr lang="sv-SE" sz="2400" dirty="0"/>
              <a:t/>
            </a:r>
            <a:br>
              <a:rPr lang="sv-SE" sz="2400" dirty="0"/>
            </a:br>
            <a:r>
              <a:rPr lang="sv-SE" sz="2400" dirty="0"/>
              <a:t>• </a:t>
            </a:r>
            <a:r>
              <a:rPr lang="sv-SE" sz="2400" dirty="0" smtClean="0"/>
              <a:t>Individers </a:t>
            </a:r>
            <a:r>
              <a:rPr lang="sv-SE" sz="2400" i="1" dirty="0" smtClean="0"/>
              <a:t>olikheter är vår största tillgång</a:t>
            </a:r>
            <a:r>
              <a:rPr lang="sv-SE" sz="2400" dirty="0" smtClean="0"/>
              <a:t>.</a:t>
            </a:r>
            <a:br>
              <a:rPr lang="sv-SE" sz="2400" dirty="0" smtClean="0"/>
            </a:br>
            <a:r>
              <a:rPr lang="sv-SE" sz="2400" dirty="0"/>
              <a:t/>
            </a:r>
            <a:br>
              <a:rPr lang="sv-SE" sz="2400" dirty="0"/>
            </a:br>
            <a:r>
              <a:rPr lang="sv-SE" sz="2400" dirty="0"/>
              <a:t>• </a:t>
            </a:r>
            <a:r>
              <a:rPr lang="sv-SE" sz="2400" dirty="0" smtClean="0"/>
              <a:t>Skolan har en skyldighet att respektera detta och </a:t>
            </a:r>
            <a:r>
              <a:rPr lang="sv-SE" sz="2400" i="1" dirty="0" smtClean="0"/>
              <a:t>i handling och på allvar arbeta för att olikheter verkligen ses </a:t>
            </a:r>
            <a:r>
              <a:rPr lang="sv-SE" sz="2400" i="1" dirty="0" smtClean="0"/>
              <a:t>som något positivt.</a:t>
            </a:r>
            <a:br>
              <a:rPr lang="sv-SE" sz="2400" i="1" dirty="0" smtClean="0"/>
            </a:br>
            <a:r>
              <a:rPr lang="sv-SE" sz="2400" i="1" dirty="0"/>
              <a:t/>
            </a:r>
            <a:br>
              <a:rPr lang="sv-SE" sz="2400" i="1" dirty="0"/>
            </a:br>
            <a:r>
              <a:rPr lang="sv-SE" sz="2400" dirty="0"/>
              <a:t> </a:t>
            </a:r>
            <a:r>
              <a:rPr lang="sv-SE" sz="2400" dirty="0" smtClean="0"/>
              <a:t>• </a:t>
            </a:r>
            <a:r>
              <a:rPr lang="sv-SE" sz="2400" i="1" dirty="0" smtClean="0"/>
              <a:t>Urvalsprocessen</a:t>
            </a:r>
            <a:r>
              <a:rPr lang="sv-SE" sz="2400" dirty="0" smtClean="0"/>
              <a:t> för  specialpedagogiskt stöd behöver bli bättre</a:t>
            </a:r>
            <a:endParaRPr lang="sv-SE" sz="2400" i="1" dirty="0" smtClean="0"/>
          </a:p>
        </p:txBody>
      </p:sp>
    </p:spTree>
    <p:extLst>
      <p:ext uri="{BB962C8B-B14F-4D97-AF65-F5344CB8AC3E}">
        <p14:creationId xmlns:p14="http://schemas.microsoft.com/office/powerpoint/2010/main" val="1123531436"/>
      </p:ext>
    </p:extLst>
  </p:cSld>
  <p:clrMapOvr>
    <a:masterClrMapping/>
  </p:clrMapOvr>
  <p:transition advTm="2457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362950" cy="5527675"/>
          </a:xfrm>
        </p:spPr>
        <p:txBody>
          <a:bodyPr/>
          <a:lstStyle/>
          <a:p>
            <a:r>
              <a:rPr lang="sv-SE" sz="2400" b="1" dirty="0" smtClean="0"/>
              <a:t>Inkludering för bildning 2010 - 2017</a:t>
            </a:r>
            <a:r>
              <a:rPr lang="sv-SE" sz="2400" dirty="0" smtClean="0"/>
              <a:t/>
            </a:r>
            <a:br>
              <a:rPr lang="sv-SE" sz="2400" dirty="0" smtClean="0"/>
            </a:br>
            <a:r>
              <a:rPr lang="sv-SE" sz="2400" dirty="0"/>
              <a:t/>
            </a:r>
            <a:br>
              <a:rPr lang="sv-SE" sz="2400" dirty="0"/>
            </a:br>
            <a:r>
              <a:rPr lang="sv-SE" sz="2400" dirty="0" smtClean="0"/>
              <a:t>•</a:t>
            </a:r>
            <a:r>
              <a:rPr lang="sv-SE" sz="2400" dirty="0"/>
              <a:t> </a:t>
            </a:r>
            <a:r>
              <a:rPr lang="sv-SE" sz="2400" dirty="0" smtClean="0"/>
              <a:t>Essunga kommun i Sverige tillhörde 2007 landets svagaste när det gällde elevernas skolprestationer, tre år senare var man bäst i Sverige.</a:t>
            </a:r>
            <a:r>
              <a:rPr lang="sv-SE" sz="2400" dirty="0"/>
              <a:t/>
            </a:r>
            <a:br>
              <a:rPr lang="sv-SE" sz="2400" dirty="0"/>
            </a:br>
            <a:r>
              <a:rPr lang="sv-SE" sz="2400" dirty="0" smtClean="0"/>
              <a:t/>
            </a:r>
            <a:br>
              <a:rPr lang="sv-SE" sz="2400" dirty="0" smtClean="0"/>
            </a:br>
            <a:r>
              <a:rPr lang="sv-SE" sz="2400" dirty="0" smtClean="0"/>
              <a:t>•</a:t>
            </a:r>
            <a:r>
              <a:rPr lang="sv-SE" sz="2400" dirty="0"/>
              <a:t> </a:t>
            </a:r>
            <a:r>
              <a:rPr lang="sv-SE" sz="2400" dirty="0" smtClean="0"/>
              <a:t>Kommunens invånare har generellt låg utbildning, studietraditionen är svag.</a:t>
            </a:r>
            <a:br>
              <a:rPr lang="sv-SE" sz="2400" dirty="0" smtClean="0"/>
            </a:br>
            <a:r>
              <a:rPr lang="sv-SE" sz="2400" dirty="0"/>
              <a:t/>
            </a:r>
            <a:br>
              <a:rPr lang="sv-SE" sz="2400" dirty="0"/>
            </a:br>
            <a:r>
              <a:rPr lang="sv-SE" sz="2400" dirty="0"/>
              <a:t>• </a:t>
            </a:r>
            <a:r>
              <a:rPr lang="sv-SE" sz="2400" dirty="0" smtClean="0"/>
              <a:t>2006 hade 25 % av eleverna (främst pojkar) specialundervisning utanför klassrummet.</a:t>
            </a:r>
          </a:p>
        </p:txBody>
      </p:sp>
    </p:spTree>
    <p:extLst>
      <p:ext uri="{BB962C8B-B14F-4D97-AF65-F5344CB8AC3E}">
        <p14:creationId xmlns:p14="http://schemas.microsoft.com/office/powerpoint/2010/main" val="842756556"/>
      </p:ext>
    </p:extLst>
  </p:cSld>
  <p:clrMapOvr>
    <a:masterClrMapping/>
  </p:clrMapOvr>
  <p:transition advTm="2457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362950" cy="5527675"/>
          </a:xfrm>
        </p:spPr>
        <p:txBody>
          <a:bodyPr/>
          <a:lstStyle/>
          <a:p>
            <a:r>
              <a:rPr lang="sv-SE" sz="2400" b="1" dirty="0" smtClean="0"/>
              <a:t>Inkludering för bildning 2010 - 2017</a:t>
            </a:r>
            <a:r>
              <a:rPr lang="sv-SE" sz="2400" dirty="0" smtClean="0"/>
              <a:t/>
            </a:r>
            <a:br>
              <a:rPr lang="sv-SE" sz="2400" dirty="0" smtClean="0"/>
            </a:br>
            <a:r>
              <a:rPr lang="sv-SE" sz="2400" dirty="0"/>
              <a:t/>
            </a:r>
            <a:br>
              <a:rPr lang="sv-SE" sz="2400" dirty="0"/>
            </a:br>
            <a:r>
              <a:rPr lang="sv-SE" sz="2400" dirty="0" smtClean="0"/>
              <a:t>•</a:t>
            </a:r>
            <a:r>
              <a:rPr lang="sv-SE" sz="2400" dirty="0"/>
              <a:t> </a:t>
            </a:r>
            <a:r>
              <a:rPr lang="sv-SE" sz="2400" i="1" dirty="0" smtClean="0"/>
              <a:t>Alla</a:t>
            </a:r>
            <a:r>
              <a:rPr lang="sv-SE" sz="2400" dirty="0" smtClean="0"/>
              <a:t> elever </a:t>
            </a:r>
            <a:r>
              <a:rPr lang="sv-SE" sz="2400" dirty="0"/>
              <a:t>b</a:t>
            </a:r>
            <a:r>
              <a:rPr lang="sv-SE" sz="2400" dirty="0" smtClean="0"/>
              <a:t>lev vinnare.</a:t>
            </a:r>
            <a:br>
              <a:rPr lang="sv-SE" sz="2400" dirty="0" smtClean="0"/>
            </a:br>
            <a:r>
              <a:rPr lang="sv-SE" sz="2400" dirty="0" smtClean="0"/>
              <a:t/>
            </a:r>
            <a:br>
              <a:rPr lang="sv-SE" sz="2400" dirty="0" smtClean="0"/>
            </a:br>
            <a:r>
              <a:rPr lang="sv-SE" sz="2400" dirty="0" smtClean="0"/>
              <a:t>•</a:t>
            </a:r>
            <a:r>
              <a:rPr lang="sv-SE" sz="2400" dirty="0"/>
              <a:t> </a:t>
            </a:r>
            <a:r>
              <a:rPr lang="sv-SE" sz="2400" dirty="0" smtClean="0"/>
              <a:t>Könsskillnaderna reducerades.</a:t>
            </a:r>
            <a:br>
              <a:rPr lang="sv-SE" sz="2400" dirty="0" smtClean="0"/>
            </a:br>
            <a:r>
              <a:rPr lang="sv-SE" sz="2400" dirty="0"/>
              <a:t/>
            </a:r>
            <a:br>
              <a:rPr lang="sv-SE" sz="2400" dirty="0"/>
            </a:br>
            <a:r>
              <a:rPr lang="sv-SE" sz="2400" dirty="0"/>
              <a:t>• </a:t>
            </a:r>
            <a:r>
              <a:rPr lang="sv-SE" sz="2400" dirty="0" smtClean="0"/>
              <a:t>Alla elever i 2010 och 2011 års kullar kvalificerade sig för gymnasiet.</a:t>
            </a:r>
          </a:p>
        </p:txBody>
      </p:sp>
    </p:spTree>
    <p:extLst>
      <p:ext uri="{BB962C8B-B14F-4D97-AF65-F5344CB8AC3E}">
        <p14:creationId xmlns:p14="http://schemas.microsoft.com/office/powerpoint/2010/main" val="919666251"/>
      </p:ext>
    </p:extLst>
  </p:cSld>
  <p:clrMapOvr>
    <a:masterClrMapping/>
  </p:clrMapOvr>
  <p:transition advTm="2457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362950" cy="5527675"/>
          </a:xfrm>
        </p:spPr>
        <p:txBody>
          <a:bodyPr/>
          <a:lstStyle/>
          <a:p>
            <a:pPr marL="0" indent="0" eaLnBrk="1" hangingPunct="1">
              <a:lnSpc>
                <a:spcPct val="90000"/>
              </a:lnSpc>
              <a:buClr>
                <a:srgbClr val="B15A00"/>
              </a:buClr>
              <a:buNone/>
            </a:pPr>
            <a:r>
              <a:rPr lang="sv-SE" sz="2400" dirty="0"/>
              <a:t>Sista tiden i nian där så var vi till och med ett gäng som träffades extra bara för att </a:t>
            </a:r>
            <a:r>
              <a:rPr lang="sv-SE" sz="2400" dirty="0" smtClean="0"/>
              <a:t>plugga (no: </a:t>
            </a:r>
            <a:r>
              <a:rPr lang="sv-SE" sz="2400" dirty="0" err="1" smtClean="0"/>
              <a:t>studere</a:t>
            </a:r>
            <a:r>
              <a:rPr lang="sv-SE" sz="2400" dirty="0" smtClean="0"/>
              <a:t>) </a:t>
            </a:r>
            <a:r>
              <a:rPr lang="sv-SE" sz="2400" dirty="0"/>
              <a:t>på prov. För att få så bra resultat som möjligt. Så vi träffades liksom extra på vår fritid. Det var ganska ovanligt liksom. Det var, om man nu får kalla det för en kultur så var det ganska, liksom ganska konstigt, för det var inte så många som hade gjort det innan. Det hade jag aldrig gjort liksom. Träffat kompisar för att plugga. Det hade jag aldrig gjort i hela mitt liv innan. B5 </a:t>
            </a:r>
            <a:endParaRPr lang="en-GB" sz="2400" dirty="0">
              <a:latin typeface="Trade Gothic LT Std" pitchFamily="50" charset="0"/>
            </a:endParaRPr>
          </a:p>
        </p:txBody>
      </p:sp>
    </p:spTree>
    <p:extLst>
      <p:ext uri="{BB962C8B-B14F-4D97-AF65-F5344CB8AC3E}">
        <p14:creationId xmlns:p14="http://schemas.microsoft.com/office/powerpoint/2010/main" val="958280342"/>
      </p:ext>
    </p:extLst>
  </p:cSld>
  <p:clrMapOvr>
    <a:masterClrMapping/>
  </p:clrMapOvr>
  <p:transition advTm="2457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flipH="1" flipV="1">
            <a:off x="371475" y="188913"/>
            <a:ext cx="85725" cy="88900"/>
          </a:xfrm>
        </p:spPr>
        <p:txBody>
          <a:bodyPr/>
          <a:lstStyle/>
          <a:p>
            <a:pPr eaLnBrk="1" hangingPunct="1"/>
            <a:endParaRPr lang="en-GB" altLang="x-none" sz="3600"/>
          </a:p>
        </p:txBody>
      </p:sp>
      <p:sp>
        <p:nvSpPr>
          <p:cNvPr id="68611" name="Rectangle 3"/>
          <p:cNvSpPr>
            <a:spLocks noGrp="1" noChangeArrowheads="1"/>
          </p:cNvSpPr>
          <p:nvPr>
            <p:ph type="body" idx="1"/>
          </p:nvPr>
        </p:nvSpPr>
        <p:spPr>
          <a:xfrm>
            <a:off x="533400" y="304800"/>
            <a:ext cx="8229600" cy="4525963"/>
          </a:xfrm>
        </p:spPr>
        <p:txBody>
          <a:bodyPr/>
          <a:lstStyle/>
          <a:p>
            <a:pPr eaLnBrk="1" hangingPunct="1">
              <a:lnSpc>
                <a:spcPct val="90000"/>
              </a:lnSpc>
              <a:buFont typeface="Wingdings" charset="2"/>
              <a:buNone/>
            </a:pPr>
            <a:endParaRPr lang="sv-SE" altLang="x-none" sz="4400"/>
          </a:p>
          <a:p>
            <a:pPr algn="ctr" eaLnBrk="1" hangingPunct="1">
              <a:lnSpc>
                <a:spcPct val="90000"/>
              </a:lnSpc>
              <a:buFont typeface="Wingdings" charset="2"/>
              <a:buNone/>
            </a:pPr>
            <a:r>
              <a:rPr lang="sv-SE" altLang="x-none" sz="3600" i="1"/>
              <a:t>Motivation</a:t>
            </a:r>
          </a:p>
          <a:p>
            <a:pPr algn="ctr" eaLnBrk="1" hangingPunct="1">
              <a:lnSpc>
                <a:spcPct val="90000"/>
              </a:lnSpc>
              <a:buFont typeface="Wingdings" charset="2"/>
              <a:buNone/>
            </a:pPr>
            <a:r>
              <a:rPr lang="sv-SE" altLang="x-none" sz="3600" i="1"/>
              <a:t>Intresse</a:t>
            </a:r>
          </a:p>
          <a:p>
            <a:pPr eaLnBrk="1" hangingPunct="1">
              <a:lnSpc>
                <a:spcPct val="90000"/>
              </a:lnSpc>
              <a:buFont typeface="Wingdings" charset="2"/>
              <a:buNone/>
            </a:pPr>
            <a:r>
              <a:rPr lang="sv-SE" altLang="x-none" sz="1600" i="1"/>
              <a:t>						</a:t>
            </a:r>
            <a:r>
              <a:rPr lang="sv-SE" altLang="x-none" sz="2400" i="1"/>
              <a:t>Subjektivt</a:t>
            </a:r>
          </a:p>
          <a:p>
            <a:pPr eaLnBrk="1" hangingPunct="1">
              <a:lnSpc>
                <a:spcPct val="90000"/>
              </a:lnSpc>
              <a:buFont typeface="Wingdings" charset="2"/>
              <a:buNone/>
            </a:pPr>
            <a:r>
              <a:rPr lang="sv-SE" altLang="x-none" sz="2400" i="1"/>
              <a:t>						Objektivt</a:t>
            </a:r>
          </a:p>
          <a:p>
            <a:pPr eaLnBrk="1" hangingPunct="1">
              <a:lnSpc>
                <a:spcPct val="90000"/>
              </a:lnSpc>
              <a:buFont typeface="Wingdings" charset="2"/>
              <a:buNone/>
            </a:pPr>
            <a:r>
              <a:rPr lang="sv-SE" altLang="x-none" sz="2400" i="1"/>
              <a:t>						Formativt</a:t>
            </a:r>
          </a:p>
          <a:p>
            <a:pPr algn="ctr" eaLnBrk="1" hangingPunct="1">
              <a:lnSpc>
                <a:spcPct val="90000"/>
              </a:lnSpc>
              <a:buFont typeface="Wingdings" charset="2"/>
              <a:buNone/>
            </a:pPr>
            <a:r>
              <a:rPr lang="sv-SE" altLang="x-none" sz="3600" i="1"/>
              <a:t>Nyfikenhet</a:t>
            </a:r>
          </a:p>
          <a:p>
            <a:pPr algn="ctr" eaLnBrk="1" hangingPunct="1">
              <a:lnSpc>
                <a:spcPct val="90000"/>
              </a:lnSpc>
              <a:buFont typeface="Wingdings" charset="2"/>
              <a:buNone/>
            </a:pPr>
            <a:r>
              <a:rPr lang="sv-SE" altLang="x-none" sz="3600" i="1"/>
              <a:t>Kreativitet</a:t>
            </a:r>
          </a:p>
          <a:p>
            <a:pPr algn="ctr" eaLnBrk="1" hangingPunct="1">
              <a:lnSpc>
                <a:spcPct val="90000"/>
              </a:lnSpc>
              <a:buFont typeface="Wingdings" charset="2"/>
              <a:buNone/>
            </a:pPr>
            <a:r>
              <a:rPr lang="sv-SE" altLang="x-none" sz="3600" i="1"/>
              <a:t>Ansvarstagande</a:t>
            </a:r>
          </a:p>
          <a:p>
            <a:pPr algn="ctr" eaLnBrk="1" hangingPunct="1">
              <a:lnSpc>
                <a:spcPct val="90000"/>
              </a:lnSpc>
              <a:buFont typeface="Wingdings" charset="2"/>
              <a:buNone/>
            </a:pPr>
            <a:endParaRPr lang="sv-SE" altLang="x-none" sz="1400"/>
          </a:p>
          <a:p>
            <a:pPr algn="ctr" eaLnBrk="1" hangingPunct="1">
              <a:lnSpc>
                <a:spcPct val="90000"/>
              </a:lnSpc>
              <a:buFont typeface="Wingdings" charset="2"/>
              <a:buNone/>
            </a:pPr>
            <a:r>
              <a:rPr lang="sv-SE" altLang="x-none" sz="1400"/>
              <a:t>I</a:t>
            </a:r>
          </a:p>
        </p:txBody>
      </p:sp>
    </p:spTree>
    <p:extLst>
      <p:ext uri="{BB962C8B-B14F-4D97-AF65-F5344CB8AC3E}">
        <p14:creationId xmlns:p14="http://schemas.microsoft.com/office/powerpoint/2010/main" val="1829161115"/>
      </p:ext>
    </p:extLst>
  </p:cSld>
  <p:clrMapOvr>
    <a:masterClrMapping/>
  </p:clrMapOvr>
  <p:transition advTm="2457000"/>
  <p:timing>
    <p:tnLst>
      <p:par>
        <p:cTn id="1" dur="indefinite" restart="never" nodeType="tmRoot"/>
      </p:par>
    </p:tnLst>
  </p:timing>
</p:sld>
</file>

<file path=ppt/theme/theme1.xml><?xml version="1.0" encoding="utf-8"?>
<a:theme xmlns:a="http://schemas.openxmlformats.org/drawingml/2006/main" name="Vinjett">
  <a:themeElements>
    <a:clrScheme name="Vinjet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njet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njet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njet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njet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njet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njet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njet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njet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njet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njet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njet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njet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njet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Trade Gothic LT Std"/>
        <a:ea typeface=""/>
        <a:cs typeface=""/>
      </a:majorFont>
      <a:minorFont>
        <a:latin typeface="A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219448</TotalTime>
  <Words>194</Words>
  <Application>Microsoft Macintosh PowerPoint</Application>
  <PresentationFormat>Bildspel på skärmen (4:3)</PresentationFormat>
  <Paragraphs>25</Paragraphs>
  <Slides>10</Slides>
  <Notes>10</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10</vt:i4>
      </vt:variant>
    </vt:vector>
  </HeadingPairs>
  <TitlesOfParts>
    <vt:vector size="18" baseType="lpstr">
      <vt:lpstr>ＭＳ Ｐゴシック</vt:lpstr>
      <vt:lpstr>AGaramond</vt:lpstr>
      <vt:lpstr>Arial</vt:lpstr>
      <vt:lpstr>Calibri</vt:lpstr>
      <vt:lpstr>Trade Gothic LT Std</vt:lpstr>
      <vt:lpstr>Wingdings</vt:lpstr>
      <vt:lpstr>Vinjett</vt:lpstr>
      <vt:lpstr>Standardformgivning</vt:lpstr>
      <vt:lpstr>Ekspertutvalget om kjønnsforskjeller i skoleprestasjoner  Oslo 5 april 2018  Hvorfor er gutter overrepresentert i spesialundervisningen?  Bengt Persson Professor i specialpedagogik</vt:lpstr>
      <vt:lpstr>Är pojkars överrepresentation i specialundervisningen ett norskt fenomen?  • Dubbelt så vanligt att pojkar får särskilt stöd i de nordiska länderna liksom i Storbritannien, Irland, Grekland, Portugal och Spanien.   • Situationen relativt stabil sedan 1970-talet.  </vt:lpstr>
      <vt:lpstr>Varför får pojkar särskilt stöd i högre grad än flickor?  • Males externalize their “feelings” in school more openly than females.   • The education of males is given greater priority than that of females.   • Male children are more prone to illness and trauma.   • Schooling is becoming increasingly “feminised”.    Students with Disabilities, Learning Difficulties and Disadvantages. Statistics and Indicators: (OECD 2005) </vt:lpstr>
      <vt:lpstr>Så… finns det ett pedagogiskt handlingsutrymme (1)?  • Svensk forskning har visat att begåvningsnivå, kön och föräldrarnas socialgruppstillhörighet förklarar c:a 20 % av variansen i särskilt stöd.  • 80 % av variansen skulle kunna förklaras av elevens interaktion med lärandemiljön, något som är möjligt att påverka.   • De elever som får särskilt stöd har högst varierande svårigheter.   • Utagerande beteende vanligaste orsaken till att pojkar får stöd. </vt:lpstr>
      <vt:lpstr>Så… finns det ett pedagogiskt handlingsutrymme (2)?  • Alla barn och unga har intresse av att lyckas väl i skolan, men det finns barriärer som måste brytas.  • Individers olikheter är vår största tillgång.  • Skolan har en skyldighet att respektera detta och i handling och på allvar arbeta för att olikheter verkligen ses som något positivt.   • Urvalsprocessen för  specialpedagogiskt stöd behöver bli bättre</vt:lpstr>
      <vt:lpstr>Inkludering för bildning 2010 - 2017  • Essunga kommun i Sverige tillhörde 2007 landets svagaste när det gällde elevernas skolprestationer, tre år senare var man bäst i Sverige.  • Kommunens invånare har generellt låg utbildning, studietraditionen är svag.  • 2006 hade 25 % av eleverna (främst pojkar) specialundervisning utanför klassrummet.</vt:lpstr>
      <vt:lpstr>Inkludering för bildning 2010 - 2017  • Alla elever blev vinnare.  • Könsskillnaderna reducerades.  • Alla elever i 2010 och 2011 års kullar kvalificerade sig för gymnasiet.</vt:lpstr>
      <vt:lpstr>Sista tiden i nian där så var vi till och med ett gäng som träffades extra bara för att plugga (no: studere) på prov. För att få så bra resultat som möjligt. Så vi träffades liksom extra på vår fritid. Det var ganska ovanligt liksom. Det var, om man nu får kalla det för en kultur så var det ganska, liksom ganska konstigt, för det var inte så många som hade gjort det innan. Det hade jag aldrig gjort liksom. Träffat kompisar för att plugga. Det hade jag aldrig gjort i hela mitt liv innan. B5 </vt:lpstr>
      <vt:lpstr>PowerPoint-presentation</vt:lpstr>
      <vt:lpstr>PowerPoint-presentation</vt:lpstr>
    </vt:vector>
  </TitlesOfParts>
  <Company>Högskolan i Borås</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Elin Ahlgren</dc:creator>
  <cp:lastModifiedBy>Bengt Persson</cp:lastModifiedBy>
  <cp:revision>179</cp:revision>
  <cp:lastPrinted>2016-11-22T21:08:46Z</cp:lastPrinted>
  <dcterms:created xsi:type="dcterms:W3CDTF">2017-03-31T07:33:12Z</dcterms:created>
  <dcterms:modified xsi:type="dcterms:W3CDTF">2018-04-03T08:16:40Z</dcterms:modified>
</cp:coreProperties>
</file>