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2" r:id="rId2"/>
    <p:sldId id="313" r:id="rId3"/>
    <p:sldId id="310" r:id="rId4"/>
    <p:sldId id="311" r:id="rId5"/>
    <p:sldId id="297" r:id="rId6"/>
    <p:sldId id="314" r:id="rId7"/>
    <p:sldId id="315" r:id="rId8"/>
    <p:sldId id="300" r:id="rId9"/>
    <p:sldId id="306" r:id="rId10"/>
    <p:sldId id="319" r:id="rId11"/>
    <p:sldId id="316" r:id="rId12"/>
    <p:sldId id="317" r:id="rId13"/>
  </p:sldIdLst>
  <p:sldSz cx="9144000" cy="6858000" type="screen4x3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AF"/>
    <a:srgbClr val="A6C2E0"/>
    <a:srgbClr val="E6B5AE"/>
    <a:srgbClr val="C62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4" autoAdjust="0"/>
  </p:normalViewPr>
  <p:slideViewPr>
    <p:cSldViewPr>
      <p:cViewPr varScale="1">
        <p:scale>
          <a:sx n="56" d="100"/>
          <a:sy n="56" d="100"/>
        </p:scale>
        <p:origin x="1980" y="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52403-008F-40AE-AADE-BB0E6E3CEB4B}" type="datetimeFigureOut">
              <a:rPr lang="nb-NO" smtClean="0"/>
              <a:t>17.09.2018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1094D-5C1C-412F-A2C1-5C177D6747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0174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5F577-F679-43E0-B69B-C68AD8325C0D}" type="datetimeFigureOut">
              <a:rPr lang="nb-NO" smtClean="0"/>
              <a:t>17.09.2018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903A9-DC51-4B5A-A2E9-E13D876D9E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302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7206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7575" y="427038"/>
            <a:ext cx="4962525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191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1 ForsideG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4" y="1465263"/>
            <a:ext cx="9177230" cy="53927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824409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4" y="6090334"/>
            <a:ext cx="9177230" cy="783566"/>
          </a:xfrm>
          <a:prstGeom prst="rect">
            <a:avLst/>
          </a:prstGeom>
        </p:spPr>
      </p:pic>
      <p:sp>
        <p:nvSpPr>
          <p:cNvPr id="30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17.09.2018</a:t>
            </a:fld>
            <a:endParaRPr lang="nb-NO" dirty="0"/>
          </a:p>
        </p:txBody>
      </p:sp>
      <p:sp>
        <p:nvSpPr>
          <p:cNvPr id="31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 settes inn her</a:t>
            </a:r>
          </a:p>
        </p:txBody>
      </p:sp>
    </p:spTree>
    <p:extLst>
      <p:ext uri="{BB962C8B-B14F-4D97-AF65-F5344CB8AC3E}">
        <p14:creationId xmlns:p14="http://schemas.microsoft.com/office/powerpoint/2010/main" val="2211784920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2 Forside 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tavle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1425600"/>
            <a:ext cx="9160214" cy="54483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824409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21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17.09.2018</a:t>
            </a:fld>
            <a:endParaRPr lang="nb-NO" dirty="0"/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" y="1256163"/>
            <a:ext cx="9155067" cy="209099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 userDrawn="1"/>
        </p:nvSpPr>
        <p:spPr bwMode="auto">
          <a:xfrm>
            <a:off x="964407" y="1256164"/>
            <a:ext cx="7767637" cy="209098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latin typeface="Times" charset="0"/>
              <a:ea typeface="+mn-ea"/>
              <a:cs typeface="+mn-cs"/>
            </a:endParaRPr>
          </a:p>
        </p:txBody>
      </p:sp>
      <p:sp>
        <p:nvSpPr>
          <p:cNvPr id="16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 settes inn her</a:t>
            </a:r>
          </a:p>
        </p:txBody>
      </p:sp>
    </p:spTree>
    <p:extLst>
      <p:ext uri="{BB962C8B-B14F-4D97-AF65-F5344CB8AC3E}">
        <p14:creationId xmlns:p14="http://schemas.microsoft.com/office/powerpoint/2010/main" val="312778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3 Forside G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rolig2c_bar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1288613"/>
            <a:ext cx="9138864" cy="54356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228790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477759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22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17.09.2018</a:t>
            </a:fld>
            <a:endParaRPr lang="nb-NO" dirty="0"/>
          </a:p>
        </p:txBody>
      </p:sp>
      <p:sp>
        <p:nvSpPr>
          <p:cNvPr id="12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 settes inn her</a:t>
            </a:r>
          </a:p>
        </p:txBody>
      </p:sp>
    </p:spTree>
    <p:extLst>
      <p:ext uri="{BB962C8B-B14F-4D97-AF65-F5344CB8AC3E}">
        <p14:creationId xmlns:p14="http://schemas.microsoft.com/office/powerpoint/2010/main" val="139298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4 Forside GK/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Rolig1c_ungd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699"/>
            <a:ext cx="9144000" cy="543865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95536" y="4824409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5373216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7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17.09.2018</a:t>
            </a:fld>
            <a:endParaRPr lang="nb-NO" dirty="0"/>
          </a:p>
        </p:txBody>
      </p:sp>
      <p:sp>
        <p:nvSpPr>
          <p:cNvPr id="1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3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 settes inn her</a:t>
            </a:r>
          </a:p>
        </p:txBody>
      </p:sp>
    </p:spTree>
    <p:extLst>
      <p:ext uri="{BB962C8B-B14F-4D97-AF65-F5344CB8AC3E}">
        <p14:creationId xmlns:p14="http://schemas.microsoft.com/office/powerpoint/2010/main" val="176021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5 Forside G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Rolig1_bokstavbakgrun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6" y="1409699"/>
            <a:ext cx="9160216" cy="54483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88378" y="1967166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8378" y="248241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7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17.09.2018</a:t>
            </a:fld>
            <a:endParaRPr lang="nb-NO" dirty="0"/>
          </a:p>
        </p:txBody>
      </p:sp>
      <p:sp>
        <p:nvSpPr>
          <p:cNvPr id="18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1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 settes inn her</a:t>
            </a:r>
          </a:p>
        </p:txBody>
      </p:sp>
    </p:spTree>
    <p:extLst>
      <p:ext uri="{BB962C8B-B14F-4D97-AF65-F5344CB8AC3E}">
        <p14:creationId xmlns:p14="http://schemas.microsoft.com/office/powerpoint/2010/main" val="20693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6 Forside 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Rolig1_regnebakgrunn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1"/>
          <a:stretch/>
        </p:blipFill>
        <p:spPr>
          <a:xfrm>
            <a:off x="1406525" y="1400175"/>
            <a:ext cx="7737475" cy="544628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88378" y="1967166"/>
            <a:ext cx="4894312" cy="6669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8378" y="2482417"/>
            <a:ext cx="4896544" cy="64807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945710" y="932200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17.09.2018</a:t>
            </a:fld>
            <a:endParaRPr lang="nb-NO" dirty="0"/>
          </a:p>
        </p:txBody>
      </p:sp>
      <p:sp>
        <p:nvSpPr>
          <p:cNvPr id="17" name="Rectangle 11"/>
          <p:cNvSpPr>
            <a:spLocks noChangeAspect="1" noChangeArrowheads="1"/>
          </p:cNvSpPr>
          <p:nvPr userDrawn="1"/>
        </p:nvSpPr>
        <p:spPr bwMode="auto">
          <a:xfrm>
            <a:off x="-5385" y="1247775"/>
            <a:ext cx="9160452" cy="217488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 userDrawn="1"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24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3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796426"/>
            <a:ext cx="4581966" cy="3908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 settes inn her</a:t>
            </a:r>
          </a:p>
        </p:txBody>
      </p:sp>
    </p:spTree>
    <p:extLst>
      <p:ext uri="{BB962C8B-B14F-4D97-AF65-F5344CB8AC3E}">
        <p14:creationId xmlns:p14="http://schemas.microsoft.com/office/powerpoint/2010/main" val="229928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1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0"/>
            <a:ext cx="9138614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17.09.2018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577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2 In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1" y="0"/>
            <a:ext cx="9138614" cy="6769100"/>
          </a:xfrm>
          <a:prstGeom prst="rect">
            <a:avLst/>
          </a:prstGeom>
          <a:solidFill>
            <a:srgbClr val="0077A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NY2_ORGINALheaderUDEinterfa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6" y="6090334"/>
            <a:ext cx="9144000" cy="783566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467544" y="476672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396044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dato 14"/>
          <p:cNvSpPr txBox="1">
            <a:spLocks/>
          </p:cNvSpPr>
          <p:nvPr userDrawn="1"/>
        </p:nvSpPr>
        <p:spPr>
          <a:xfrm>
            <a:off x="7812360" y="5907771"/>
            <a:ext cx="1108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mtClean="0"/>
              <a:pPr/>
              <a:t>17.09.2018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498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966234" y="213271"/>
            <a:ext cx="0" cy="9834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8"/>
          <p:cNvSpPr txBox="1">
            <a:spLocks noChangeAspect="1" noChangeArrowheads="1"/>
          </p:cNvSpPr>
          <p:nvPr/>
        </p:nvSpPr>
        <p:spPr bwMode="auto">
          <a:xfrm>
            <a:off x="964646" y="327571"/>
            <a:ext cx="1844676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/>
          <a:lstStyle/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dirty="0">
                <a:latin typeface="Times New Roman" pitchFamily="18" charset="0"/>
                <a:ea typeface="+mn-ea"/>
                <a:cs typeface="+mn-cs"/>
              </a:rPr>
              <a:t>Oslo kommune</a:t>
            </a:r>
          </a:p>
          <a:p>
            <a:pPr marL="457200" indent="-457200" eaLnBrk="0" hangingPunct="0">
              <a:lnSpc>
                <a:spcPts val="1700"/>
              </a:lnSpc>
              <a:defRPr/>
            </a:pPr>
            <a:r>
              <a:rPr lang="nb-NO" sz="1500" b="1" dirty="0">
                <a:latin typeface="Times New Roman" pitchFamily="18" charset="0"/>
                <a:ea typeface="+mn-ea"/>
                <a:cs typeface="+mn-cs"/>
              </a:rPr>
              <a:t>Utdanningsetaten</a:t>
            </a:r>
          </a:p>
          <a:p>
            <a:pPr marL="457200" indent="-457200" eaLnBrk="0" hangingPunct="0">
              <a:lnSpc>
                <a:spcPts val="2400"/>
              </a:lnSpc>
              <a:defRPr/>
            </a:pPr>
            <a:endParaRPr lang="nb-NO" sz="1500" b="1" dirty="0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" name="Picture 9" descr="BYVPEN-F"/>
          <p:cNvPicPr>
            <a:picLocks noChangeArrowheads="1"/>
          </p:cNvPicPr>
          <p:nvPr/>
        </p:nvPicPr>
        <p:blipFill>
          <a:blip r:embed="rId10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372" y="221208"/>
            <a:ext cx="727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lassholder for dato 1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01A2A-EA9E-4009-BB29-E98453A213B6}" type="datetimeFigureOut">
              <a:rPr lang="nb-NO" smtClean="0"/>
              <a:t>17.09.2018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229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5" r:id="rId5"/>
    <p:sldLayoutId id="2147483666" r:id="rId6"/>
    <p:sldLayoutId id="2147483667" r:id="rId7"/>
    <p:sldLayoutId id="214748365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fu.no/publications/1465563/" TargetMode="External"/><Relationship Id="rId2" Type="http://schemas.openxmlformats.org/officeDocument/2006/relationships/hyperlink" Target="https://helsfyr.oslovo.no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Voksne på Oslo VO vokser</a:t>
            </a:r>
            <a:br>
              <a:rPr lang="nb-NO" dirty="0"/>
            </a:br>
            <a:endParaRPr lang="nb-NO" dirty="0"/>
          </a:p>
        </p:txBody>
      </p:sp>
      <p:pic>
        <p:nvPicPr>
          <p:cNvPr id="5123" name="Picture 3" descr="J:\01 Ansattes mapper\Jubileumshefte\Web-banner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6508" cy="2301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J:\01 Ansattes mapper\Jubileumshefte\Helsfyr-logo og banner\Bunn-marg-fasa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3" t="-633" r="7989" b="633"/>
          <a:stretch/>
        </p:blipFill>
        <p:spPr bwMode="auto">
          <a:xfrm>
            <a:off x="-9997" y="2268141"/>
            <a:ext cx="4437981" cy="4630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undervisning-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726" y="2304256"/>
            <a:ext cx="4977810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81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12 av de 12 første besto fagprøven! </a:t>
            </a:r>
            <a:endParaRPr lang="nb-NO" dirty="0"/>
          </a:p>
        </p:txBody>
      </p:sp>
      <p:pic>
        <p:nvPicPr>
          <p:cNvPr id="1026" name="Picture 2" descr="Fagprove-KoS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74" y="2204864"/>
            <a:ext cx="9465955" cy="28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9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Yrkesfaglige utdanningsprogram (så langt…)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Helse- og oppvekstfag:</a:t>
            </a:r>
          </a:p>
          <a:p>
            <a:pPr lvl="1"/>
            <a:r>
              <a:rPr lang="nb-NO" dirty="0" smtClean="0"/>
              <a:t>Helsefagarbeider (1 klasse)</a:t>
            </a:r>
          </a:p>
          <a:p>
            <a:pPr lvl="1"/>
            <a:r>
              <a:rPr lang="nb-NO" dirty="0" smtClean="0"/>
              <a:t>Barne- og ungdomsarbeider (4 klasser)</a:t>
            </a:r>
          </a:p>
          <a:p>
            <a:r>
              <a:rPr lang="nb-NO" dirty="0" smtClean="0"/>
              <a:t>Restaurant- og </a:t>
            </a:r>
            <a:r>
              <a:rPr lang="nb-NO" dirty="0" err="1" smtClean="0"/>
              <a:t>matfag</a:t>
            </a:r>
            <a:endParaRPr lang="nb-NO" dirty="0" smtClean="0"/>
          </a:p>
          <a:p>
            <a:pPr lvl="1"/>
            <a:r>
              <a:rPr lang="nb-NO" dirty="0" smtClean="0"/>
              <a:t>Kokk (Klasse nr. 3 startet høsten 2018)</a:t>
            </a:r>
          </a:p>
          <a:p>
            <a:r>
              <a:rPr lang="nb-NO" dirty="0" smtClean="0"/>
              <a:t>Byggfag</a:t>
            </a:r>
          </a:p>
          <a:p>
            <a:pPr lvl="1"/>
            <a:r>
              <a:rPr lang="nb-NO" dirty="0" smtClean="0"/>
              <a:t>Tømrer (klasse nr. 1 startet høsten 2018)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461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Mer informasjon: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https://helsfyr.oslovo.no</a:t>
            </a:r>
            <a:r>
              <a:rPr lang="nb-NO" dirty="0" smtClean="0">
                <a:hlinkClick r:id="rId2"/>
              </a:rPr>
              <a:t>/</a:t>
            </a:r>
            <a:endParaRPr lang="nb-NO" dirty="0" smtClean="0"/>
          </a:p>
          <a:p>
            <a:r>
              <a:rPr lang="nb-NO" dirty="0" smtClean="0"/>
              <a:t>Håkon Høst: Modeller for fagopplæring for voksne innvandrere: </a:t>
            </a:r>
            <a:r>
              <a:rPr lang="nb-NO" dirty="0" smtClean="0">
                <a:hlinkClick r:id="rId3"/>
              </a:rPr>
              <a:t>https</a:t>
            </a:r>
            <a:r>
              <a:rPr lang="nb-NO" dirty="0">
                <a:hlinkClick r:id="rId3"/>
              </a:rPr>
              <a:t>://www.nifu.no/publications/1465563</a:t>
            </a:r>
            <a:r>
              <a:rPr lang="nb-NO" dirty="0" smtClean="0">
                <a:hlinkClick r:id="rId3"/>
              </a:rPr>
              <a:t>/</a:t>
            </a:r>
            <a:endParaRPr lang="nb-NO" dirty="0" smtClean="0"/>
          </a:p>
          <a:p>
            <a:r>
              <a:rPr lang="nb-NO" dirty="0" smtClean="0"/>
              <a:t>Kommer 10.10.18: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89040"/>
            <a:ext cx="2376264" cy="227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6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C292295-2729-4C60-9E94-79C0188F9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0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4E73E2-7410-445F-BD15-B4D19BA5F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32277" cy="513690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7504" y="980728"/>
            <a:ext cx="8280920" cy="523787"/>
          </a:xfrm>
        </p:spPr>
        <p:txBody>
          <a:bodyPr/>
          <a:lstStyle/>
          <a:p>
            <a:r>
              <a:rPr lang="nb-NO" sz="2800" b="1" dirty="0">
                <a:latin typeface="Arial Narrow" panose="020B0606020202030204" pitchFamily="34" charset="0"/>
              </a:rPr>
              <a:t>Yrkesfaglige studieprogram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0C1E4533-F326-40AB-A511-08C9C734B8E5}"/>
              </a:ext>
            </a:extLst>
          </p:cNvPr>
          <p:cNvSpPr txBox="1"/>
          <p:nvPr/>
        </p:nvSpPr>
        <p:spPr>
          <a:xfrm>
            <a:off x="1403648" y="2204864"/>
            <a:ext cx="13018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Skole VK1</a:t>
            </a:r>
          </a:p>
          <a:p>
            <a:pPr algn="ctr"/>
            <a:endParaRPr lang="nb-NO" dirty="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A58EE76D-02A5-43AB-AA0D-16F2839540F8}"/>
              </a:ext>
            </a:extLst>
          </p:cNvPr>
          <p:cNvSpPr txBox="1"/>
          <p:nvPr/>
        </p:nvSpPr>
        <p:spPr>
          <a:xfrm>
            <a:off x="2946066" y="2220852"/>
            <a:ext cx="13018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Skole VK2</a:t>
            </a:r>
          </a:p>
          <a:p>
            <a:pPr algn="ctr"/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46FA130E-0F47-4780-8F7F-35B09BF095B9}"/>
              </a:ext>
            </a:extLst>
          </p:cNvPr>
          <p:cNvSpPr txBox="1"/>
          <p:nvPr/>
        </p:nvSpPr>
        <p:spPr>
          <a:xfrm>
            <a:off x="4368188" y="2220852"/>
            <a:ext cx="1301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Lære  </a:t>
            </a:r>
            <a:b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År 1</a:t>
            </a:r>
          </a:p>
          <a:p>
            <a:pPr algn="ctr"/>
            <a:endParaRPr lang="nb-NO" dirty="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E4265643-C32F-4DD3-A04B-EBB87E872AA5}"/>
              </a:ext>
            </a:extLst>
          </p:cNvPr>
          <p:cNvSpPr txBox="1"/>
          <p:nvPr/>
        </p:nvSpPr>
        <p:spPr>
          <a:xfrm>
            <a:off x="5892132" y="2237963"/>
            <a:ext cx="1301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Lære  </a:t>
            </a:r>
            <a:b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År 2</a:t>
            </a:r>
          </a:p>
          <a:p>
            <a:pPr algn="ctr"/>
            <a:endParaRPr lang="nb-NO" dirty="0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309593E-456C-4392-B314-72A178760AFB}"/>
              </a:ext>
            </a:extLst>
          </p:cNvPr>
          <p:cNvSpPr txBox="1"/>
          <p:nvPr/>
        </p:nvSpPr>
        <p:spPr>
          <a:xfrm>
            <a:off x="1284973" y="1904782"/>
            <a:ext cx="3128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  <a:p>
            <a:pPr algn="ctr"/>
            <a:endParaRPr lang="nb-NO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C679F9BA-7976-4FA7-9433-8D5F9758661F}"/>
              </a:ext>
            </a:extLst>
          </p:cNvPr>
          <p:cNvSpPr txBox="1"/>
          <p:nvPr/>
        </p:nvSpPr>
        <p:spPr>
          <a:xfrm>
            <a:off x="2789618" y="1892732"/>
            <a:ext cx="3128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  <a:p>
            <a:pPr algn="ctr"/>
            <a:endParaRPr lang="nb-NO" dirty="0"/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F6323372-4E7A-442D-B4F0-C86D605DD6A3}"/>
              </a:ext>
            </a:extLst>
          </p:cNvPr>
          <p:cNvSpPr txBox="1"/>
          <p:nvPr/>
        </p:nvSpPr>
        <p:spPr>
          <a:xfrm>
            <a:off x="4253241" y="1892732"/>
            <a:ext cx="3128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</a:p>
          <a:p>
            <a:pPr algn="ctr"/>
            <a:endParaRPr lang="nb-NO" dirty="0"/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8D67AA95-390A-4C8D-AC8E-846AE0D206B5}"/>
              </a:ext>
            </a:extLst>
          </p:cNvPr>
          <p:cNvSpPr txBox="1"/>
          <p:nvPr/>
        </p:nvSpPr>
        <p:spPr>
          <a:xfrm>
            <a:off x="5735684" y="1892732"/>
            <a:ext cx="3128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</a:p>
          <a:p>
            <a:pPr algn="ctr"/>
            <a:endParaRPr lang="nb-NO" dirty="0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82DADC42-DFEC-496F-BE01-0063D5463EA8}"/>
              </a:ext>
            </a:extLst>
          </p:cNvPr>
          <p:cNvSpPr txBox="1"/>
          <p:nvPr/>
        </p:nvSpPr>
        <p:spPr>
          <a:xfrm>
            <a:off x="595454" y="2385392"/>
            <a:ext cx="5189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latin typeface="Arial Narrow" panose="020B0606020202030204" pitchFamily="34" charset="0"/>
              </a:rPr>
              <a:t>B1</a:t>
            </a:r>
          </a:p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053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>
            <a:extLst>
              <a:ext uri="{FF2B5EF4-FFF2-40B4-BE49-F238E27FC236}">
                <a16:creationId xmlns:a16="http://schemas.microsoft.com/office/drawing/2014/main" id="{2E4E73E2-7410-445F-BD15-B4D19BA5F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32277" cy="5136906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E9E2B847-82FC-4ED5-B233-61F13B9CA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7504" y="980728"/>
            <a:ext cx="8280920" cy="523787"/>
          </a:xfrm>
        </p:spPr>
        <p:txBody>
          <a:bodyPr/>
          <a:lstStyle/>
          <a:p>
            <a:r>
              <a:rPr lang="nb-NO" sz="28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Yrkesfaglige studieprogram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0C1E4533-F326-40AB-A511-08C9C734B8E5}"/>
              </a:ext>
            </a:extLst>
          </p:cNvPr>
          <p:cNvSpPr txBox="1"/>
          <p:nvPr/>
        </p:nvSpPr>
        <p:spPr>
          <a:xfrm>
            <a:off x="1403648" y="2204864"/>
            <a:ext cx="13018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Skole VK1</a:t>
            </a:r>
          </a:p>
          <a:p>
            <a:pPr algn="ctr"/>
            <a:endParaRPr lang="nb-NO" dirty="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A58EE76D-02A5-43AB-AA0D-16F2839540F8}"/>
              </a:ext>
            </a:extLst>
          </p:cNvPr>
          <p:cNvSpPr txBox="1"/>
          <p:nvPr/>
        </p:nvSpPr>
        <p:spPr>
          <a:xfrm>
            <a:off x="2946066" y="2220852"/>
            <a:ext cx="13018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Skole VK2</a:t>
            </a:r>
          </a:p>
          <a:p>
            <a:pPr algn="ctr"/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46FA130E-0F47-4780-8F7F-35B09BF095B9}"/>
              </a:ext>
            </a:extLst>
          </p:cNvPr>
          <p:cNvSpPr txBox="1"/>
          <p:nvPr/>
        </p:nvSpPr>
        <p:spPr>
          <a:xfrm>
            <a:off x="4368188" y="2220852"/>
            <a:ext cx="1301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Lære  </a:t>
            </a:r>
            <a:b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År 1</a:t>
            </a:r>
          </a:p>
          <a:p>
            <a:pPr algn="ctr"/>
            <a:endParaRPr lang="nb-NO" dirty="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E4265643-C32F-4DD3-A04B-EBB87E872AA5}"/>
              </a:ext>
            </a:extLst>
          </p:cNvPr>
          <p:cNvSpPr txBox="1"/>
          <p:nvPr/>
        </p:nvSpPr>
        <p:spPr>
          <a:xfrm>
            <a:off x="5892132" y="2237963"/>
            <a:ext cx="1301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Lære  </a:t>
            </a:r>
            <a:b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År 2</a:t>
            </a:r>
          </a:p>
          <a:p>
            <a:pPr algn="ctr"/>
            <a:endParaRPr lang="nb-NO" dirty="0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309593E-456C-4392-B314-72A178760AFB}"/>
              </a:ext>
            </a:extLst>
          </p:cNvPr>
          <p:cNvSpPr txBox="1"/>
          <p:nvPr/>
        </p:nvSpPr>
        <p:spPr>
          <a:xfrm>
            <a:off x="1284973" y="1904782"/>
            <a:ext cx="3128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  <a:p>
            <a:pPr algn="ctr"/>
            <a:endParaRPr lang="nb-NO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C679F9BA-7976-4FA7-9433-8D5F9758661F}"/>
              </a:ext>
            </a:extLst>
          </p:cNvPr>
          <p:cNvSpPr txBox="1"/>
          <p:nvPr/>
        </p:nvSpPr>
        <p:spPr>
          <a:xfrm>
            <a:off x="2789618" y="1892732"/>
            <a:ext cx="3128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  <a:p>
            <a:pPr algn="ctr"/>
            <a:endParaRPr lang="nb-NO" dirty="0"/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F6323372-4E7A-442D-B4F0-C86D605DD6A3}"/>
              </a:ext>
            </a:extLst>
          </p:cNvPr>
          <p:cNvSpPr txBox="1"/>
          <p:nvPr/>
        </p:nvSpPr>
        <p:spPr>
          <a:xfrm>
            <a:off x="4253241" y="1892732"/>
            <a:ext cx="3128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</a:p>
          <a:p>
            <a:pPr algn="ctr"/>
            <a:endParaRPr lang="nb-NO" dirty="0"/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8D67AA95-390A-4C8D-AC8E-846AE0D206B5}"/>
              </a:ext>
            </a:extLst>
          </p:cNvPr>
          <p:cNvSpPr txBox="1"/>
          <p:nvPr/>
        </p:nvSpPr>
        <p:spPr>
          <a:xfrm>
            <a:off x="5735684" y="1892732"/>
            <a:ext cx="3128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</a:p>
          <a:p>
            <a:pPr algn="ctr"/>
            <a:endParaRPr lang="nb-NO" dirty="0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82DADC42-DFEC-496F-BE01-0063D5463EA8}"/>
              </a:ext>
            </a:extLst>
          </p:cNvPr>
          <p:cNvSpPr txBox="1"/>
          <p:nvPr/>
        </p:nvSpPr>
        <p:spPr>
          <a:xfrm>
            <a:off x="595454" y="2385392"/>
            <a:ext cx="5189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latin typeface="Arial Narrow" panose="020B0606020202030204" pitchFamily="34" charset="0"/>
              </a:rPr>
              <a:t>B1</a:t>
            </a:r>
          </a:p>
          <a:p>
            <a:pPr algn="ctr"/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B41CAE0-FD4E-4333-AA87-5A2D90A3756C}"/>
              </a:ext>
            </a:extLst>
          </p:cNvPr>
          <p:cNvSpPr txBox="1"/>
          <p:nvPr/>
        </p:nvSpPr>
        <p:spPr>
          <a:xfrm>
            <a:off x="1284973" y="3861048"/>
            <a:ext cx="3128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  <a:p>
            <a:pPr algn="ctr"/>
            <a:endParaRPr lang="nb-NO" dirty="0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807D968A-973F-49B3-AA73-C8F798DB8401}"/>
              </a:ext>
            </a:extLst>
          </p:cNvPr>
          <p:cNvSpPr txBox="1"/>
          <p:nvPr/>
        </p:nvSpPr>
        <p:spPr>
          <a:xfrm>
            <a:off x="2789618" y="3861048"/>
            <a:ext cx="3128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  <a:p>
            <a:pPr algn="ctr"/>
            <a:endParaRPr lang="nb-NO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959A2A59-2872-4212-8310-AE20E9C5E058}"/>
              </a:ext>
            </a:extLst>
          </p:cNvPr>
          <p:cNvSpPr txBox="1"/>
          <p:nvPr/>
        </p:nvSpPr>
        <p:spPr>
          <a:xfrm>
            <a:off x="4263419" y="3861048"/>
            <a:ext cx="3128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</a:p>
          <a:p>
            <a:pPr algn="ctr"/>
            <a:endParaRPr lang="nb-NO" dirty="0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C6A01832-0E3B-4A10-8F93-2A9C82829498}"/>
              </a:ext>
            </a:extLst>
          </p:cNvPr>
          <p:cNvSpPr txBox="1"/>
          <p:nvPr/>
        </p:nvSpPr>
        <p:spPr>
          <a:xfrm>
            <a:off x="5735684" y="3861048"/>
            <a:ext cx="3128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</a:p>
          <a:p>
            <a:pPr algn="ctr"/>
            <a:endParaRPr lang="nb-NO" dirty="0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982D3B1-6E6F-42F9-AC38-7E8EF525D263}"/>
              </a:ext>
            </a:extLst>
          </p:cNvPr>
          <p:cNvSpPr txBox="1"/>
          <p:nvPr/>
        </p:nvSpPr>
        <p:spPr>
          <a:xfrm>
            <a:off x="595453" y="4341004"/>
            <a:ext cx="5189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latin typeface="Arial Narrow" panose="020B0606020202030204" pitchFamily="34" charset="0"/>
              </a:rPr>
              <a:t>A2</a:t>
            </a:r>
          </a:p>
          <a:p>
            <a:pPr algn="ctr"/>
            <a:endParaRPr lang="nb-NO" dirty="0"/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9E7B200A-5FD1-44F0-B56D-EA91734C8F90}"/>
              </a:ext>
            </a:extLst>
          </p:cNvPr>
          <p:cNvSpPr txBox="1"/>
          <p:nvPr/>
        </p:nvSpPr>
        <p:spPr>
          <a:xfrm>
            <a:off x="2903593" y="3993738"/>
            <a:ext cx="125453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Skole </a:t>
            </a:r>
          </a:p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Skole</a:t>
            </a:r>
          </a:p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Skole</a:t>
            </a:r>
          </a:p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Lære</a:t>
            </a:r>
          </a:p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Lære</a:t>
            </a:r>
          </a:p>
          <a:p>
            <a:pPr algn="ctr"/>
            <a:endParaRPr lang="nb-NO" dirty="0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B0D2703-0C29-4EE6-A654-513E9D4B9AB5}"/>
              </a:ext>
            </a:extLst>
          </p:cNvPr>
          <p:cNvSpPr txBox="1"/>
          <p:nvPr/>
        </p:nvSpPr>
        <p:spPr>
          <a:xfrm>
            <a:off x="1412007" y="3993738"/>
            <a:ext cx="125453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Skole </a:t>
            </a:r>
          </a:p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Skole</a:t>
            </a:r>
          </a:p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Skole</a:t>
            </a:r>
          </a:p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Skole</a:t>
            </a:r>
          </a:p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Lære</a:t>
            </a:r>
          </a:p>
          <a:p>
            <a:pPr algn="ctr"/>
            <a:endParaRPr lang="nb-NO" dirty="0"/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C26348BD-2FDC-4FC0-928F-94B1FFF8D4D7}"/>
              </a:ext>
            </a:extLst>
          </p:cNvPr>
          <p:cNvSpPr txBox="1"/>
          <p:nvPr/>
        </p:nvSpPr>
        <p:spPr>
          <a:xfrm>
            <a:off x="4415555" y="3997709"/>
            <a:ext cx="125453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Skole </a:t>
            </a:r>
          </a:p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Skole</a:t>
            </a:r>
          </a:p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Lære</a:t>
            </a:r>
          </a:p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Lære</a:t>
            </a:r>
          </a:p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Lære</a:t>
            </a:r>
          </a:p>
          <a:p>
            <a:pPr algn="ctr"/>
            <a:endParaRPr lang="nb-NO" dirty="0"/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9A9D0BD4-E08C-4ACC-BCBB-6BB5270FCDC3}"/>
              </a:ext>
            </a:extLst>
          </p:cNvPr>
          <p:cNvSpPr txBox="1"/>
          <p:nvPr/>
        </p:nvSpPr>
        <p:spPr>
          <a:xfrm>
            <a:off x="5907141" y="4005064"/>
            <a:ext cx="125453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Skole </a:t>
            </a:r>
          </a:p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Lære</a:t>
            </a:r>
          </a:p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Lære</a:t>
            </a:r>
          </a:p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Lære</a:t>
            </a:r>
          </a:p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Lære</a:t>
            </a:r>
          </a:p>
          <a:p>
            <a:pPr algn="ctr"/>
            <a:endParaRPr lang="nb-NO" dirty="0"/>
          </a:p>
        </p:txBody>
      </p:sp>
      <p:sp>
        <p:nvSpPr>
          <p:cNvPr id="35" name="Tittel 1">
            <a:extLst>
              <a:ext uri="{FF2B5EF4-FFF2-40B4-BE49-F238E27FC236}">
                <a16:creationId xmlns:a16="http://schemas.microsoft.com/office/drawing/2014/main" id="{D6949F06-9F7A-4F11-97BA-5BA9EEECA344}"/>
              </a:ext>
            </a:extLst>
          </p:cNvPr>
          <p:cNvSpPr txBox="1">
            <a:spLocks/>
          </p:cNvSpPr>
          <p:nvPr/>
        </p:nvSpPr>
        <p:spPr>
          <a:xfrm>
            <a:off x="107504" y="3265253"/>
            <a:ext cx="8280920" cy="5237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b="1" dirty="0">
                <a:latin typeface="Arial Narrow" panose="020B0606020202030204" pitchFamily="34" charset="0"/>
              </a:rPr>
              <a:t>Helsfyrmodellen</a:t>
            </a:r>
          </a:p>
          <a:p>
            <a:endParaRPr lang="nb-NO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6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>
            <a:extLst>
              <a:ext uri="{FF2B5EF4-FFF2-40B4-BE49-F238E27FC236}">
                <a16:creationId xmlns:a16="http://schemas.microsoft.com/office/drawing/2014/main" id="{1C63CBD1-D25C-48AC-AD88-A9E2231D2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92" y="1319754"/>
            <a:ext cx="5955415" cy="477354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80920" cy="1080120"/>
          </a:xfrm>
        </p:spPr>
        <p:txBody>
          <a:bodyPr/>
          <a:lstStyle/>
          <a:p>
            <a:r>
              <a:rPr lang="nb-NO" sz="2800" dirty="0">
                <a:latin typeface="Arial Narrow" panose="020B0606020202030204" pitchFamily="34" charset="0"/>
              </a:rPr>
              <a:t>Spesialtilpasset videregående løp  </a:t>
            </a:r>
            <a:r>
              <a:rPr lang="nb-NO" sz="3600" dirty="0">
                <a:latin typeface="Arial Narrow" panose="020B0606020202030204" pitchFamily="34" charset="0"/>
              </a:rPr>
              <a:t> </a:t>
            </a:r>
            <a:br>
              <a:rPr lang="nb-NO" sz="3600" dirty="0">
                <a:latin typeface="Arial Narrow" panose="020B0606020202030204" pitchFamily="34" charset="0"/>
              </a:rPr>
            </a:br>
            <a:r>
              <a:rPr lang="nb-NO" sz="3600" dirty="0">
                <a:latin typeface="Arial Narrow" panose="020B0606020202030204" pitchFamily="34" charset="0"/>
              </a:rPr>
              <a:t>"Helsfyrmodellen"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5E9E9875-3EBF-40DF-B0E0-B87DD0A27ADB}"/>
              </a:ext>
            </a:extLst>
          </p:cNvPr>
          <p:cNvSpPr txBox="1"/>
          <p:nvPr/>
        </p:nvSpPr>
        <p:spPr>
          <a:xfrm>
            <a:off x="3990182" y="1653768"/>
            <a:ext cx="1301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Metodikk – </a:t>
            </a:r>
            <a:r>
              <a:rPr lang="nb-NO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CLIL/VFL</a:t>
            </a:r>
          </a:p>
          <a:p>
            <a:pPr algn="ctr"/>
            <a:endParaRPr lang="nb-NO" dirty="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4B209EDE-77F5-4BF6-B0CD-37BE6AEDFB61}"/>
              </a:ext>
            </a:extLst>
          </p:cNvPr>
          <p:cNvSpPr txBox="1"/>
          <p:nvPr/>
        </p:nvSpPr>
        <p:spPr>
          <a:xfrm>
            <a:off x="6012160" y="2844805"/>
            <a:ext cx="13018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Fag- og </a:t>
            </a:r>
            <a:br>
              <a:rPr lang="nb-NO" sz="14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nb-NO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timefordeling</a:t>
            </a:r>
          </a:p>
          <a:p>
            <a:pPr algn="ctr"/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BFE4D6ED-B84D-40D0-B4AD-5B12C0DFDFE3}"/>
              </a:ext>
            </a:extLst>
          </p:cNvPr>
          <p:cNvSpPr txBox="1"/>
          <p:nvPr/>
        </p:nvSpPr>
        <p:spPr>
          <a:xfrm>
            <a:off x="1901950" y="2980110"/>
            <a:ext cx="13018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Rekruttering</a:t>
            </a:r>
          </a:p>
          <a:p>
            <a:pPr algn="ctr"/>
            <a:endParaRPr lang="nb-NO" dirty="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B514E4AB-6645-44C1-836C-4DDD36E3E52E}"/>
              </a:ext>
            </a:extLst>
          </p:cNvPr>
          <p:cNvSpPr txBox="1"/>
          <p:nvPr/>
        </p:nvSpPr>
        <p:spPr>
          <a:xfrm>
            <a:off x="2045966" y="4935359"/>
            <a:ext cx="16619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Samarbeid - </a:t>
            </a:r>
            <a:r>
              <a:rPr lang="nb-NO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nb-NO" sz="16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nb-NO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eksternt og internt</a:t>
            </a:r>
          </a:p>
          <a:p>
            <a:pPr algn="ctr"/>
            <a:endParaRPr lang="nb-NO" dirty="0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F3CCF160-7F95-49EA-8380-23038AA86AF2}"/>
              </a:ext>
            </a:extLst>
          </p:cNvPr>
          <p:cNvSpPr txBox="1"/>
          <p:nvPr/>
        </p:nvSpPr>
        <p:spPr>
          <a:xfrm>
            <a:off x="5502350" y="4933037"/>
            <a:ext cx="16619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1" dirty="0">
                <a:solidFill>
                  <a:schemeClr val="bg1"/>
                </a:solidFill>
                <a:latin typeface="Arial Narrow" panose="020B0606020202030204" pitchFamily="34" charset="0"/>
              </a:rPr>
              <a:t>Vekslingsmodell</a:t>
            </a:r>
            <a:r>
              <a:rPr lang="nb-NO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nb-NO" sz="16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nb-NO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skole/lære parallelt</a:t>
            </a:r>
          </a:p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2444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Samarbeid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Oslo VO Helsfyr og andre videregående skoler</a:t>
            </a:r>
          </a:p>
          <a:p>
            <a:pPr lvl="1"/>
            <a:r>
              <a:rPr lang="nb-NO" dirty="0" smtClean="0"/>
              <a:t>Tverrfaglig samarbeid på og mellom skoler</a:t>
            </a:r>
          </a:p>
          <a:p>
            <a:pPr lvl="1"/>
            <a:r>
              <a:rPr lang="nb-NO" dirty="0" smtClean="0"/>
              <a:t>Norsk- og læringsstøtte i alle fag</a:t>
            </a:r>
          </a:p>
          <a:p>
            <a:r>
              <a:rPr lang="nb-NO" dirty="0" smtClean="0"/>
              <a:t>Bransjene, opplæringskontor og lærebedrifter</a:t>
            </a:r>
          </a:p>
          <a:p>
            <a:r>
              <a:rPr lang="nb-NO" dirty="0" smtClean="0"/>
              <a:t>NAV </a:t>
            </a:r>
          </a:p>
          <a:p>
            <a:pPr lvl="1"/>
            <a:r>
              <a:rPr lang="nb-NO" dirty="0" smtClean="0"/>
              <a:t>Groruddalssatsingen, delprogram Sysselsetting</a:t>
            </a:r>
          </a:p>
          <a:p>
            <a:pPr lvl="1"/>
            <a:r>
              <a:rPr lang="nb-NO" dirty="0" smtClean="0"/>
              <a:t>Programrådgivere og veiledere (mange deltakere som får plass som en del av sitt introduksjonsprogram!)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561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Suksessfaktorer: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Høyt kvalifisert og dedikert </a:t>
            </a:r>
            <a:r>
              <a:rPr lang="nb-NO" dirty="0"/>
              <a:t>pedagogisk </a:t>
            </a:r>
            <a:r>
              <a:rPr lang="nb-NO" dirty="0" smtClean="0"/>
              <a:t>personale</a:t>
            </a:r>
          </a:p>
          <a:p>
            <a:r>
              <a:rPr lang="nb-NO" dirty="0" smtClean="0"/>
              <a:t>Norsk- og læringsstøtte</a:t>
            </a:r>
          </a:p>
          <a:p>
            <a:r>
              <a:rPr lang="nb-NO" dirty="0" smtClean="0"/>
              <a:t>Deltakere som vil og kan</a:t>
            </a:r>
          </a:p>
          <a:p>
            <a:pPr lvl="1"/>
            <a:r>
              <a:rPr lang="nb-NO" dirty="0" smtClean="0"/>
              <a:t>NB: Hardt arbeid! </a:t>
            </a:r>
          </a:p>
          <a:p>
            <a:r>
              <a:rPr lang="nb-NO" dirty="0" smtClean="0"/>
              <a:t>Samarbeid mellom alle aktører</a:t>
            </a:r>
          </a:p>
          <a:p>
            <a:r>
              <a:rPr lang="nb-NO" dirty="0" smtClean="0"/>
              <a:t>Høye ambisjoner på vegne av deltakerne</a:t>
            </a:r>
          </a:p>
          <a:p>
            <a:r>
              <a:rPr lang="nb-NO" dirty="0" smtClean="0"/>
              <a:t>Tidlig yrkesfaglig spesialisering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881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Metodikk: CLIL og VFL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VFL – vurdering for læring</a:t>
            </a:r>
          </a:p>
          <a:p>
            <a:pPr marL="0" indent="0">
              <a:buNone/>
            </a:pPr>
            <a:r>
              <a:rPr lang="nb-NO" dirty="0"/>
              <a:t>CLIL – </a:t>
            </a:r>
            <a:r>
              <a:rPr lang="nb-NO" dirty="0" err="1"/>
              <a:t>content</a:t>
            </a:r>
            <a:r>
              <a:rPr lang="nb-NO" dirty="0"/>
              <a:t> and </a:t>
            </a:r>
            <a:r>
              <a:rPr lang="nb-NO" dirty="0" err="1"/>
              <a:t>language</a:t>
            </a:r>
            <a:r>
              <a:rPr lang="nb-NO" dirty="0"/>
              <a:t> </a:t>
            </a:r>
            <a:r>
              <a:rPr lang="nb-NO" dirty="0" err="1"/>
              <a:t>integrated</a:t>
            </a:r>
            <a:r>
              <a:rPr lang="nb-NO" dirty="0"/>
              <a:t> </a:t>
            </a:r>
            <a:r>
              <a:rPr lang="nb-NO" dirty="0" err="1"/>
              <a:t>learning</a:t>
            </a:r>
            <a:r>
              <a:rPr lang="nb-NO" dirty="0"/>
              <a:t>:</a:t>
            </a:r>
          </a:p>
          <a:p>
            <a:pPr marL="0" indent="0">
              <a:buNone/>
            </a:pPr>
            <a:r>
              <a:rPr lang="nb-NO" dirty="0" smtClean="0"/>
              <a:t>	Fagets </a:t>
            </a:r>
            <a:r>
              <a:rPr lang="nb-NO" dirty="0"/>
              <a:t>grunnleggende ferdigheter og </a:t>
            </a:r>
            <a:r>
              <a:rPr lang="nb-NO" dirty="0" smtClean="0"/>
              <a:t>	kompetansemål</a:t>
            </a:r>
            <a:endParaRPr lang="nb-NO" dirty="0"/>
          </a:p>
          <a:p>
            <a:pPr marL="0" indent="0">
              <a:buNone/>
            </a:pPr>
            <a:r>
              <a:rPr lang="nb-NO" dirty="0" smtClean="0"/>
              <a:t>	+ </a:t>
            </a:r>
            <a:r>
              <a:rPr lang="nb-NO" dirty="0"/>
              <a:t>Språklige grunnleggende ferdigheter</a:t>
            </a:r>
          </a:p>
          <a:p>
            <a:pPr marL="0" indent="0">
              <a:buNone/>
            </a:pPr>
            <a:r>
              <a:rPr lang="nb-NO" dirty="0"/>
              <a:t>= </a:t>
            </a:r>
            <a:r>
              <a:rPr lang="nb-NO" sz="4000" b="1" dirty="0"/>
              <a:t>strategier for læring = livsmestring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886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Virker det?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700808"/>
            <a:ext cx="8424936" cy="3960440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Alle har </a:t>
            </a:r>
            <a:r>
              <a:rPr lang="nb-NO" dirty="0" smtClean="0"/>
              <a:t>læreplass – lærlingelønn de to siste årene</a:t>
            </a:r>
            <a:endParaRPr lang="nb-NO" dirty="0"/>
          </a:p>
          <a:p>
            <a:r>
              <a:rPr lang="nb-NO" dirty="0"/>
              <a:t>Ingen stryk </a:t>
            </a:r>
          </a:p>
          <a:p>
            <a:r>
              <a:rPr lang="nb-NO" dirty="0"/>
              <a:t>Standpunkt og eksamensresultat &gt; </a:t>
            </a:r>
            <a:r>
              <a:rPr lang="nb-NO" dirty="0" err="1"/>
              <a:t>landsgj.snitt</a:t>
            </a:r>
            <a:endParaRPr lang="nb-NO" dirty="0"/>
          </a:p>
          <a:p>
            <a:r>
              <a:rPr lang="nb-NO" dirty="0"/>
              <a:t>Attraktive lærlinger</a:t>
            </a:r>
          </a:p>
          <a:p>
            <a:r>
              <a:rPr lang="nb-NO" dirty="0"/>
              <a:t>Får jobb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Delprogram Sysselsetting i Groruddalssatsingen:</a:t>
            </a:r>
            <a:r>
              <a:rPr lang="nb-NO" dirty="0"/>
              <a:t> </a:t>
            </a:r>
            <a:r>
              <a:rPr lang="nb-NO" dirty="0" smtClean="0"/>
              <a:t>Prosjekt for å finne en rekrutterings- og finansieringsmodell i et interkommunalt samarbeid mellom NAV og Utdanningsetaten i Oslo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3096397"/>
      </p:ext>
    </p:extLst>
  </p:cSld>
  <p:clrMapOvr>
    <a:masterClrMapping/>
  </p:clrMapOvr>
</p:sld>
</file>

<file path=ppt/theme/theme1.xml><?xml version="1.0" encoding="utf-8"?>
<a:theme xmlns:a="http://schemas.openxmlformats.org/drawingml/2006/main" name="ppmal_Osloskol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ppmal_Osloskolen</Template>
  <TotalTime>2227</TotalTime>
  <Words>293</Words>
  <Application>Microsoft Office PowerPoint</Application>
  <PresentationFormat>Skjermfremvisning (4:3)</PresentationFormat>
  <Paragraphs>98</Paragraphs>
  <Slides>12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Times</vt:lpstr>
      <vt:lpstr>Times New Roman</vt:lpstr>
      <vt:lpstr>ppmal_Osloskolen</vt:lpstr>
      <vt:lpstr>Voksne på Oslo VO vokser </vt:lpstr>
      <vt:lpstr>PowerPoint-presentasjon</vt:lpstr>
      <vt:lpstr>Yrkesfaglige studieprogram</vt:lpstr>
      <vt:lpstr>Yrkesfaglige studieprogram</vt:lpstr>
      <vt:lpstr>Spesialtilpasset videregående løp    "Helsfyrmodellen"</vt:lpstr>
      <vt:lpstr>Samarbeid</vt:lpstr>
      <vt:lpstr>Suksessfaktorer: </vt:lpstr>
      <vt:lpstr>Metodikk: CLIL og VFL</vt:lpstr>
      <vt:lpstr>Virker det?</vt:lpstr>
      <vt:lpstr>12 av de 12 første besto fagprøven! </vt:lpstr>
      <vt:lpstr>Yrkesfaglige utdanningsprogram (så langt…)</vt:lpstr>
      <vt:lpstr>Mer informasjon: 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Personalmøte</dc:title>
  <dc:creator>Torunn Thomassen</dc:creator>
  <cp:lastModifiedBy>Teshome Tewasen</cp:lastModifiedBy>
  <cp:revision>87</cp:revision>
  <cp:lastPrinted>2017-04-05T06:56:45Z</cp:lastPrinted>
  <dcterms:created xsi:type="dcterms:W3CDTF">2015-10-08T08:02:19Z</dcterms:created>
  <dcterms:modified xsi:type="dcterms:W3CDTF">2018-09-17T17:28:08Z</dcterms:modified>
</cp:coreProperties>
</file>