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867" r:id="rId5"/>
  </p:sldMasterIdLst>
  <p:notesMasterIdLst>
    <p:notesMasterId r:id="rId16"/>
  </p:notesMasterIdLst>
  <p:handoutMasterIdLst>
    <p:handoutMasterId r:id="rId17"/>
  </p:handoutMasterIdLst>
  <p:sldIdLst>
    <p:sldId id="434" r:id="rId6"/>
    <p:sldId id="418" r:id="rId7"/>
    <p:sldId id="424" r:id="rId8"/>
    <p:sldId id="397" r:id="rId9"/>
    <p:sldId id="400" r:id="rId10"/>
    <p:sldId id="411" r:id="rId11"/>
    <p:sldId id="412" r:id="rId12"/>
    <p:sldId id="414" r:id="rId13"/>
    <p:sldId id="428" r:id="rId14"/>
    <p:sldId id="436" r:id="rId15"/>
  </p:sldIdLst>
  <p:sldSz cx="10688638" cy="7562850"/>
  <p:notesSz cx="6708775" cy="9836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21st-Bold"/>
        <a:ea typeface="MS PGothic" pitchFamily="34" charset="-128"/>
        <a:cs typeface="+mn-cs"/>
      </a:defRPr>
    </a:lvl1pPr>
    <a:lvl2pPr marL="457143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21st-Bold"/>
        <a:ea typeface="MS PGothic" pitchFamily="34" charset="-128"/>
        <a:cs typeface="+mn-cs"/>
      </a:defRPr>
    </a:lvl2pPr>
    <a:lvl3pPr marL="914286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21st-Bold"/>
        <a:ea typeface="MS PGothic" pitchFamily="34" charset="-128"/>
        <a:cs typeface="+mn-cs"/>
      </a:defRPr>
    </a:lvl3pPr>
    <a:lvl4pPr marL="1371431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21st-Bold"/>
        <a:ea typeface="MS PGothic" pitchFamily="34" charset="-128"/>
        <a:cs typeface="+mn-cs"/>
      </a:defRPr>
    </a:lvl4pPr>
    <a:lvl5pPr marL="1828574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21st-Bold"/>
        <a:ea typeface="MS PGothic" pitchFamily="34" charset="-128"/>
        <a:cs typeface="+mn-cs"/>
      </a:defRPr>
    </a:lvl5pPr>
    <a:lvl6pPr marL="2285717" algn="l" defTabSz="914286" rtl="0" eaLnBrk="1" latinLnBrk="0" hangingPunct="1">
      <a:defRPr sz="1600" kern="1200">
        <a:solidFill>
          <a:schemeClr val="bg1"/>
        </a:solidFill>
        <a:latin typeface="21st-Bold"/>
        <a:ea typeface="MS PGothic" pitchFamily="34" charset="-128"/>
        <a:cs typeface="+mn-cs"/>
      </a:defRPr>
    </a:lvl6pPr>
    <a:lvl7pPr marL="2742860" algn="l" defTabSz="914286" rtl="0" eaLnBrk="1" latinLnBrk="0" hangingPunct="1">
      <a:defRPr sz="1600" kern="1200">
        <a:solidFill>
          <a:schemeClr val="bg1"/>
        </a:solidFill>
        <a:latin typeface="21st-Bold"/>
        <a:ea typeface="MS PGothic" pitchFamily="34" charset="-128"/>
        <a:cs typeface="+mn-cs"/>
      </a:defRPr>
    </a:lvl7pPr>
    <a:lvl8pPr marL="3200005" algn="l" defTabSz="914286" rtl="0" eaLnBrk="1" latinLnBrk="0" hangingPunct="1">
      <a:defRPr sz="1600" kern="1200">
        <a:solidFill>
          <a:schemeClr val="bg1"/>
        </a:solidFill>
        <a:latin typeface="21st-Bold"/>
        <a:ea typeface="MS PGothic" pitchFamily="34" charset="-128"/>
        <a:cs typeface="+mn-cs"/>
      </a:defRPr>
    </a:lvl8pPr>
    <a:lvl9pPr marL="3657148" algn="l" defTabSz="914286" rtl="0" eaLnBrk="1" latinLnBrk="0" hangingPunct="1">
      <a:defRPr sz="1600" kern="1200">
        <a:solidFill>
          <a:schemeClr val="bg1"/>
        </a:solidFill>
        <a:latin typeface="21st-Bold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17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8">
          <p15:clr>
            <a:srgbClr val="A4A3A4"/>
          </p15:clr>
        </p15:guide>
        <p15:guide id="2" pos="21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BCBC"/>
    <a:srgbClr val="98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76" autoAdjust="0"/>
  </p:normalViewPr>
  <p:slideViewPr>
    <p:cSldViewPr>
      <p:cViewPr varScale="1">
        <p:scale>
          <a:sx n="50" d="100"/>
          <a:sy n="50" d="100"/>
        </p:scale>
        <p:origin x="1917" y="39"/>
      </p:cViewPr>
      <p:guideLst>
        <p:guide orient="horz" pos="1620"/>
        <p:guide pos="1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-3112" y="-120"/>
      </p:cViewPr>
      <p:guideLst>
        <p:guide orient="horz" pos="3098"/>
        <p:guide pos="21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latin typeface="21st-Bold" pitchFamily="100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21st-Bold" pitchFamily="100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4025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latin typeface="21st-Bold" pitchFamily="100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344025"/>
            <a:ext cx="2906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21st-Bold" pitchFamily="100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2AF17288-83FC-426E-B711-C4627894C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88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latin typeface="21st-Bold" pitchFamily="100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2063" y="0"/>
            <a:ext cx="2906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21st-Bold" pitchFamily="100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9300" y="738188"/>
            <a:ext cx="5211763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212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latin typeface="21st-Bold" pitchFamily="100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2063" y="9344025"/>
            <a:ext cx="29067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21st-Bold" pitchFamily="100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0FEE3605-791F-4AAE-AF15-23913D8D3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80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14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28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43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57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5717" algn="l" defTabSz="9142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60" algn="l" defTabSz="9142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05" algn="l" defTabSz="9142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01689" y="2349500"/>
            <a:ext cx="9085262" cy="1620839"/>
          </a:xfrm>
          <a:prstGeom prst="rect">
            <a:avLst/>
          </a:prstGeom>
        </p:spPr>
        <p:txBody>
          <a:bodyPr lIns="91428" tIns="45715" rIns="91428" bIns="45715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03375" y="4286251"/>
            <a:ext cx="7481888" cy="1931988"/>
          </a:xfrm>
          <a:prstGeom prst="rect">
            <a:avLst/>
          </a:prstGeom>
        </p:spPr>
        <p:txBody>
          <a:bodyPr lIns="91428" tIns="45715" rIns="91428" bIns="45715"/>
          <a:lstStyle>
            <a:lvl1pPr marL="0" indent="0" algn="ctr">
              <a:buNone/>
              <a:defRPr/>
            </a:lvl1pPr>
            <a:lvl2pPr marL="457143" indent="0" algn="ctr">
              <a:buNone/>
              <a:defRPr/>
            </a:lvl2pPr>
            <a:lvl3pPr marL="914286" indent="0" algn="ctr">
              <a:buNone/>
              <a:defRPr/>
            </a:lvl3pPr>
            <a:lvl4pPr marL="1371431" indent="0" algn="ctr">
              <a:buNone/>
              <a:defRPr/>
            </a:lvl4pPr>
            <a:lvl5pPr marL="1828574" indent="0" algn="ctr">
              <a:buNone/>
              <a:defRPr/>
            </a:lvl5pPr>
            <a:lvl6pPr marL="2285717" indent="0" algn="ctr">
              <a:buNone/>
              <a:defRPr/>
            </a:lvl6pPr>
            <a:lvl7pPr marL="2742860" indent="0" algn="ctr">
              <a:buNone/>
              <a:defRPr/>
            </a:lvl7pPr>
            <a:lvl8pPr marL="3200005" indent="0" algn="ctr">
              <a:buNone/>
              <a:defRPr/>
            </a:lvl8pPr>
            <a:lvl9pPr marL="3657148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4989" y="303213"/>
            <a:ext cx="9618663" cy="1260475"/>
          </a:xfrm>
          <a:prstGeom prst="rect">
            <a:avLst/>
          </a:prstGeom>
        </p:spPr>
        <p:txBody>
          <a:bodyPr lIns="91428" tIns="45715" rIns="91428" bIns="45715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4989" y="1765301"/>
            <a:ext cx="9618663" cy="4991101"/>
          </a:xfrm>
          <a:prstGeom prst="rect">
            <a:avLst/>
          </a:prstGeom>
        </p:spPr>
        <p:txBody>
          <a:bodyPr vert="eaVert" lIns="91428" tIns="45715" rIns="91428" bIns="45715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750176" y="303215"/>
            <a:ext cx="2403475" cy="6453186"/>
          </a:xfrm>
          <a:prstGeom prst="rect">
            <a:avLst/>
          </a:prstGeom>
        </p:spPr>
        <p:txBody>
          <a:bodyPr vert="eaVert" lIns="91428" tIns="45715" rIns="91428" bIns="45715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4989" y="303215"/>
            <a:ext cx="7062788" cy="6453186"/>
          </a:xfrm>
          <a:prstGeom prst="rect">
            <a:avLst/>
          </a:prstGeom>
        </p:spPr>
        <p:txBody>
          <a:bodyPr vert="eaVert" lIns="91428" tIns="45715" rIns="91428" bIns="45715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1848698"/>
            <a:ext cx="10688638" cy="57141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841625" y="2227523"/>
            <a:ext cx="9085342" cy="1217775"/>
          </a:xfrm>
        </p:spPr>
        <p:txBody>
          <a:bodyPr anchor="b"/>
          <a:lstStyle>
            <a:lvl1pPr algn="l">
              <a:lnSpc>
                <a:spcPts val="4562"/>
              </a:lnSpc>
              <a:defRPr sz="43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41625" y="3485904"/>
            <a:ext cx="9083238" cy="1932728"/>
          </a:xfrm>
        </p:spPr>
        <p:txBody>
          <a:bodyPr/>
          <a:lstStyle>
            <a:lvl1pPr marL="0" indent="0" algn="l">
              <a:lnSpc>
                <a:spcPts val="2509"/>
              </a:lnSpc>
              <a:buNone/>
              <a:defRPr sz="2500">
                <a:solidFill>
                  <a:schemeClr val="bg1"/>
                </a:solidFill>
              </a:defRPr>
            </a:lvl1pPr>
            <a:lvl2pPr marL="521373" indent="0" algn="ctr">
              <a:buNone/>
              <a:defRPr/>
            </a:lvl2pPr>
            <a:lvl3pPr marL="1042744" indent="0" algn="ctr">
              <a:buNone/>
              <a:defRPr/>
            </a:lvl3pPr>
            <a:lvl4pPr marL="1564117" indent="0" algn="ctr">
              <a:buNone/>
              <a:defRPr/>
            </a:lvl4pPr>
            <a:lvl5pPr marL="2085489" indent="0" algn="ctr">
              <a:buNone/>
              <a:defRPr/>
            </a:lvl5pPr>
            <a:lvl6pPr marL="2606860" indent="0" algn="ctr">
              <a:buNone/>
              <a:defRPr/>
            </a:lvl6pPr>
            <a:lvl7pPr marL="3128233" indent="0" algn="ctr">
              <a:buNone/>
              <a:defRPr/>
            </a:lvl7pPr>
            <a:lvl8pPr marL="3649605" indent="0" algn="ctr">
              <a:buNone/>
              <a:defRPr/>
            </a:lvl8pPr>
            <a:lvl9pPr marL="4170977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0" y="1123895"/>
            <a:ext cx="10688638" cy="24281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366714"/>
            <a:ext cx="10688638" cy="24281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609308"/>
            <a:ext cx="10688638" cy="24281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/>
            <a:endParaRPr lang="en-GB" sz="1800">
              <a:solidFill>
                <a:srgbClr val="FFFFFF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1219" y="1"/>
            <a:ext cx="1860998" cy="1755689"/>
          </a:xfrm>
          <a:prstGeom prst="rect">
            <a:avLst/>
          </a:prstGeom>
        </p:spPr>
      </p:pic>
      <p:pic>
        <p:nvPicPr>
          <p:cNvPr id="9" name="Bilde 8" descr="VFK_logo_ny_75%s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30695" y="0"/>
            <a:ext cx="1859991" cy="175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2428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841625" y="1657874"/>
            <a:ext cx="9085342" cy="86307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6" name="Plassholder for innhold 2"/>
          <p:cNvSpPr>
            <a:spLocks noGrp="1"/>
          </p:cNvSpPr>
          <p:nvPr>
            <p:ph idx="1"/>
          </p:nvPr>
        </p:nvSpPr>
        <p:spPr>
          <a:xfrm>
            <a:off x="841627" y="2606733"/>
            <a:ext cx="9090910" cy="436789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193337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123897"/>
            <a:ext cx="10688638" cy="6438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pic>
        <p:nvPicPr>
          <p:cNvPr id="8" name="Bilde 7" descr="VFK_logo_ny_75%sv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0695" y="0"/>
            <a:ext cx="1859991" cy="175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43328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625" y="4859833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41625" y="3205460"/>
            <a:ext cx="9085342" cy="1654373"/>
          </a:xfrm>
        </p:spPr>
        <p:txBody>
          <a:bodyPr anchor="b"/>
          <a:lstStyle>
            <a:lvl1pPr marL="0" indent="0">
              <a:buNone/>
              <a:defRPr sz="2300"/>
            </a:lvl1pPr>
            <a:lvl2pPr marL="521373" indent="0">
              <a:buNone/>
              <a:defRPr sz="2100"/>
            </a:lvl2pPr>
            <a:lvl3pPr marL="1042744" indent="0">
              <a:buNone/>
              <a:defRPr sz="1800"/>
            </a:lvl3pPr>
            <a:lvl4pPr marL="1564117" indent="0">
              <a:buNone/>
              <a:defRPr sz="1600"/>
            </a:lvl4pPr>
            <a:lvl5pPr marL="2085489" indent="0">
              <a:buNone/>
              <a:defRPr sz="1600"/>
            </a:lvl5pPr>
            <a:lvl6pPr marL="2606860" indent="0">
              <a:buNone/>
              <a:defRPr sz="1600"/>
            </a:lvl6pPr>
            <a:lvl7pPr marL="3128233" indent="0">
              <a:buNone/>
              <a:defRPr sz="1600"/>
            </a:lvl7pPr>
            <a:lvl8pPr marL="3649605" indent="0">
              <a:buNone/>
              <a:defRPr sz="1600"/>
            </a:lvl8pPr>
            <a:lvl9pPr marL="4170977" indent="0">
              <a:buNone/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125316996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123897"/>
            <a:ext cx="10688638" cy="6438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74" tIns="52138" rIns="104274" bIns="52138" rtlCol="0" anchor="ctr"/>
          <a:lstStyle/>
          <a:p>
            <a:pPr algn="ctr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3" name="Tittel 1"/>
          <p:cNvSpPr>
            <a:spLocks noGrp="1"/>
          </p:cNvSpPr>
          <p:nvPr>
            <p:ph type="title"/>
          </p:nvPr>
        </p:nvSpPr>
        <p:spPr>
          <a:xfrm>
            <a:off x="841625" y="4859833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Plassholder for tekst 2"/>
          <p:cNvSpPr>
            <a:spLocks noGrp="1"/>
          </p:cNvSpPr>
          <p:nvPr>
            <p:ph type="body" idx="1"/>
          </p:nvPr>
        </p:nvSpPr>
        <p:spPr>
          <a:xfrm>
            <a:off x="841625" y="3205460"/>
            <a:ext cx="9085342" cy="1654373"/>
          </a:xfrm>
        </p:spPr>
        <p:txBody>
          <a:bodyPr anchor="b"/>
          <a:lstStyle>
            <a:lvl1pPr marL="0" indent="0">
              <a:buNone/>
              <a:defRPr sz="2300"/>
            </a:lvl1pPr>
            <a:lvl2pPr marL="521373" indent="0">
              <a:buNone/>
              <a:defRPr sz="2100"/>
            </a:lvl2pPr>
            <a:lvl3pPr marL="1042744" indent="0">
              <a:buNone/>
              <a:defRPr sz="1800"/>
            </a:lvl3pPr>
            <a:lvl4pPr marL="1564117" indent="0">
              <a:buNone/>
              <a:defRPr sz="1600"/>
            </a:lvl4pPr>
            <a:lvl5pPr marL="2085489" indent="0">
              <a:buNone/>
              <a:defRPr sz="1600"/>
            </a:lvl5pPr>
            <a:lvl6pPr marL="2606860" indent="0">
              <a:buNone/>
              <a:defRPr sz="1600"/>
            </a:lvl6pPr>
            <a:lvl7pPr marL="3128233" indent="0">
              <a:buNone/>
              <a:defRPr sz="1600"/>
            </a:lvl7pPr>
            <a:lvl8pPr marL="3649605" indent="0">
              <a:buNone/>
              <a:defRPr sz="1600"/>
            </a:lvl8pPr>
            <a:lvl9pPr marL="4170977" indent="0">
              <a:buNone/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7" name="Bilde 6" descr="VFK_logo_ny_75%sv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0695" y="0"/>
            <a:ext cx="1859991" cy="175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15921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625" y="1657874"/>
            <a:ext cx="9085342" cy="794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1625" y="2604983"/>
            <a:ext cx="4455455" cy="43678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516897" y="2604983"/>
            <a:ext cx="4457310" cy="43678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453388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4432" y="1783242"/>
            <a:ext cx="9619774" cy="1260475"/>
          </a:xfrm>
        </p:spPr>
        <p:txBody>
          <a:bodyPr anchor="t"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4432" y="2773045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73" indent="0">
              <a:buNone/>
              <a:defRPr sz="2300" b="1"/>
            </a:lvl2pPr>
            <a:lvl3pPr marL="1042744" indent="0">
              <a:buNone/>
              <a:defRPr sz="2100" b="1"/>
            </a:lvl3pPr>
            <a:lvl4pPr marL="1564117" indent="0">
              <a:buNone/>
              <a:defRPr sz="1800" b="1"/>
            </a:lvl4pPr>
            <a:lvl5pPr marL="2085489" indent="0">
              <a:buNone/>
              <a:defRPr sz="1800" b="1"/>
            </a:lvl5pPr>
            <a:lvl6pPr marL="2606860" indent="0">
              <a:buNone/>
              <a:defRPr sz="1800" b="1"/>
            </a:lvl6pPr>
            <a:lvl7pPr marL="3128233" indent="0">
              <a:buNone/>
              <a:defRPr sz="1800" b="1"/>
            </a:lvl7pPr>
            <a:lvl8pPr marL="3649605" indent="0">
              <a:buNone/>
              <a:defRPr sz="1800" b="1"/>
            </a:lvl8pPr>
            <a:lvl9pPr marL="4170977" indent="0">
              <a:buNone/>
              <a:defRPr sz="18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4432" y="3478560"/>
            <a:ext cx="4722671" cy="40842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429680" y="2773045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73" indent="0">
              <a:buNone/>
              <a:defRPr sz="2300" b="1"/>
            </a:lvl2pPr>
            <a:lvl3pPr marL="1042744" indent="0">
              <a:buNone/>
              <a:defRPr sz="2100" b="1"/>
            </a:lvl3pPr>
            <a:lvl4pPr marL="1564117" indent="0">
              <a:buNone/>
              <a:defRPr sz="1800" b="1"/>
            </a:lvl4pPr>
            <a:lvl5pPr marL="2085489" indent="0">
              <a:buNone/>
              <a:defRPr sz="1800" b="1"/>
            </a:lvl5pPr>
            <a:lvl6pPr marL="2606860" indent="0">
              <a:buNone/>
              <a:defRPr sz="1800" b="1"/>
            </a:lvl6pPr>
            <a:lvl7pPr marL="3128233" indent="0">
              <a:buNone/>
              <a:defRPr sz="1800" b="1"/>
            </a:lvl7pPr>
            <a:lvl8pPr marL="3649605" indent="0">
              <a:buNone/>
              <a:defRPr sz="1800" b="1"/>
            </a:lvl8pPr>
            <a:lvl9pPr marL="4170977" indent="0">
              <a:buNone/>
              <a:defRPr sz="18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429680" y="3478560"/>
            <a:ext cx="4724526" cy="40842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9816582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91739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4989" y="303213"/>
            <a:ext cx="9618663" cy="1260475"/>
          </a:xfrm>
          <a:prstGeom prst="rect">
            <a:avLst/>
          </a:prstGeom>
        </p:spPr>
        <p:txBody>
          <a:bodyPr lIns="91428" tIns="45715" rIns="91428" bIns="45715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4989" y="1765301"/>
            <a:ext cx="9618663" cy="4991101"/>
          </a:xfrm>
          <a:prstGeom prst="rect">
            <a:avLst/>
          </a:prstGeom>
        </p:spPr>
        <p:txBody>
          <a:bodyPr lIns="91428" tIns="45715" rIns="91428" bIns="45715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81187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4551" y="4859339"/>
            <a:ext cx="9085263" cy="1501775"/>
          </a:xfrm>
          <a:prstGeom prst="rect">
            <a:avLst/>
          </a:prstGeom>
        </p:spPr>
        <p:txBody>
          <a:bodyPr lIns="91428" tIns="45715" rIns="91428" bIns="45715"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44551" y="3205163"/>
            <a:ext cx="9085263" cy="1654175"/>
          </a:xfrm>
          <a:prstGeom prst="rect">
            <a:avLst/>
          </a:prstGeom>
        </p:spPr>
        <p:txBody>
          <a:bodyPr lIns="91428" tIns="45715" rIns="91428" bIns="45715" anchor="b"/>
          <a:lstStyle>
            <a:lvl1pPr marL="0" indent="0">
              <a:buNone/>
              <a:defRPr sz="2100"/>
            </a:lvl1pPr>
            <a:lvl2pPr marL="457143" indent="0">
              <a:buNone/>
              <a:defRPr sz="1800"/>
            </a:lvl2pPr>
            <a:lvl3pPr marL="914286" indent="0">
              <a:buNone/>
              <a:defRPr sz="1600"/>
            </a:lvl3pPr>
            <a:lvl4pPr marL="1371431" indent="0">
              <a:buNone/>
              <a:defRPr sz="1400"/>
            </a:lvl4pPr>
            <a:lvl5pPr marL="1828574" indent="0">
              <a:buNone/>
              <a:defRPr sz="1400"/>
            </a:lvl5pPr>
            <a:lvl6pPr marL="2285717" indent="0">
              <a:buNone/>
              <a:defRPr sz="1400"/>
            </a:lvl6pPr>
            <a:lvl7pPr marL="2742860" indent="0">
              <a:buNone/>
              <a:defRPr sz="1400"/>
            </a:lvl7pPr>
            <a:lvl8pPr marL="3200005" indent="0">
              <a:buNone/>
              <a:defRPr sz="1400"/>
            </a:lvl8pPr>
            <a:lvl9pPr marL="3657148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4989" y="303213"/>
            <a:ext cx="9618663" cy="1260475"/>
          </a:xfrm>
          <a:prstGeom prst="rect">
            <a:avLst/>
          </a:prstGeom>
        </p:spPr>
        <p:txBody>
          <a:bodyPr lIns="91428" tIns="45715" rIns="91428" bIns="45715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4989" y="1765301"/>
            <a:ext cx="4732337" cy="4991101"/>
          </a:xfrm>
          <a:prstGeom prst="rect">
            <a:avLst/>
          </a:prstGeom>
        </p:spPr>
        <p:txBody>
          <a:bodyPr lIns="91428" tIns="45715" rIns="91428" bIns="4571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419727" y="1765301"/>
            <a:ext cx="4733925" cy="4991101"/>
          </a:xfrm>
          <a:prstGeom prst="rect">
            <a:avLst/>
          </a:prstGeom>
        </p:spPr>
        <p:txBody>
          <a:bodyPr lIns="91428" tIns="45715" rIns="91428" bIns="45715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4989" y="303213"/>
            <a:ext cx="9618663" cy="1260475"/>
          </a:xfrm>
          <a:prstGeom prst="rect">
            <a:avLst/>
          </a:prstGeom>
        </p:spPr>
        <p:txBody>
          <a:bodyPr lIns="91428" tIns="45715" rIns="91428" bIns="45715"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4988" y="1692276"/>
            <a:ext cx="4722812" cy="706438"/>
          </a:xfrm>
          <a:prstGeom prst="rect">
            <a:avLst/>
          </a:prstGeom>
        </p:spPr>
        <p:txBody>
          <a:bodyPr lIns="91428" tIns="45715" rIns="91428" bIns="45715" anchor="b"/>
          <a:lstStyle>
            <a:lvl1pPr marL="0" indent="0">
              <a:buNone/>
              <a:defRPr sz="2400" b="1"/>
            </a:lvl1pPr>
            <a:lvl2pPr marL="457143" indent="0">
              <a:buNone/>
              <a:defRPr sz="2100" b="1"/>
            </a:lvl2pPr>
            <a:lvl3pPr marL="914286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5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4988" y="2398714"/>
            <a:ext cx="4722812" cy="4357687"/>
          </a:xfrm>
          <a:prstGeom prst="rect">
            <a:avLst/>
          </a:prstGeom>
        </p:spPr>
        <p:txBody>
          <a:bodyPr lIns="91428" tIns="45715" rIns="91428" bIns="45715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429250" y="1692276"/>
            <a:ext cx="4724400" cy="706438"/>
          </a:xfrm>
          <a:prstGeom prst="rect">
            <a:avLst/>
          </a:prstGeom>
        </p:spPr>
        <p:txBody>
          <a:bodyPr lIns="91428" tIns="45715" rIns="91428" bIns="45715" anchor="b"/>
          <a:lstStyle>
            <a:lvl1pPr marL="0" indent="0">
              <a:buNone/>
              <a:defRPr sz="2400" b="1"/>
            </a:lvl1pPr>
            <a:lvl2pPr marL="457143" indent="0">
              <a:buNone/>
              <a:defRPr sz="2100" b="1"/>
            </a:lvl2pPr>
            <a:lvl3pPr marL="914286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5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429250" y="2398714"/>
            <a:ext cx="4724400" cy="4357687"/>
          </a:xfrm>
          <a:prstGeom prst="rect">
            <a:avLst/>
          </a:prstGeom>
        </p:spPr>
        <p:txBody>
          <a:bodyPr lIns="91428" tIns="45715" rIns="91428" bIns="45715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4989" y="303213"/>
            <a:ext cx="9618663" cy="1260475"/>
          </a:xfrm>
          <a:prstGeom prst="rect">
            <a:avLst/>
          </a:prstGeom>
        </p:spPr>
        <p:txBody>
          <a:bodyPr lIns="91428" tIns="45715" rIns="91428" bIns="45715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4988" y="301626"/>
            <a:ext cx="3516312" cy="1281113"/>
          </a:xfrm>
          <a:prstGeom prst="rect">
            <a:avLst/>
          </a:prstGeom>
        </p:spPr>
        <p:txBody>
          <a:bodyPr lIns="91428" tIns="45715" rIns="91428" bIns="45715" anchor="b"/>
          <a:lstStyle>
            <a:lvl1pPr algn="l">
              <a:defRPr sz="21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78300" y="301627"/>
            <a:ext cx="5975350" cy="6454774"/>
          </a:xfrm>
          <a:prstGeom prst="rect">
            <a:avLst/>
          </a:prstGeom>
        </p:spPr>
        <p:txBody>
          <a:bodyPr lIns="91428" tIns="45715" rIns="91428" bIns="45715"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  <a:prstGeom prst="rect">
            <a:avLst/>
          </a:prstGeom>
        </p:spPr>
        <p:txBody>
          <a:bodyPr lIns="91428" tIns="45715" rIns="91428" bIns="45715"/>
          <a:lstStyle>
            <a:lvl1pPr marL="0" indent="0">
              <a:buNone/>
              <a:defRPr sz="1400"/>
            </a:lvl1pPr>
            <a:lvl2pPr marL="457143" indent="0">
              <a:buNone/>
              <a:defRPr sz="1300"/>
            </a:lvl2pPr>
            <a:lvl3pPr marL="914286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5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95501" y="5294314"/>
            <a:ext cx="6413500" cy="623887"/>
          </a:xfrm>
          <a:prstGeom prst="rect">
            <a:avLst/>
          </a:prstGeom>
        </p:spPr>
        <p:txBody>
          <a:bodyPr lIns="91428" tIns="45715" rIns="91428" bIns="45715" anchor="b"/>
          <a:lstStyle>
            <a:lvl1pPr algn="l">
              <a:defRPr sz="21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095501" y="676275"/>
            <a:ext cx="6413500" cy="4537075"/>
          </a:xfrm>
          <a:prstGeom prst="rect">
            <a:avLst/>
          </a:prstGeom>
        </p:spPr>
        <p:txBody>
          <a:bodyPr lIns="91428" tIns="45715" rIns="91428" bIns="45715"/>
          <a:lstStyle>
            <a:lvl1pPr marL="0" indent="0">
              <a:buNone/>
              <a:defRPr sz="3200"/>
            </a:lvl1pPr>
            <a:lvl2pPr marL="457143" indent="0">
              <a:buNone/>
              <a:defRPr sz="2900"/>
            </a:lvl2pPr>
            <a:lvl3pPr marL="914286" indent="0">
              <a:buNone/>
              <a:defRPr sz="2400"/>
            </a:lvl3pPr>
            <a:lvl4pPr marL="1371431" indent="0">
              <a:buNone/>
              <a:defRPr sz="2100"/>
            </a:lvl4pPr>
            <a:lvl5pPr marL="1828574" indent="0">
              <a:buNone/>
              <a:defRPr sz="2100"/>
            </a:lvl5pPr>
            <a:lvl6pPr marL="2285717" indent="0">
              <a:buNone/>
              <a:defRPr sz="2100"/>
            </a:lvl6pPr>
            <a:lvl7pPr marL="2742860" indent="0">
              <a:buNone/>
              <a:defRPr sz="2100"/>
            </a:lvl7pPr>
            <a:lvl8pPr marL="3200005" indent="0">
              <a:buNone/>
              <a:defRPr sz="2100"/>
            </a:lvl8pPr>
            <a:lvl9pPr marL="3657148" indent="0">
              <a:buNone/>
              <a:defRPr sz="21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095501" y="5918200"/>
            <a:ext cx="6413500" cy="889000"/>
          </a:xfrm>
          <a:prstGeom prst="rect">
            <a:avLst/>
          </a:prstGeom>
        </p:spPr>
        <p:txBody>
          <a:bodyPr lIns="91428" tIns="45715" rIns="91428" bIns="45715"/>
          <a:lstStyle>
            <a:lvl1pPr marL="0" indent="0">
              <a:buNone/>
              <a:defRPr sz="1400"/>
            </a:lvl1pPr>
            <a:lvl2pPr marL="457143" indent="0">
              <a:buNone/>
              <a:defRPr sz="1300"/>
            </a:lvl2pPr>
            <a:lvl3pPr marL="914286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5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4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28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5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57" indent="-342857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59" indent="-22857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02" indent="-228572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057146" indent="-228572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14289" indent="-2285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971432" indent="-2285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28576" indent="-2285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885720" indent="-2285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5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VFK_logo_ny_75%sv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30695" y="0"/>
            <a:ext cx="1859991" cy="1754740"/>
          </a:xfrm>
          <a:prstGeom prst="rect">
            <a:avLst/>
          </a:prstGeom>
        </p:spPr>
      </p:pic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1627" y="2606733"/>
            <a:ext cx="9090910" cy="436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74" tIns="52138" rIns="104274" bIns="52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41625" y="1657874"/>
            <a:ext cx="9085342" cy="86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74" tIns="52138" rIns="104274" bIns="521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81567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521373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1042744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564117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2085489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91028" indent="-391028" algn="l" rtl="0" eaLnBrk="1" fontAlgn="base" hangingPunct="1">
        <a:spcBef>
          <a:spcPct val="20000"/>
        </a:spcBef>
        <a:spcAft>
          <a:spcPts val="456"/>
        </a:spcAft>
        <a:buChar char="•"/>
        <a:defRPr sz="2700">
          <a:solidFill>
            <a:schemeClr val="accent4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47230" indent="-325858" algn="l" rtl="0" eaLnBrk="1" fontAlgn="base" hangingPunct="1">
        <a:spcBef>
          <a:spcPct val="20000"/>
        </a:spcBef>
        <a:spcAft>
          <a:spcPts val="456"/>
        </a:spcAft>
        <a:buChar char="–"/>
        <a:defRPr sz="2300">
          <a:solidFill>
            <a:schemeClr val="accent4">
              <a:lumMod val="65000"/>
              <a:lumOff val="35000"/>
            </a:schemeClr>
          </a:solidFill>
          <a:latin typeface="+mn-lt"/>
        </a:defRPr>
      </a:lvl2pPr>
      <a:lvl3pPr marL="1303431" indent="-260685" algn="l" rtl="0" eaLnBrk="1" fontAlgn="base" hangingPunct="1">
        <a:spcBef>
          <a:spcPct val="20000"/>
        </a:spcBef>
        <a:spcAft>
          <a:spcPts val="456"/>
        </a:spcAft>
        <a:buChar char="•"/>
        <a:defRPr>
          <a:solidFill>
            <a:schemeClr val="accent4">
              <a:lumMod val="65000"/>
              <a:lumOff val="35000"/>
            </a:schemeClr>
          </a:solidFill>
          <a:latin typeface="+mn-lt"/>
        </a:defRPr>
      </a:lvl3pPr>
      <a:lvl4pPr marL="1824802" indent="-260685" algn="l" rtl="0" eaLnBrk="1" fontAlgn="base" hangingPunct="1">
        <a:spcBef>
          <a:spcPct val="20000"/>
        </a:spcBef>
        <a:spcAft>
          <a:spcPts val="456"/>
        </a:spcAft>
        <a:buChar char="–"/>
        <a:defRPr sz="1800">
          <a:solidFill>
            <a:schemeClr val="accent4">
              <a:lumMod val="65000"/>
              <a:lumOff val="35000"/>
            </a:schemeClr>
          </a:solidFill>
          <a:latin typeface="+mn-lt"/>
        </a:defRPr>
      </a:lvl4pPr>
      <a:lvl5pPr marL="2346175" indent="-260685" algn="l" rtl="0" eaLnBrk="1" fontAlgn="base" hangingPunct="1">
        <a:spcBef>
          <a:spcPct val="20000"/>
        </a:spcBef>
        <a:spcAft>
          <a:spcPts val="456"/>
        </a:spcAft>
        <a:buChar char="»"/>
        <a:defRPr sz="1800">
          <a:solidFill>
            <a:schemeClr val="accent4">
              <a:lumMod val="65000"/>
              <a:lumOff val="35000"/>
            </a:schemeClr>
          </a:solidFill>
          <a:latin typeface="+mn-lt"/>
        </a:defRPr>
      </a:lvl5pPr>
      <a:lvl6pPr marL="2867547" indent="-26068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3388919" indent="-26068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910291" indent="-26068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4431663" indent="-26068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10427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73" algn="l" defTabSz="10427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44" algn="l" defTabSz="10427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17" algn="l" defTabSz="10427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489" algn="l" defTabSz="10427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860" algn="l" defTabSz="10427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233" algn="l" defTabSz="10427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605" algn="l" defTabSz="10427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977" algn="l" defTabSz="10427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skoletilbud for minoritetsspråklige ungdommer </a:t>
            </a:r>
            <a:r>
              <a:rPr lang="nb-NO" smtClean="0"/>
              <a:t>i Larvik med </a:t>
            </a:r>
            <a:r>
              <a:rPr lang="nb-NO" dirty="0" smtClean="0"/>
              <a:t>kort botid </a:t>
            </a:r>
            <a:r>
              <a:rPr lang="nb-NO" smtClean="0"/>
              <a:t>i Norge.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Kombinasjonsklassen</a:t>
            </a:r>
            <a:endParaRPr lang="nb-NO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301643" y="325041"/>
            <a:ext cx="634752" cy="75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999" y="3925441"/>
            <a:ext cx="5286376" cy="339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439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Viktig å erkjenne at ved særskilt tilrettelegging av denne gruppa elever så er det for mange stor mulighet til å lykkes i norsk skole.</a:t>
            </a:r>
          </a:p>
          <a:p>
            <a:r>
              <a:rPr lang="nb-NO" dirty="0" smtClean="0"/>
              <a:t>Ved manglende plass for denne elevgruppa i dagens skolesystem er det viktig at kommunene og fylkene samarbeider for å finne det beste skoletilbudet </a:t>
            </a:r>
          </a:p>
          <a:p>
            <a:r>
              <a:rPr lang="nb-NO" dirty="0" smtClean="0"/>
              <a:t>Individuell behandling. Ved grundig kartlegging finne hva som er det rette tilbudet for den enkelte.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Oppsummering</a:t>
            </a:r>
            <a:endParaRPr lang="nb-N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301643" y="325041"/>
            <a:ext cx="634752" cy="75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6183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3200" dirty="0" smtClean="0"/>
              <a:t>Et samarbeid mellom Vestfold fylkeskommune</a:t>
            </a:r>
          </a:p>
          <a:p>
            <a:pPr>
              <a:buNone/>
            </a:pPr>
            <a:r>
              <a:rPr lang="nb-NO" sz="3200" dirty="0" smtClean="0"/>
              <a:t>ved Thor Heyerdahl videregående skole</a:t>
            </a:r>
          </a:p>
          <a:p>
            <a:pPr>
              <a:buNone/>
            </a:pPr>
            <a:r>
              <a:rPr lang="nb-NO" sz="3200" dirty="0" smtClean="0"/>
              <a:t>og </a:t>
            </a:r>
          </a:p>
          <a:p>
            <a:pPr>
              <a:buNone/>
            </a:pPr>
            <a:r>
              <a:rPr lang="nb-NO" sz="3200" dirty="0" smtClean="0"/>
              <a:t>Larvik kommune </a:t>
            </a:r>
          </a:p>
          <a:p>
            <a:pPr>
              <a:buNone/>
            </a:pPr>
            <a:r>
              <a:rPr lang="nb-NO" sz="3200" dirty="0" smtClean="0"/>
              <a:t>ved Larvik Læringssenter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2247975" y="181025"/>
            <a:ext cx="9085342" cy="863076"/>
          </a:xfrm>
        </p:spPr>
        <p:txBody>
          <a:bodyPr/>
          <a:lstStyle/>
          <a:p>
            <a:r>
              <a:rPr lang="nb-NO" dirty="0" smtClean="0"/>
              <a:t>         Kombinasjonsklassen</a:t>
            </a:r>
            <a:endParaRPr lang="nb-N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301643" y="325041"/>
            <a:ext cx="634752" cy="75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Thor Heyerdahl videregående skole</a:t>
            </a:r>
            <a:endParaRPr lang="nb-NO" dirty="0"/>
          </a:p>
        </p:txBody>
      </p:sp>
      <p:pic>
        <p:nvPicPr>
          <p:cNvPr id="4" name="Picture 6" descr="http://thvs.vfk.no/Toppmeny/om%20skolen/~/media/404CDA694B744790B490CF3B15FF8886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1991" y="2773313"/>
            <a:ext cx="5400600" cy="36004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391991" y="341141"/>
            <a:ext cx="634752" cy="75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00869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735807" y="3277369"/>
            <a:ext cx="9196730" cy="3697259"/>
          </a:xfrm>
        </p:spPr>
        <p:txBody>
          <a:bodyPr/>
          <a:lstStyle/>
          <a:p>
            <a:pPr algn="just">
              <a:buNone/>
            </a:pPr>
            <a:r>
              <a:rPr lang="nb-NO" sz="3600" dirty="0" smtClean="0"/>
              <a:t>Hindre frafall og sikre gjennomstrømning</a:t>
            </a:r>
          </a:p>
          <a:p>
            <a:pPr algn="just">
              <a:buNone/>
            </a:pPr>
            <a:r>
              <a:rPr lang="nb-NO" sz="3600" dirty="0" smtClean="0"/>
              <a:t>av flerspråklige elever i videregående skole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743919" y="181025"/>
            <a:ext cx="5904656" cy="863076"/>
          </a:xfrm>
        </p:spPr>
        <p:txBody>
          <a:bodyPr/>
          <a:lstStyle/>
          <a:p>
            <a:pPr algn="ctr"/>
            <a:r>
              <a:rPr lang="nb-NO" dirty="0" smtClean="0"/>
              <a:t>Hovedmål</a:t>
            </a:r>
            <a:endParaRPr lang="nb-N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391991" y="341141"/>
            <a:ext cx="634752" cy="75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36007" y="181025"/>
            <a:ext cx="8869318" cy="863076"/>
          </a:xfrm>
        </p:spPr>
        <p:txBody>
          <a:bodyPr/>
          <a:lstStyle/>
          <a:p>
            <a:r>
              <a:rPr lang="nb-NO" dirty="0" smtClean="0"/>
              <a:t> samarbeid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07815" y="1477169"/>
            <a:ext cx="9090910" cy="5497459"/>
          </a:xfrm>
        </p:spPr>
        <p:txBody>
          <a:bodyPr>
            <a:normAutofit fontScale="92500" lnSpcReduction="20000"/>
          </a:bodyPr>
          <a:lstStyle/>
          <a:p>
            <a:endParaRPr lang="nb-NO" dirty="0" smtClean="0"/>
          </a:p>
          <a:p>
            <a:r>
              <a:rPr lang="nb-NO" dirty="0" smtClean="0"/>
              <a:t>En erkjennelse av at elevene trenger mer grunnskoleopplæring  – samtidig som elevene trenger å være sammen med egen aldersgruppe og ikke gå på voksenopplæringen sammen med øvrige medlemmer av familien</a:t>
            </a:r>
          </a:p>
          <a:p>
            <a:endParaRPr lang="nb-NO" dirty="0" smtClean="0"/>
          </a:p>
          <a:p>
            <a:r>
              <a:rPr lang="nb-NO" dirty="0" smtClean="0"/>
              <a:t>Fylkeskommunen gir ikke grunnskoleopplæring – her har kommunen kompetanse og erfaring</a:t>
            </a:r>
          </a:p>
          <a:p>
            <a:endParaRPr lang="nb-NO" dirty="0" smtClean="0"/>
          </a:p>
          <a:p>
            <a:r>
              <a:rPr lang="nb-NO" dirty="0" smtClean="0"/>
              <a:t>Målet er at alle står best mulig rustet i forkant av at de tar ut sin rett til videregående opplæring</a:t>
            </a:r>
          </a:p>
          <a:p>
            <a:endParaRPr lang="nb-NO" dirty="0"/>
          </a:p>
          <a:p>
            <a:pPr>
              <a:buNone/>
            </a:pPr>
            <a:r>
              <a:rPr lang="nb-NO" dirty="0" smtClean="0"/>
              <a:t>	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103959" y="362406"/>
            <a:ext cx="634752" cy="75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02336" y="0"/>
            <a:ext cx="7286302" cy="1039837"/>
          </a:xfrm>
        </p:spPr>
        <p:txBody>
          <a:bodyPr/>
          <a:lstStyle/>
          <a:p>
            <a:r>
              <a:rPr lang="nb-NO" dirty="0" smtClean="0"/>
              <a:t>  Erfaringer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3759" y="1045121"/>
            <a:ext cx="10297144" cy="6192688"/>
          </a:xfrm>
        </p:spPr>
        <p:txBody>
          <a:bodyPr/>
          <a:lstStyle/>
          <a:p>
            <a:endParaRPr lang="nb-NO" sz="1400" dirty="0" smtClean="0"/>
          </a:p>
          <a:p>
            <a:endParaRPr lang="nb-NO" sz="1400" dirty="0" smtClean="0"/>
          </a:p>
          <a:p>
            <a:pPr>
              <a:buFont typeface="Arial" pitchFamily="34" charset="0"/>
              <a:buChar char="•"/>
            </a:pPr>
            <a:endParaRPr lang="nb-NO" sz="2400" dirty="0" smtClean="0"/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Elevene trives med å få opplæring i et miljø hvor de etter alder hører hjemme  - og lærer bedre. Mestring, sosialisering, integrering.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De slipper å forholde seg til voksne familiemedlemmer  i skoletida 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Høyt læringstrykk med hovedvekt på språk/begrepsopplæring i alle fag 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Hindrer feilvalg da elevene i mye større grad kjenner til de ulike programmene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Begrepstrening i alle fag vektlegges, alle lærerne er norsklærere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Hospitering positivt</a:t>
            </a:r>
          </a:p>
          <a:p>
            <a:pPr marL="0" indent="0">
              <a:buNone/>
            </a:pPr>
            <a:endParaRPr lang="nb-NO" sz="2400" dirty="0" smtClean="0"/>
          </a:p>
          <a:p>
            <a:pPr>
              <a:buFont typeface="Arial" pitchFamily="34" charset="0"/>
              <a:buChar char="•"/>
            </a:pPr>
            <a:endParaRPr lang="nb-NO" sz="1800" dirty="0" smtClean="0"/>
          </a:p>
          <a:p>
            <a:endParaRPr lang="nb-NO" sz="1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459643" y="325041"/>
            <a:ext cx="695037" cy="83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96047" y="181025"/>
            <a:ext cx="9085342" cy="863076"/>
          </a:xfrm>
        </p:spPr>
        <p:txBody>
          <a:bodyPr/>
          <a:lstStyle/>
          <a:p>
            <a:r>
              <a:rPr lang="nb-NO" dirty="0" smtClean="0"/>
              <a:t>       Kompetanse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1627" y="1909217"/>
            <a:ext cx="9090910" cy="506541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nb-NO" sz="2400" dirty="0" smtClean="0"/>
              <a:t>Lærerne i kombinasjonsklassen opplever de får mer kunnskap og kompetanse om hva som kreves for å gjennomføre videregående opplæring og se helheten i opplæringssystemet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 smtClean="0"/>
              <a:t>Dyktige lærere fra begge skoleslag </a:t>
            </a:r>
          </a:p>
          <a:p>
            <a:pPr>
              <a:buFont typeface="Arial" pitchFamily="34" charset="0"/>
              <a:buChar char="•"/>
            </a:pPr>
            <a:r>
              <a:rPr lang="nb-NO" sz="2400" dirty="0"/>
              <a:t>L</a:t>
            </a:r>
            <a:r>
              <a:rPr lang="nb-NO" sz="2400" dirty="0" smtClean="0"/>
              <a:t>ærere med spesialkompetanse om elevgruppa er vesentlig for å lykkes</a:t>
            </a:r>
          </a:p>
          <a:p>
            <a:pPr marL="0" indent="0">
              <a:buNone/>
            </a:pPr>
            <a:endParaRPr lang="nb-NO" sz="32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459643" y="325041"/>
            <a:ext cx="695037" cy="83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title"/>
          </p:nvPr>
        </p:nvSpPr>
        <p:spPr>
          <a:xfrm>
            <a:off x="2824039" y="181025"/>
            <a:ext cx="9085342" cy="863076"/>
          </a:xfrm>
        </p:spPr>
        <p:txBody>
          <a:bodyPr/>
          <a:lstStyle/>
          <a:p>
            <a:r>
              <a:rPr lang="nb-NO" dirty="0" smtClean="0"/>
              <a:t>      Resultater</a:t>
            </a:r>
          </a:p>
        </p:txBody>
      </p:sp>
      <p:sp>
        <p:nvSpPr>
          <p:cNvPr id="13369" name="Rectangle 1"/>
          <p:cNvSpPr>
            <a:spLocks noChangeArrowheads="1"/>
          </p:cNvSpPr>
          <p:nvPr/>
        </p:nvSpPr>
        <p:spPr bwMode="auto">
          <a:xfrm>
            <a:off x="0" y="-25309"/>
            <a:ext cx="5506589" cy="50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7" tIns="45709" rIns="91417" bIns="45709" anchor="ctr">
            <a:spAutoFit/>
          </a:bodyPr>
          <a:lstStyle/>
          <a:p>
            <a:pPr eaLnBrk="0" hangingPunct="0"/>
            <a:r>
              <a:rPr lang="nb-NO" sz="1100" dirty="0">
                <a:latin typeface="Verdana" pitchFamily="34" charset="0"/>
                <a:cs typeface="Times New Roman" pitchFamily="18" charset="0"/>
              </a:rPr>
              <a:t>Dette er resultater for elevene som startet p</a:t>
            </a:r>
            <a:r>
              <a:rPr lang="nb-NO" sz="1100" dirty="0">
                <a:cs typeface="Times New Roman" pitchFamily="18" charset="0"/>
              </a:rPr>
              <a:t>å</a:t>
            </a:r>
            <a:r>
              <a:rPr lang="nb-NO" sz="1100" dirty="0">
                <a:latin typeface="Verdana" pitchFamily="34" charset="0"/>
                <a:cs typeface="Times New Roman" pitchFamily="18" charset="0"/>
              </a:rPr>
              <a:t> VG1 </a:t>
            </a:r>
            <a:r>
              <a:rPr lang="nb-NO" sz="1100" b="1" dirty="0">
                <a:latin typeface="Verdana" pitchFamily="34" charset="0"/>
                <a:cs typeface="Times New Roman" pitchFamily="18" charset="0"/>
              </a:rPr>
              <a:t>h</a:t>
            </a:r>
            <a:r>
              <a:rPr lang="nb-NO" sz="1100" b="1" dirty="0">
                <a:cs typeface="Times New Roman" pitchFamily="18" charset="0"/>
              </a:rPr>
              <a:t>ø</a:t>
            </a:r>
            <a:r>
              <a:rPr lang="nb-NO" sz="1100" b="1" dirty="0">
                <a:latin typeface="Verdana" pitchFamily="34" charset="0"/>
                <a:cs typeface="Times New Roman" pitchFamily="18" charset="0"/>
              </a:rPr>
              <a:t>st 2010 </a:t>
            </a:r>
            <a:r>
              <a:rPr lang="nb-NO" sz="1100" dirty="0">
                <a:latin typeface="Verdana" pitchFamily="34" charset="0"/>
                <a:cs typeface="Times New Roman" pitchFamily="18" charset="0"/>
              </a:rPr>
              <a:t>(1.termin): </a:t>
            </a:r>
            <a:endParaRPr lang="nb-NO" sz="1000" dirty="0"/>
          </a:p>
          <a:p>
            <a:pPr eaLnBrk="0" hangingPunct="0"/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663799" y="1621185"/>
            <a:ext cx="9721080" cy="4871951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Frafall på THVS </a:t>
            </a:r>
            <a:r>
              <a:rPr lang="nb-NO" smtClean="0"/>
              <a:t>var skoleåret 17/18 på 2,6 %</a:t>
            </a:r>
          </a:p>
          <a:p>
            <a:pPr marL="0" indent="0">
              <a:buNone/>
            </a:pPr>
            <a:r>
              <a:rPr lang="nb-NO" dirty="0" smtClean="0"/>
              <a:t>Evaluering av elevgruppa vi har fulgt fra 2007 til i dag viser: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sz="2000" dirty="0" smtClean="0"/>
          </a:p>
          <a:p>
            <a:r>
              <a:rPr lang="nb-NO" sz="2000" dirty="0" smtClean="0"/>
              <a:t>   Generelt: </a:t>
            </a:r>
          </a:p>
          <a:p>
            <a:pPr marL="0" indent="0">
              <a:buNone/>
            </a:pPr>
            <a:r>
              <a:rPr lang="nb-NO" sz="2000" dirty="0" smtClean="0"/>
              <a:t>         Elevene fullfører, består og får gode karaktersnitt. Jevnt over bedre resultater 	etter 1-2 år i KK klassen</a:t>
            </a:r>
          </a:p>
          <a:p>
            <a:pPr marL="0" indent="0">
              <a:buNone/>
            </a:pPr>
            <a:endParaRPr lang="nb-NO" sz="2000" dirty="0" smtClean="0"/>
          </a:p>
          <a:p>
            <a:r>
              <a:rPr lang="nb-NO" sz="2000" dirty="0" smtClean="0"/>
              <a:t>   Resultatene viser at elever som har gått i KK før videregående opplæring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- Klarer seg godt på yrkesfag, både gutter og jenter</a:t>
            </a:r>
          </a:p>
          <a:p>
            <a:pPr marL="0" indent="0">
              <a:buNone/>
            </a:pPr>
            <a:r>
              <a:rPr lang="nb-NO" sz="2000" dirty="0"/>
              <a:t>	</a:t>
            </a:r>
            <a:r>
              <a:rPr lang="nb-NO" sz="2000" dirty="0" smtClean="0"/>
              <a:t>- De klarer seg godt også i læretida</a:t>
            </a:r>
            <a:r>
              <a:rPr lang="nb-NO" sz="2000" dirty="0"/>
              <a:t>	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	- Elever som har gått ST/SF trenger ofte ett år ekstra for bestå i alle fag</a:t>
            </a:r>
            <a:endParaRPr lang="nb-NO" sz="2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459643" y="325041"/>
            <a:ext cx="695037" cy="83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 smtClean="0"/>
              <a:t> </a:t>
            </a:r>
            <a:endParaRPr lang="nb-NO" sz="24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Elevpresentasjon - skolebakgrunn</a:t>
            </a:r>
            <a:endParaRPr lang="nb-N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20"/>
          <a:stretch/>
        </p:blipFill>
        <p:spPr bwMode="auto">
          <a:xfrm>
            <a:off x="2301643" y="325041"/>
            <a:ext cx="634752" cy="75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ktangel 4"/>
          <p:cNvSpPr/>
          <p:nvPr/>
        </p:nvSpPr>
        <p:spPr>
          <a:xfrm>
            <a:off x="1167855" y="2750373"/>
            <a:ext cx="84249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/>
          </a:p>
          <a:p>
            <a:r>
              <a:rPr lang="nb-NO" sz="2400" dirty="0">
                <a:solidFill>
                  <a:schemeClr val="tx2"/>
                </a:solidFill>
                <a:latin typeface="+mn-lt"/>
              </a:rPr>
              <a:t>Noen av elevene har grunnskoleeksamen fra hjemlandet.</a:t>
            </a:r>
          </a:p>
          <a:p>
            <a:endParaRPr lang="nb-NO" sz="2400" dirty="0">
              <a:solidFill>
                <a:schemeClr val="tx2"/>
              </a:solidFill>
              <a:latin typeface="+mn-lt"/>
            </a:endParaRPr>
          </a:p>
          <a:p>
            <a:r>
              <a:rPr lang="nb-NO" sz="2400" dirty="0">
                <a:solidFill>
                  <a:schemeClr val="tx2"/>
                </a:solidFill>
                <a:latin typeface="+mn-lt"/>
              </a:rPr>
              <a:t>Noen av elevene har grunnskoleeksamen fra Norge, men vil forbedre karakterene sine. </a:t>
            </a:r>
          </a:p>
          <a:p>
            <a:pPr>
              <a:buNone/>
            </a:pPr>
            <a:endParaRPr lang="nb-NO" sz="2400" dirty="0">
              <a:solidFill>
                <a:schemeClr val="tx2"/>
              </a:solidFill>
              <a:latin typeface="+mn-lt"/>
            </a:endParaRPr>
          </a:p>
          <a:p>
            <a:r>
              <a:rPr lang="nb-NO" sz="2400" dirty="0">
                <a:solidFill>
                  <a:schemeClr val="tx2"/>
                </a:solidFill>
                <a:latin typeface="+mn-lt"/>
              </a:rPr>
              <a:t>Resten av elevene skal ta grunnskoleeksamen våren </a:t>
            </a:r>
            <a:r>
              <a:rPr lang="nb-NO" sz="2400" dirty="0" smtClean="0">
                <a:solidFill>
                  <a:schemeClr val="tx2"/>
                </a:solidFill>
                <a:latin typeface="+mn-lt"/>
              </a:rPr>
              <a:t>2019 </a:t>
            </a:r>
            <a:r>
              <a:rPr lang="nb-NO" sz="2400" dirty="0">
                <a:solidFill>
                  <a:schemeClr val="tx2"/>
                </a:solidFill>
                <a:latin typeface="+mn-lt"/>
              </a:rPr>
              <a:t>eller </a:t>
            </a:r>
            <a:r>
              <a:rPr lang="nb-NO" sz="2400" dirty="0" smtClean="0">
                <a:solidFill>
                  <a:schemeClr val="tx2"/>
                </a:solidFill>
                <a:latin typeface="+mn-lt"/>
              </a:rPr>
              <a:t>2020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69201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endefinert utforming">
  <a:themeElements>
    <a:clrScheme name="Egendefinert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endefinert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21st-Bold" pitchFamily="100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21st-Bold" pitchFamily="100" charset="0"/>
            <a:ea typeface="ＭＳ Ｐゴシック" pitchFamily="48" charset="-128"/>
          </a:defRPr>
        </a:defPPr>
      </a:lstStyle>
    </a:lnDef>
  </a:objectDefaults>
  <a:extraClrSchemeLst>
    <a:extraClrScheme>
      <a:clrScheme name="Egendefinert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gendefinert 2">
      <a:dk1>
        <a:srgbClr val="595959"/>
      </a:dk1>
      <a:lt1>
        <a:srgbClr val="FFFFFF"/>
      </a:lt1>
      <a:dk2>
        <a:srgbClr val="000000"/>
      </a:dk2>
      <a:lt2>
        <a:srgbClr val="BFBFBF"/>
      </a:lt2>
      <a:accent1>
        <a:srgbClr val="00B4D5"/>
      </a:accent1>
      <a:accent2>
        <a:srgbClr val="BAE3F0"/>
      </a:accent2>
      <a:accent3>
        <a:srgbClr val="BFBFBF"/>
      </a:accent3>
      <a:accent4>
        <a:srgbClr val="000000"/>
      </a:accent4>
      <a:accent5>
        <a:srgbClr val="DAEDEF"/>
      </a:accent5>
      <a:accent6>
        <a:srgbClr val="00B4D5"/>
      </a:accent6>
      <a:hlink>
        <a:srgbClr val="FFFFFF"/>
      </a:hlink>
      <a:folHlink>
        <a:srgbClr val="00B4D5"/>
      </a:folHlink>
    </a:clrScheme>
    <a:fontScheme name="vfk_enk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sjon" ma:contentTypeID="0x0101002C1B27F07ED111E5A8370800200C9A660103001DD90B9566921E469A93CE55AE1E96DD" ma:contentTypeVersion="23" ma:contentTypeDescription="Opprett et nytt dokument." ma:contentTypeScope="" ma:versionID="16fc7cc141a63439aca8658ebd5408c9">
  <xsd:schema xmlns:xsd="http://www.w3.org/2001/XMLSchema" xmlns:xs="http://www.w3.org/2001/XMLSchema" xmlns:p="http://schemas.microsoft.com/office/2006/metadata/properties" xmlns:ns1="http://schemas.microsoft.com/sharepoint/v3" xmlns:ns2="76310af8-4b27-4659-aff3-d32c57154b18" xmlns:ns3="793ad56b-b905-482f-99c7-e0ad214f35d2" targetNamespace="http://schemas.microsoft.com/office/2006/metadata/properties" ma:root="true" ma:fieldsID="b00b9ae9d8add7aee2bba1cd8997054b" ns1:_="" ns2:_="" ns3:_="">
    <xsd:import namespace="http://schemas.microsoft.com/sharepoint/v3"/>
    <xsd:import namespace="76310af8-4b27-4659-aff3-d32c57154b18"/>
    <xsd:import namespace="793ad56b-b905-482f-99c7-e0ad214f35d2"/>
    <xsd:element name="properties">
      <xsd:complexType>
        <xsd:sequence>
          <xsd:element name="documentManagement">
            <xsd:complexType>
              <xsd:all>
                <xsd:element ref="ns2:Område_x002f_prosess" minOccurs="0"/>
                <xsd:element ref="ns2:DssNotater" minOccurs="0"/>
                <xsd:element ref="ns3:DssArchivable" minOccurs="0"/>
                <xsd:element ref="ns3:DssWebsakRef" minOccurs="0"/>
                <xsd:element ref="ns1:AssignedTo" minOccurs="0"/>
                <xsd:element ref="ns2:DssRelaterteOppgaver" minOccurs="0"/>
                <xsd:element ref="ns2:DssFremhevet" minOccurs="0"/>
                <xsd:element ref="ns2:ofdc76af098e4c7f98490d5710fce5b2" minOccurs="0"/>
                <xsd:element ref="ns2:ec4548291c174201804f8d6e346b5e78" minOccurs="0"/>
                <xsd:element ref="ns2:ja062c7924ed4f31b584a4220ff29390" minOccurs="0"/>
                <xsd:element ref="ns2:a20ae09631c242aba34ef34320889782" minOccurs="0"/>
                <xsd:element ref="ns2:l917ce326c5a48e1a29f6235eea1cd41" minOccurs="0"/>
                <xsd:element ref="ns2:TaxCatchAll" minOccurs="0"/>
                <xsd:element ref="ns2:TaxCatchAllLabel" minOccurs="0"/>
                <xsd:element ref="ns2:f2f49eccf7d24422907cdfb28d82571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ssignedTo" ma:index="7" nillable="true" ma:displayName="Tilordnet til" ma:list="UserInfo" ma:internalName="AssignedT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10af8-4b27-4659-aff3-d32c57154b18" elementFormDefault="qualified">
    <xsd:import namespace="http://schemas.microsoft.com/office/2006/documentManagement/types"/>
    <xsd:import namespace="http://schemas.microsoft.com/office/infopath/2007/PartnerControls"/>
    <xsd:element name="Område_x002f_prosess" ma:index="3" nillable="true" ma:displayName="Område/prosess" ma:format="Dropdown" ma:internalName="Omr_x00e5_de_x002F_prosess">
      <xsd:simpleType>
        <xsd:restriction base="dms:Choice">
          <xsd:enumeration value="Besøk og reiser"/>
          <xsd:enumeration value="Bestillinger fra politisk ledelse"/>
          <xsd:enumeration value="Mediehåndteringer"/>
          <xsd:enumeration value="Henvendelse fra underliggende etat, organisasjoner og enkelte personer"/>
        </xsd:restriction>
      </xsd:simpleType>
    </xsd:element>
    <xsd:element name="DssNotater" ma:index="4" nillable="true" ma:displayName="Notater" ma:internalName="DssNotater" ma:readOnly="false">
      <xsd:simpleType>
        <xsd:restriction base="dms:Note">
          <xsd:maxLength value="255"/>
        </xsd:restriction>
      </xsd:simpleType>
    </xsd:element>
    <xsd:element name="DssRelaterteOppgaver" ma:index="8" nillable="true" ma:displayName="Relaterte oppgaver" ma:list="{1304b74f-49b5-4ab5-98ed-24b323b1bd9a}" ma:internalName="DssRelaterteOppgaver" ma:showField="Title" ma:web="76310af8-4b27-4659-aff3-d32c57154b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ssFremhevet" ma:index="9" nillable="true" ma:displayName="Fremhevet" ma:default="False" ma:description="Fremhevet dokument vises på Om rommet siden." ma:internalName="DssFremhevet">
      <xsd:simpleType>
        <xsd:restriction base="dms:Boolean"/>
      </xsd:simpleType>
    </xsd:element>
    <xsd:element name="ofdc76af098e4c7f98490d5710fce5b2" ma:index="14" nillable="true" ma:taxonomy="true" ma:internalName="ofdc76af098e4c7f98490d5710fce5b2" ma:taxonomyFieldName="DssAvdeling" ma:displayName="Avdeling" ma:readOnly="false" ma:default="" ma:fieldId="{8fdc76af-098e-4c7f-9849-0d5710fce5b2}" ma:sspId="dd1c9695-082f-4d62-9abb-ef5a22d84609" ma:termSetId="13c90cc6-0f43-4adb-b19c-c400e157a7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4548291c174201804f8d6e346b5e78" ma:index="16" nillable="true" ma:taxonomy="true" ma:internalName="ec4548291c174201804f8d6e346b5e78" ma:taxonomyFieldName="DssFunksjon" ma:displayName="Funksjon" ma:readOnly="false" ma:fieldId="{ec454829-1c17-4201-804f-8d6e346b5e78}" ma:sspId="dd1c9695-082f-4d62-9abb-ef5a22d84609" ma:termSetId="1d0cee9e-e85d-4bdd-9786-97612351352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062c7924ed4f31b584a4220ff29390" ma:index="18" nillable="true" ma:taxonomy="true" ma:internalName="ja062c7924ed4f31b584a4220ff29390" ma:taxonomyFieldName="DssEmneord" ma:displayName="Emneord" ma:readOnly="false" ma:default="" ma:fieldId="{3a062c79-24ed-4f31-b584-a4220ff29390}" ma:taxonomyMulti="true" ma:sspId="dd1c9695-082f-4d62-9abb-ef5a22d84609" ma:termSetId="76727dcf-a431-492e-96ad-c8e0e60c17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20ae09631c242aba34ef34320889782" ma:index="21" nillable="true" ma:taxonomy="true" ma:internalName="a20ae09631c242aba34ef34320889782" ma:taxonomyFieldName="DssDokumenttype" ma:displayName="Dokumenttype" ma:fieldId="{a20ae096-31c2-42ab-a34e-f34320889782}" ma:sspId="dd1c9695-082f-4d62-9abb-ef5a22d84609" ma:termSetId="8596b1a2-fe02-4166-ad71-774bdb0be73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917ce326c5a48e1a29f6235eea1cd41" ma:index="22" nillable="true" ma:taxonomy="true" ma:internalName="l917ce326c5a48e1a29f6235eea1cd41" ma:taxonomyFieldName="DssRomtype" ma:displayName="Romtype" ma:readOnly="false" ma:fieldId="{5917ce32-6c5a-48e1-a29f-6235eea1cd41}" ma:sspId="dd1c9695-082f-4d62-9abb-ef5a22d84609" ma:termSetId="8e869b01-24d9-45a0-980a-bd4a553ad3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3" nillable="true" ma:displayName="Global taksonomikolonne" ma:hidden="true" ma:list="{4e0f53d4-21a4-4991-b164-07f7724bb4bb}" ma:internalName="TaxCatchAll" ma:showField="CatchAllData" ma:web="76310af8-4b27-4659-aff3-d32c57154b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Global taksonomikolonne1" ma:hidden="true" ma:list="{4e0f53d4-21a4-4991-b164-07f7724bb4bb}" ma:internalName="TaxCatchAllLabel" ma:readOnly="true" ma:showField="CatchAllDataLabel" ma:web="76310af8-4b27-4659-aff3-d32c57154b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2f49eccf7d24422907cdfb28d82571e" ma:index="26" nillable="true" ma:taxonomy="true" ma:internalName="f2f49eccf7d24422907cdfb28d82571e" ma:taxonomyFieldName="DssDepartement" ma:displayName="Departement" ma:readOnly="false" ma:fieldId="{f2f49ecc-f7d2-4422-907c-dfb28d82571e}" ma:sspId="dd1c9695-082f-4d62-9abb-ef5a22d84609" ma:termSetId="13c90cc6-0f43-4adb-b19c-c400e157a7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ad56b-b905-482f-99c7-e0ad214f35d2" elementFormDefault="qualified">
    <xsd:import namespace="http://schemas.microsoft.com/office/2006/documentManagement/types"/>
    <xsd:import namespace="http://schemas.microsoft.com/office/infopath/2007/PartnerControls"/>
    <xsd:element name="DssArchivable" ma:index="5" nillable="true" ma:displayName="Arkivpliktig" ma:default="Ikke satt" ma:description="Er dokumentet arkivpliktig?" ma:internalName="DssArchivable">
      <xsd:simpleType>
        <xsd:restriction base="dms:Choice">
          <xsd:enumeration value="Ikke satt"/>
          <xsd:enumeration value="Ja"/>
          <xsd:enumeration value="Nei"/>
        </xsd:restriction>
      </xsd:simpleType>
    </xsd:element>
    <xsd:element name="DssWebsakRef" ma:index="6" nillable="true" ma:displayName="Arkivreferanse" ma:description="Referanse i arkivsystem" ma:internalName="DssWebsakRef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917ce326c5a48e1a29f6235eea1cd41 xmlns="76310af8-4b27-4659-aff3-d32c57154b18">
      <Terms xmlns="http://schemas.microsoft.com/office/infopath/2007/PartnerControls"/>
    </l917ce326c5a48e1a29f6235eea1cd41>
    <ec4548291c174201804f8d6e346b5e78 xmlns="76310af8-4b27-4659-aff3-d32c57154b1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Deltakelse og arbeid i nasjonale r�d og utvalg, arbeidsgrupper, samarbeidsorganer</TermName>
          <TermId xmlns="http://schemas.microsoft.com/office/infopath/2007/PartnerControls">eaca0aa5-79c4-4ed6-a16c-703f8f36ab4a</TermId>
        </TermInfo>
      </Terms>
    </ec4548291c174201804f8d6e346b5e78>
    <f2f49eccf7d24422907cdfb28d82571e xmlns="76310af8-4b27-4659-aff3-d32c57154b18">
      <Terms xmlns="http://schemas.microsoft.com/office/infopath/2007/PartnerControls">
        <TermInfo xmlns="http://schemas.microsoft.com/office/infopath/2007/PartnerControls">
          <TermName xmlns="http://schemas.microsoft.com/office/infopath/2007/PartnerControls">Kunnskapsdepartementet</TermName>
          <TermId xmlns="http://schemas.microsoft.com/office/infopath/2007/PartnerControls">81227de6-cb8e-4f0f-82fe-a653bcaf2db4</TermId>
        </TermInfo>
      </Terms>
    </f2f49eccf7d24422907cdfb28d82571e>
    <AssignedTo xmlns="http://schemas.microsoft.com/sharepoint/v3">
      <UserInfo>
        <DisplayName/>
        <AccountId xsi:nil="true"/>
        <AccountType/>
      </UserInfo>
    </AssignedTo>
    <ja062c7924ed4f31b584a4220ff29390 xmlns="76310af8-4b27-4659-aff3-d32c57154b18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Integrering</TermName>
          <TermId xmlns="http://schemas.microsoft.com/office/infopath/2007/PartnerControls">e29c6ada-0760-4308-9fb3-5f9afed83a82</TermId>
        </TermInfo>
      </Terms>
    </ja062c7924ed4f31b584a4220ff29390>
    <DssArchivable xmlns="793ad56b-b905-482f-99c7-e0ad214f35d2">Ikke satt</DssArchivable>
    <DssWebsakRef xmlns="793ad56b-b905-482f-99c7-e0ad214f35d2" xsi:nil="true"/>
    <DssNotater xmlns="76310af8-4b27-4659-aff3-d32c57154b18" xsi:nil="true"/>
    <DssRelaterteOppgaver xmlns="76310af8-4b27-4659-aff3-d32c57154b18"/>
    <DssFremhevet xmlns="76310af8-4b27-4659-aff3-d32c57154b18">false</DssFremhevet>
    <a20ae09631c242aba34ef34320889782 xmlns="76310af8-4b27-4659-aff3-d32c57154b18">
      <Terms xmlns="http://schemas.microsoft.com/office/infopath/2007/PartnerControls"/>
    </a20ae09631c242aba34ef34320889782>
    <Område_x002f_prosess xmlns="76310af8-4b27-4659-aff3-d32c57154b18" xsi:nil="true"/>
    <ofdc76af098e4c7f98490d5710fce5b2 xmlns="76310af8-4b27-4659-aff3-d32c57154b18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Integreringsavdelingen (INA)</TermName>
          <TermId xmlns="http://schemas.microsoft.com/office/infopath/2007/PartnerControls">c72bdd54-0628-4f17-a368-6ca5e3b82166</TermId>
        </TermInfo>
      </Terms>
    </ofdc76af098e4c7f98490d5710fce5b2>
    <TaxCatchAll xmlns="76310af8-4b27-4659-aff3-d32c57154b18">
      <Value>6</Value>
      <Value>5</Value>
      <Value>3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D7703BE8-B828-4116-A366-A9B03D469F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7ECEDD-F66F-466C-8877-59A9CE898A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6310af8-4b27-4659-aff3-d32c57154b18"/>
    <ds:schemaRef ds:uri="793ad56b-b905-482f-99c7-e0ad214f35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4A1C96-EB24-426D-B983-C8B3F3D7386F}">
  <ds:schemaRefs>
    <ds:schemaRef ds:uri="793ad56b-b905-482f-99c7-e0ad214f35d2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76310af8-4b27-4659-aff3-d32c57154b1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382</Words>
  <Application>Microsoft Office PowerPoint</Application>
  <PresentationFormat>Egendefinert</PresentationFormat>
  <Paragraphs>60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8" baseType="lpstr">
      <vt:lpstr>MS PGothic</vt:lpstr>
      <vt:lpstr>MS PGothic</vt:lpstr>
      <vt:lpstr>21st-Bold</vt:lpstr>
      <vt:lpstr>Arial</vt:lpstr>
      <vt:lpstr>Times New Roman</vt:lpstr>
      <vt:lpstr>Verdana</vt:lpstr>
      <vt:lpstr>Egendefinert utforming</vt:lpstr>
      <vt:lpstr>Blank</vt:lpstr>
      <vt:lpstr>Kombinasjonsklassen</vt:lpstr>
      <vt:lpstr>         Kombinasjonsklassen</vt:lpstr>
      <vt:lpstr>Thor Heyerdahl videregående skole</vt:lpstr>
      <vt:lpstr>Hovedmål</vt:lpstr>
      <vt:lpstr> samarbeid</vt:lpstr>
      <vt:lpstr>  Erfaringer </vt:lpstr>
      <vt:lpstr>       Kompetanse</vt:lpstr>
      <vt:lpstr>      Resultater</vt:lpstr>
      <vt:lpstr>Elevpresentasjon - skolebakgrunn</vt:lpstr>
      <vt:lpstr>Oppsummering</vt:lpstr>
    </vt:vector>
  </TitlesOfParts>
  <Company>Vestfold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av kombinasjonsklassen ved Thor Heyerdahl vgs</dc:title>
  <dc:creator>stigs</dc:creator>
  <cp:lastModifiedBy>Teshome Tewasen</cp:lastModifiedBy>
  <cp:revision>436</cp:revision>
  <dcterms:created xsi:type="dcterms:W3CDTF">2004-09-29T08:07:17Z</dcterms:created>
  <dcterms:modified xsi:type="dcterms:W3CDTF">2018-09-17T17:50:10Z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0x0101002C1B27F07ED111E5A8370800200C9A660103001DD90B9566921E469A93CE55AE1E96DD</vt:lpwstr>
  </property>
  <property fmtid="{D5CDD505-2E9C-101B-9397-08002B2CF9AE}" pid="3" name="DssEmneord">
    <vt:lpwstr>3;#Integrering|e29c6ada-0760-4308-9fb3-5f9afed83a82</vt:lpwstr>
  </property>
  <property fmtid="{D5CDD505-2E9C-101B-9397-08002B2CF9AE}" pid="4" name="DssFunksjon">
    <vt:lpwstr>6;#Deltakelse og arbeid i nasjonale r�d og utvalg, arbeidsgrupper, samarbeidsorganer|eaca0aa5-79c4-4ed6-a16c-703f8f36ab4a</vt:lpwstr>
  </property>
  <property fmtid="{D5CDD505-2E9C-101B-9397-08002B2CF9AE}" pid="5" name="DssAvdeling">
    <vt:lpwstr>5;#Integreringsavdelingen (INA)|c72bdd54-0628-4f17-a368-6ca5e3b82166</vt:lpwstr>
  </property>
  <property fmtid="{D5CDD505-2E9C-101B-9397-08002B2CF9AE}" pid="6" name="DssDepartement">
    <vt:lpwstr>1;#Kunnskapsdepartementet|81227de6-cb8e-4f0f-82fe-a653bcaf2db4</vt:lpwstr>
  </property>
  <property fmtid="{D5CDD505-2E9C-101B-9397-08002B2CF9AE}" pid="7" name="DssDokumenttype">
    <vt:lpwstr/>
  </property>
  <property fmtid="{D5CDD505-2E9C-101B-9397-08002B2CF9AE}" pid="8" name="DssRomtype">
    <vt:lpwstr/>
  </property>
</Properties>
</file>