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84" r:id="rId6"/>
    <p:sldId id="269" r:id="rId7"/>
    <p:sldId id="261" r:id="rId8"/>
    <p:sldId id="270" r:id="rId9"/>
    <p:sldId id="263" r:id="rId10"/>
    <p:sldId id="264" r:id="rId11"/>
    <p:sldId id="265" r:id="rId12"/>
    <p:sldId id="276" r:id="rId13"/>
    <p:sldId id="277" r:id="rId14"/>
    <p:sldId id="266" r:id="rId15"/>
    <p:sldId id="267" r:id="rId16"/>
    <p:sldId id="283" r:id="rId17"/>
    <p:sldId id="280" r:id="rId18"/>
    <p:sldId id="272" r:id="rId19"/>
    <p:sldId id="279" r:id="rId20"/>
  </p:sldIdLst>
  <p:sldSz cx="10693400" cy="756126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E6C70"/>
    <a:srgbClr val="999999"/>
    <a:srgbClr val="939598"/>
    <a:srgbClr val="4D4D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17" autoAdjust="0"/>
    <p:restoredTop sz="94660"/>
  </p:normalViewPr>
  <p:slideViewPr>
    <p:cSldViewPr snapToGrid="0" snapToObjects="1">
      <p:cViewPr varScale="1">
        <p:scale>
          <a:sx n="50" d="100"/>
          <a:sy n="50" d="100"/>
        </p:scale>
        <p:origin x="2181" y="39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9" name="Picture 19" descr="Farget_bilder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35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01688" y="2570163"/>
            <a:ext cx="9090025" cy="822325"/>
          </a:xfrm>
        </p:spPr>
        <p:txBody>
          <a:bodyPr anchor="t"/>
          <a:lstStyle>
            <a:lvl1pPr algn="ctr">
              <a:defRPr sz="4000"/>
            </a:lvl1pPr>
          </a:lstStyle>
          <a:p>
            <a:pPr lvl="0"/>
            <a:r>
              <a:rPr lang="nb-NO" altLang="nb-NO" noProof="0" smtClean="0"/>
              <a:t>Klikk for å redigere tittelstil</a:t>
            </a:r>
            <a:endParaRPr lang="en-US" altLang="nb-NO" noProof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01688" y="3778250"/>
            <a:ext cx="9090025" cy="520700"/>
          </a:xfrm>
        </p:spPr>
        <p:txBody>
          <a:bodyPr/>
          <a:lstStyle>
            <a:lvl1pPr marL="0" indent="0" algn="ctr">
              <a:buFont typeface="Verdana" pitchFamily="34" charset="0"/>
              <a:buNone/>
              <a:defRPr sz="2400"/>
            </a:lvl1pPr>
          </a:lstStyle>
          <a:p>
            <a:pPr lvl="0"/>
            <a:r>
              <a:rPr lang="nb-NO" altLang="nb-NO" noProof="0" smtClean="0"/>
              <a:t>Klikk for å redigere undertittelstil i malen</a:t>
            </a:r>
            <a:endParaRPr lang="en-US" altLang="nb-NO" noProof="0" smtClean="0"/>
          </a:p>
        </p:txBody>
      </p:sp>
      <p:pic>
        <p:nvPicPr>
          <p:cNvPr id="5137" name="Picture 17" descr="_Asker_logo_vertikal_we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8" y="269875"/>
            <a:ext cx="739775" cy="1493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12958-3E50-4B76-BA45-596AD06079EC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209231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7854950" y="393700"/>
            <a:ext cx="2303463" cy="6361113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939800" y="393700"/>
            <a:ext cx="6762750" cy="6361113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84B758-5C08-4D3F-958B-495FA90BF4F2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4184476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D61878-86EF-4458-BC36-E5742D52A8BD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990618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44550" y="4859338"/>
            <a:ext cx="9090025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44550" y="3205163"/>
            <a:ext cx="9090025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B756B0-1592-4767-BBA0-2B86CB5EC561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257608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939800" y="1763713"/>
            <a:ext cx="4532313" cy="4991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5624513" y="1763713"/>
            <a:ext cx="4533900" cy="4991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D33BAB-8345-4735-BF2E-935633A34DC1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487081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44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534988" y="2397125"/>
            <a:ext cx="4724400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5432425" y="1692275"/>
            <a:ext cx="472598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5432425" y="2397125"/>
            <a:ext cx="4725988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0586A5-0BEB-4753-8D15-004EB40C62E6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243567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55FC8C-61A5-4D0B-801F-204910A5CE70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023621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D01EC0-57B7-4E9A-9002-3B5656D391AE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701085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7900" cy="1281113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181475" y="301625"/>
            <a:ext cx="5976938" cy="6453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534988" y="1582738"/>
            <a:ext cx="3517900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B8345B-DC4E-49D1-92F7-0E3BFCCFD089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4157357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095500" y="5292725"/>
            <a:ext cx="6416675" cy="62547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2095500" y="676275"/>
            <a:ext cx="6416675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095500" y="5918200"/>
            <a:ext cx="6416675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0D0884-E60D-4575-9F61-9CD1809301E5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883359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7" name="Picture 23" descr="Farget_bilder14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725" y="0"/>
            <a:ext cx="7559675" cy="532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70038" y="393700"/>
            <a:ext cx="847725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tittelstil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9800" y="1763713"/>
            <a:ext cx="9218613" cy="499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tekststiler i malen</a:t>
            </a:r>
          </a:p>
          <a:p>
            <a:pPr lvl="1"/>
            <a:r>
              <a:rPr lang="nb-NO" altLang="nb-NO" smtClean="0"/>
              <a:t>Andre nivå</a:t>
            </a:r>
          </a:p>
          <a:p>
            <a:pPr lvl="2"/>
            <a:r>
              <a:rPr lang="nb-NO" altLang="nb-NO" smtClean="0"/>
              <a:t>Tredje nivå</a:t>
            </a:r>
          </a:p>
          <a:p>
            <a:pPr lvl="3"/>
            <a:r>
              <a:rPr lang="nb-NO" altLang="nb-NO" smtClean="0"/>
              <a:t>Fjerde nivå</a:t>
            </a:r>
          </a:p>
          <a:p>
            <a:pPr lvl="4"/>
            <a:r>
              <a:rPr lang="nb-NO" altLang="nb-NO" smtClean="0"/>
              <a:t>Femte nivå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39800" y="6884988"/>
            <a:ext cx="2495550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5E6C70"/>
                </a:solidFill>
                <a:latin typeface="+mn-lt"/>
              </a:defRPr>
            </a:lvl1pPr>
          </a:lstStyle>
          <a:p>
            <a:endParaRPr lang="en-US" altLang="nb-NO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2838" y="6884988"/>
            <a:ext cx="3762375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5E6C70"/>
                </a:solidFill>
                <a:latin typeface="+mn-lt"/>
              </a:defRPr>
            </a:lvl1pPr>
          </a:lstStyle>
          <a:p>
            <a:endParaRPr lang="en-US" altLang="nb-NO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62863" y="6884988"/>
            <a:ext cx="2495550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5E6C70"/>
                </a:solidFill>
                <a:latin typeface="+mn-lt"/>
              </a:defRPr>
            </a:lvl1pPr>
          </a:lstStyle>
          <a:p>
            <a:fld id="{B6653DD2-5009-4A2A-9A0F-7A6FFE365D53}" type="slidenum">
              <a:rPr lang="en-US" altLang="nb-NO"/>
              <a:pPr/>
              <a:t>‹#›</a:t>
            </a:fld>
            <a:endParaRPr lang="en-US" altLang="nb-NO"/>
          </a:p>
        </p:txBody>
      </p:sp>
      <p:pic>
        <p:nvPicPr>
          <p:cNvPr id="1045" name="Picture 21" descr="_Asker_logo_vertikal_we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8" y="269875"/>
            <a:ext cx="739775" cy="1493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042988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defTabSz="1042988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34" charset="0"/>
          <a:cs typeface="Arial" charset="0"/>
        </a:defRPr>
      </a:lvl2pPr>
      <a:lvl3pPr algn="l" defTabSz="1042988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34" charset="0"/>
          <a:cs typeface="Arial" charset="0"/>
        </a:defRPr>
      </a:lvl3pPr>
      <a:lvl4pPr algn="l" defTabSz="1042988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34" charset="0"/>
          <a:cs typeface="Arial" charset="0"/>
        </a:defRPr>
      </a:lvl4pPr>
      <a:lvl5pPr algn="l" defTabSz="1042988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34" charset="0"/>
          <a:cs typeface="Arial" charset="0"/>
        </a:defRPr>
      </a:lvl5pPr>
      <a:lvl6pPr marL="457200" algn="l" defTabSz="1042988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34" charset="0"/>
          <a:cs typeface="Arial" charset="0"/>
        </a:defRPr>
      </a:lvl6pPr>
      <a:lvl7pPr marL="914400" algn="l" defTabSz="1042988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34" charset="0"/>
          <a:cs typeface="Arial" charset="0"/>
        </a:defRPr>
      </a:lvl7pPr>
      <a:lvl8pPr marL="1371600" algn="l" defTabSz="1042988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34" charset="0"/>
          <a:cs typeface="Arial" charset="0"/>
        </a:defRPr>
      </a:lvl8pPr>
      <a:lvl9pPr marL="1828800" algn="l" defTabSz="1042988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34" charset="0"/>
          <a:cs typeface="Arial" charset="0"/>
        </a:defRPr>
      </a:lvl9pPr>
    </p:titleStyle>
    <p:bodyStyle>
      <a:lvl1pPr marL="390525" indent="-390525" algn="l" defTabSz="1042988" rtl="0" eaLnBrk="1" fontAlgn="base" hangingPunct="1">
        <a:spcBef>
          <a:spcPct val="20000"/>
        </a:spcBef>
        <a:spcAft>
          <a:spcPct val="0"/>
        </a:spcAft>
        <a:buSzPct val="80000"/>
        <a:buFont typeface="Verdana" pitchFamily="34" charset="0"/>
        <a:buChar char="&gt;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847725" indent="-325438" algn="l" defTabSz="1042988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2pPr>
      <a:lvl3pPr marL="1303338" indent="-260350" algn="l" defTabSz="1042988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cs typeface="+mn-cs"/>
        </a:defRPr>
      </a:lvl3pPr>
      <a:lvl4pPr marL="1825625" indent="-260350" algn="l" defTabSz="1042988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2346325" indent="-260350" algn="l" defTabSz="1042988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5pPr>
      <a:lvl6pPr marL="2803525" indent="-260350" algn="l" defTabSz="1042988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6pPr>
      <a:lvl7pPr marL="3260725" indent="-260350" algn="l" defTabSz="1042988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7pPr>
      <a:lvl8pPr marL="3717925" indent="-260350" algn="l" defTabSz="1042988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8pPr>
      <a:lvl9pPr marL="4175125" indent="-260350" algn="l" defTabSz="1042988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4325" y="2000995"/>
            <a:ext cx="9090025" cy="822325"/>
          </a:xfrm>
        </p:spPr>
        <p:txBody>
          <a:bodyPr/>
          <a:lstStyle/>
          <a:p>
            <a:r>
              <a:rPr lang="en-US" altLang="nb-NO" dirty="0" smtClean="0"/>
              <a:t>Hagaløkka skole</a:t>
            </a:r>
            <a:endParaRPr lang="en-US" altLang="nb-NO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01688" y="3349949"/>
            <a:ext cx="9090025" cy="520700"/>
          </a:xfrm>
        </p:spPr>
        <p:txBody>
          <a:bodyPr/>
          <a:lstStyle/>
          <a:p>
            <a:r>
              <a:rPr lang="en-US" altLang="nb-NO" dirty="0" smtClean="0"/>
              <a:t>Hagaløkka skole, </a:t>
            </a:r>
            <a:r>
              <a:rPr lang="en-US" altLang="nb-NO" dirty="0" err="1" smtClean="0"/>
              <a:t>verden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i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miniatyr</a:t>
            </a:r>
            <a:r>
              <a:rPr lang="en-US" altLang="nb-NO" dirty="0" smtClean="0"/>
              <a:t>.</a:t>
            </a:r>
          </a:p>
          <a:p>
            <a:r>
              <a:rPr lang="en-US" altLang="nb-NO" dirty="0" smtClean="0"/>
              <a:t>Hagaløkka skole </a:t>
            </a:r>
            <a:r>
              <a:rPr lang="en-US" altLang="nb-NO" dirty="0" err="1" smtClean="0"/>
              <a:t>er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vårt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eget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eventyr</a:t>
            </a:r>
            <a:r>
              <a:rPr lang="en-US" altLang="nb-NO" dirty="0" smtClean="0"/>
              <a:t>.</a:t>
            </a:r>
          </a:p>
          <a:p>
            <a:r>
              <a:rPr lang="en-US" altLang="nb-NO" dirty="0" smtClean="0"/>
              <a:t>Her </a:t>
            </a:r>
            <a:r>
              <a:rPr lang="en-US" altLang="nb-NO" dirty="0" err="1" smtClean="0"/>
              <a:t>er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glede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og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fantasi</a:t>
            </a:r>
            <a:r>
              <a:rPr lang="en-US" altLang="nb-NO" dirty="0" smtClean="0"/>
              <a:t>,</a:t>
            </a:r>
          </a:p>
          <a:p>
            <a:r>
              <a:rPr lang="en-US" altLang="nb-NO" dirty="0"/>
              <a:t>h</a:t>
            </a:r>
            <a:r>
              <a:rPr lang="en-US" altLang="nb-NO" dirty="0" smtClean="0"/>
              <a:t>er </a:t>
            </a:r>
            <a:r>
              <a:rPr lang="en-US" altLang="nb-NO" dirty="0" err="1" smtClean="0"/>
              <a:t>er</a:t>
            </a:r>
            <a:r>
              <a:rPr lang="en-US" altLang="nb-NO" dirty="0" smtClean="0"/>
              <a:t> vi </a:t>
            </a:r>
            <a:r>
              <a:rPr lang="en-US" altLang="nb-NO" dirty="0" err="1" smtClean="0"/>
              <a:t>ett</a:t>
            </a:r>
            <a:r>
              <a:rPr lang="en-US" altLang="nb-NO" dirty="0" smtClean="0"/>
              <a:t> lag.</a:t>
            </a:r>
          </a:p>
          <a:p>
            <a:r>
              <a:rPr lang="en-US" altLang="nb-NO" dirty="0" err="1" smtClean="0"/>
              <a:t>Når</a:t>
            </a:r>
            <a:r>
              <a:rPr lang="en-US" altLang="nb-NO" dirty="0" smtClean="0"/>
              <a:t> vi </a:t>
            </a:r>
            <a:r>
              <a:rPr lang="en-US" altLang="nb-NO" dirty="0" err="1" smtClean="0"/>
              <a:t>leser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og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leker</a:t>
            </a:r>
            <a:r>
              <a:rPr lang="en-US" altLang="nb-NO" dirty="0" smtClean="0"/>
              <a:t>,</a:t>
            </a:r>
          </a:p>
          <a:p>
            <a:r>
              <a:rPr lang="en-US" altLang="nb-NO" dirty="0" err="1"/>
              <a:t>r</a:t>
            </a:r>
            <a:r>
              <a:rPr lang="en-US" altLang="nb-NO" dirty="0" err="1" smtClean="0"/>
              <a:t>egner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og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tegner</a:t>
            </a:r>
            <a:r>
              <a:rPr lang="en-US" altLang="nb-NO" dirty="0" smtClean="0"/>
              <a:t>.</a:t>
            </a:r>
          </a:p>
          <a:p>
            <a:r>
              <a:rPr lang="en-US" altLang="nb-NO" dirty="0" err="1" smtClean="0"/>
              <a:t>Lykkes</a:t>
            </a:r>
            <a:r>
              <a:rPr lang="en-US" altLang="nb-NO" dirty="0" smtClean="0"/>
              <a:t> med </a:t>
            </a:r>
            <a:r>
              <a:rPr lang="en-US" altLang="nb-NO" dirty="0" err="1" smtClean="0"/>
              <a:t>mye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og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lærer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mer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hver</a:t>
            </a:r>
            <a:r>
              <a:rPr lang="en-US" altLang="nb-NO" dirty="0" smtClean="0"/>
              <a:t> dag.</a:t>
            </a:r>
          </a:p>
          <a:p>
            <a:endParaRPr lang="en-US" altLang="nb-NO" dirty="0" smtClean="0"/>
          </a:p>
          <a:p>
            <a:endParaRPr lang="en-US" alt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70038" y="393700"/>
            <a:ext cx="8477250" cy="1211165"/>
          </a:xfrm>
        </p:spPr>
        <p:txBody>
          <a:bodyPr/>
          <a:lstStyle/>
          <a:p>
            <a:r>
              <a:rPr lang="en-US" altLang="nb-NO" dirty="0" err="1" smtClean="0"/>
              <a:t>Inkluderende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opplæring</a:t>
            </a:r>
            <a:endParaRPr lang="en-US" altLang="nb-NO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9800" y="2108717"/>
            <a:ext cx="9218613" cy="4758613"/>
          </a:xfrm>
        </p:spPr>
        <p:txBody>
          <a:bodyPr/>
          <a:lstStyle/>
          <a:p>
            <a:pPr marL="0" indent="0">
              <a:buNone/>
            </a:pPr>
            <a:r>
              <a:rPr lang="en-US" altLang="nb-NO" dirty="0" err="1" smtClean="0"/>
              <a:t>Hva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har</a:t>
            </a:r>
            <a:r>
              <a:rPr lang="en-US" altLang="nb-NO" dirty="0" smtClean="0"/>
              <a:t> vi </a:t>
            </a:r>
            <a:r>
              <a:rPr lang="en-US" altLang="nb-NO" dirty="0" err="1" smtClean="0"/>
              <a:t>gjort</a:t>
            </a:r>
            <a:r>
              <a:rPr lang="en-US" altLang="nb-NO" dirty="0" smtClean="0"/>
              <a:t>? </a:t>
            </a:r>
            <a:r>
              <a:rPr lang="en-US" altLang="nb-NO" dirty="0" err="1" smtClean="0"/>
              <a:t>Hva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gjør</a:t>
            </a:r>
            <a:r>
              <a:rPr lang="en-US" altLang="nb-NO" dirty="0" smtClean="0"/>
              <a:t> vi?</a:t>
            </a:r>
          </a:p>
          <a:p>
            <a:pPr marL="0" indent="0">
              <a:buNone/>
            </a:pPr>
            <a:endParaRPr lang="en-US" altLang="nb-NO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nb-NO" dirty="0" err="1" smtClean="0"/>
              <a:t>Kontinuerlig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kompetanseutvikling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innen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språk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og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lesing</a:t>
            </a:r>
            <a:endParaRPr lang="en-US" altLang="nb-NO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nb-NO" dirty="0" err="1" smtClean="0"/>
              <a:t>Kontinuerlig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kompetanseutvikling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innen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flerkulturell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forståelse</a:t>
            </a:r>
            <a:endParaRPr lang="en-US" altLang="nb-NO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nb-NO" dirty="0" err="1" smtClean="0"/>
              <a:t>Overgangslærer</a:t>
            </a:r>
            <a:r>
              <a:rPr lang="en-US" altLang="nb-NO" dirty="0" smtClean="0"/>
              <a:t>, 50 % </a:t>
            </a:r>
            <a:r>
              <a:rPr lang="en-US" altLang="nb-NO" dirty="0" err="1" smtClean="0"/>
              <a:t>i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barnehagen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og</a:t>
            </a:r>
            <a:r>
              <a:rPr lang="en-US" altLang="nb-NO" dirty="0" smtClean="0"/>
              <a:t> 50 % </a:t>
            </a:r>
            <a:r>
              <a:rPr lang="en-US" altLang="nb-NO" dirty="0" err="1" smtClean="0"/>
              <a:t>i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skolen</a:t>
            </a:r>
            <a:endParaRPr lang="en-US" altLang="nb-NO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nb-NO" dirty="0" err="1" smtClean="0"/>
              <a:t>Skoleklubb</a:t>
            </a:r>
            <a:r>
              <a:rPr lang="en-US" altLang="nb-NO" dirty="0"/>
              <a:t> </a:t>
            </a:r>
            <a:r>
              <a:rPr lang="en-US" altLang="nb-NO" dirty="0" err="1" smtClean="0"/>
              <a:t>halvåret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før</a:t>
            </a:r>
            <a:r>
              <a:rPr lang="en-US" altLang="nb-NO" dirty="0" smtClean="0"/>
              <a:t> de </a:t>
            </a:r>
            <a:r>
              <a:rPr lang="en-US" altLang="nb-NO" dirty="0" err="1" smtClean="0"/>
              <a:t>begynner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på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skolen</a:t>
            </a:r>
            <a:endParaRPr lang="en-US" altLang="nb-NO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nb-NO" dirty="0" smtClean="0"/>
              <a:t>Workshops for </a:t>
            </a:r>
            <a:r>
              <a:rPr lang="en-US" altLang="nb-NO" dirty="0" err="1" smtClean="0"/>
              <a:t>foresatte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til</a:t>
            </a:r>
            <a:r>
              <a:rPr lang="en-US" altLang="nb-NO" dirty="0" smtClean="0"/>
              <a:t> 1.kl. om </a:t>
            </a:r>
            <a:r>
              <a:rPr lang="en-US" altLang="nb-NO" dirty="0" err="1" smtClean="0"/>
              <a:t>høsten</a:t>
            </a:r>
            <a:endParaRPr lang="en-US" altLang="nb-NO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nb-NO" dirty="0" smtClean="0"/>
              <a:t>Lese- </a:t>
            </a:r>
            <a:r>
              <a:rPr lang="en-US" altLang="nb-NO" dirty="0" err="1" smtClean="0"/>
              <a:t>og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skriveveileder</a:t>
            </a:r>
            <a:endParaRPr lang="en-US" altLang="nb-NO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nb-NO" dirty="0" err="1" smtClean="0"/>
              <a:t>Miljøterapeut</a:t>
            </a:r>
            <a:endParaRPr lang="en-US" altLang="nb-NO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nb-NO" dirty="0"/>
          </a:p>
        </p:txBody>
      </p:sp>
    </p:spTree>
    <p:extLst>
      <p:ext uri="{BB962C8B-B14F-4D97-AF65-F5344CB8AC3E}">
        <p14:creationId xmlns:p14="http://schemas.microsoft.com/office/powerpoint/2010/main" val="149558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70038" y="393700"/>
            <a:ext cx="8477250" cy="1370013"/>
          </a:xfrm>
        </p:spPr>
        <p:txBody>
          <a:bodyPr/>
          <a:lstStyle/>
          <a:p>
            <a:r>
              <a:rPr lang="en-US" altLang="nb-NO" dirty="0" err="1" smtClean="0"/>
              <a:t>Inkluderende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opplæring</a:t>
            </a:r>
            <a:endParaRPr lang="en-US" altLang="nb-NO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nb-NO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nb-NO" dirty="0" err="1" smtClean="0"/>
              <a:t>Stort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fokus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på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ord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og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begreper</a:t>
            </a:r>
            <a:r>
              <a:rPr lang="en-US" altLang="nb-NO" dirty="0" smtClean="0"/>
              <a:t> – </a:t>
            </a:r>
            <a:r>
              <a:rPr lang="en-US" altLang="nb-NO" dirty="0" err="1" smtClean="0"/>
              <a:t>språkverkstedet</a:t>
            </a:r>
            <a:endParaRPr lang="en-US" altLang="nb-NO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nb-NO" dirty="0" smtClean="0"/>
              <a:t>Bruker </a:t>
            </a:r>
            <a:r>
              <a:rPr lang="en-US" altLang="nb-NO" dirty="0" err="1" smtClean="0"/>
              <a:t>tospråklige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lærere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til</a:t>
            </a:r>
            <a:r>
              <a:rPr lang="en-US" altLang="nb-NO" dirty="0" smtClean="0"/>
              <a:t> å </a:t>
            </a:r>
            <a:r>
              <a:rPr lang="en-US" altLang="nb-NO" dirty="0" err="1" smtClean="0"/>
              <a:t>sikre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begreper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på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morsmålet</a:t>
            </a:r>
            <a:endParaRPr lang="en-US" altLang="nb-NO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nb-NO" dirty="0" err="1" smtClean="0"/>
              <a:t>Mye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konkretisering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og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visualisering</a:t>
            </a:r>
            <a:endParaRPr lang="en-US" altLang="nb-NO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nb-NO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nb-NO" dirty="0" err="1" smtClean="0"/>
              <a:t>Særskilt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norskopplæring</a:t>
            </a:r>
            <a:endParaRPr lang="en-US" altLang="nb-NO" dirty="0"/>
          </a:p>
          <a:p>
            <a:pPr>
              <a:buFont typeface="Arial" panose="020B0604020202020204" pitchFamily="34" charset="0"/>
              <a:buChar char="•"/>
            </a:pPr>
            <a:endParaRPr lang="en-US" altLang="nb-NO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nb-NO" dirty="0"/>
              <a:t>Jobber </a:t>
            </a:r>
            <a:r>
              <a:rPr lang="en-US" altLang="nb-NO" dirty="0" err="1"/>
              <a:t>bevisst</a:t>
            </a:r>
            <a:r>
              <a:rPr lang="en-US" altLang="nb-NO" dirty="0"/>
              <a:t> med </a:t>
            </a:r>
            <a:r>
              <a:rPr lang="en-US" altLang="nb-NO" dirty="0" err="1"/>
              <a:t>læringsmiljø</a:t>
            </a:r>
            <a:endParaRPr lang="en-US" altLang="nb-NO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nb-NO" dirty="0"/>
              <a:t>PALS </a:t>
            </a:r>
            <a:r>
              <a:rPr lang="en-US" altLang="nb-NO" dirty="0" err="1"/>
              <a:t>som</a:t>
            </a:r>
            <a:r>
              <a:rPr lang="en-US" altLang="nb-NO" dirty="0"/>
              <a:t> </a:t>
            </a:r>
            <a:r>
              <a:rPr lang="en-US" altLang="nb-NO" dirty="0" err="1"/>
              <a:t>verktøy</a:t>
            </a:r>
            <a:endParaRPr lang="en-US" altLang="nb-NO" dirty="0"/>
          </a:p>
          <a:p>
            <a:pPr>
              <a:buFont typeface="Arial" panose="020B0604020202020204" pitchFamily="34" charset="0"/>
              <a:buChar char="•"/>
            </a:pPr>
            <a:endParaRPr lang="en-US" altLang="nb-NO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nb-NO" dirty="0" err="1" smtClean="0"/>
              <a:t>Inkluderende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opplæring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i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klasserommet</a:t>
            </a:r>
            <a:endParaRPr lang="en-US" altLang="nb-NO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nb-NO" dirty="0" err="1" smtClean="0"/>
              <a:t>Identitetsbekreftelse</a:t>
            </a:r>
            <a:endParaRPr lang="en-US" altLang="nb-NO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nb-NO" dirty="0" err="1" smtClean="0"/>
              <a:t>Bruke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alle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elever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som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ressurser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i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opplæringen</a:t>
            </a:r>
            <a:endParaRPr lang="en-US" altLang="nb-NO" dirty="0"/>
          </a:p>
        </p:txBody>
      </p:sp>
    </p:spTree>
    <p:extLst>
      <p:ext uri="{BB962C8B-B14F-4D97-AF65-F5344CB8AC3E}">
        <p14:creationId xmlns:p14="http://schemas.microsoft.com/office/powerpoint/2010/main" val="149558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70038" y="393700"/>
            <a:ext cx="8477250" cy="1397778"/>
          </a:xfrm>
        </p:spPr>
        <p:txBody>
          <a:bodyPr/>
          <a:lstStyle/>
          <a:p>
            <a:r>
              <a:rPr lang="en-US" altLang="nb-NO" dirty="0" err="1" smtClean="0"/>
              <a:t>Lesing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og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realfag</a:t>
            </a:r>
            <a:endParaRPr lang="en-US" altLang="nb-NO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379" y="2258236"/>
            <a:ext cx="9218613" cy="49911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nb-NO" dirty="0" err="1" smtClean="0"/>
              <a:t>Realfagskole</a:t>
            </a:r>
            <a:r>
              <a:rPr lang="en-US" altLang="nb-NO" dirty="0" smtClean="0"/>
              <a:t> – </a:t>
            </a:r>
            <a:r>
              <a:rPr lang="en-US" altLang="nb-NO" dirty="0" err="1" smtClean="0"/>
              <a:t>sterkt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fokus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på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matematikk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og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naturfag</a:t>
            </a:r>
            <a:endParaRPr lang="en-US" altLang="nb-NO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nb-NO" dirty="0" smtClean="0"/>
              <a:t>Digital skole – </a:t>
            </a:r>
            <a:r>
              <a:rPr lang="en-US" altLang="nb-NO" dirty="0" err="1" smtClean="0"/>
              <a:t>alle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elevene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har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nå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fått</a:t>
            </a:r>
            <a:r>
              <a:rPr lang="en-US" altLang="nb-NO" dirty="0" smtClean="0"/>
              <a:t> </a:t>
            </a:r>
            <a:r>
              <a:rPr lang="en-US" altLang="nb-NO" dirty="0"/>
              <a:t>C</a:t>
            </a:r>
            <a:r>
              <a:rPr lang="en-US" altLang="nb-NO" dirty="0" smtClean="0"/>
              <a:t>hromebook</a:t>
            </a:r>
            <a:endParaRPr lang="en-US" altLang="nb-NO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nb-NO" dirty="0" smtClean="0"/>
              <a:t> google-</a:t>
            </a:r>
            <a:r>
              <a:rPr lang="en-US" altLang="nb-NO" dirty="0" err="1" smtClean="0"/>
              <a:t>plattformen</a:t>
            </a:r>
            <a:r>
              <a:rPr lang="en-US" altLang="nb-NO" dirty="0" smtClean="0"/>
              <a:t> G-suite</a:t>
            </a:r>
          </a:p>
          <a:p>
            <a:pPr marL="0" indent="0">
              <a:buNone/>
            </a:pPr>
            <a:endParaRPr lang="en-US" altLang="nb-NO" dirty="0"/>
          </a:p>
          <a:p>
            <a:pPr marL="0" indent="0">
              <a:buNone/>
            </a:pPr>
            <a:r>
              <a:rPr lang="en-US" altLang="nb-NO" dirty="0" err="1" smtClean="0"/>
              <a:t>Forskningsprosjekter</a:t>
            </a:r>
            <a:endParaRPr lang="en-US" altLang="nb-NO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nb-NO" dirty="0" smtClean="0"/>
              <a:t>“1+1” – </a:t>
            </a:r>
            <a:r>
              <a:rPr lang="en-US" altLang="nb-NO" dirty="0" err="1" smtClean="0"/>
              <a:t>smågruppeundervisning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i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matematikk</a:t>
            </a:r>
            <a:endParaRPr lang="en-US" altLang="nb-NO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nb-NO" dirty="0" smtClean="0"/>
              <a:t>“</a:t>
            </a:r>
            <a:r>
              <a:rPr lang="en-US" altLang="nb-NO" dirty="0" err="1" smtClean="0"/>
              <a:t>På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sporet</a:t>
            </a:r>
            <a:r>
              <a:rPr lang="en-US" altLang="nb-NO" dirty="0" smtClean="0"/>
              <a:t>” – </a:t>
            </a:r>
            <a:r>
              <a:rPr lang="en-US" altLang="nb-NO" dirty="0" err="1" smtClean="0"/>
              <a:t>Nasjonalt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prosjekt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i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leseopplæringen</a:t>
            </a:r>
            <a:r>
              <a:rPr lang="en-US" altLang="nb-NO" dirty="0" smtClean="0"/>
              <a:t>, </a:t>
            </a:r>
            <a:r>
              <a:rPr lang="en-US" altLang="nb-NO" dirty="0" err="1" smtClean="0"/>
              <a:t>UiS</a:t>
            </a:r>
            <a:endParaRPr lang="en-US" altLang="nb-NO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nb-NO" dirty="0" err="1" smtClean="0"/>
              <a:t>Matematikkveiledning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fra</a:t>
            </a:r>
            <a:r>
              <a:rPr lang="en-US" altLang="nb-NO" dirty="0" smtClean="0"/>
              <a:t> Oslo Met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nb-NO" dirty="0"/>
          </a:p>
        </p:txBody>
      </p:sp>
    </p:spTree>
    <p:extLst>
      <p:ext uri="{BB962C8B-B14F-4D97-AF65-F5344CB8AC3E}">
        <p14:creationId xmlns:p14="http://schemas.microsoft.com/office/powerpoint/2010/main" val="384717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755807" y="897553"/>
            <a:ext cx="8477250" cy="733425"/>
          </a:xfrm>
        </p:spPr>
        <p:txBody>
          <a:bodyPr/>
          <a:lstStyle/>
          <a:p>
            <a:r>
              <a:rPr lang="en-US" altLang="nb-NO" dirty="0" err="1" smtClean="0"/>
              <a:t>Norsk</a:t>
            </a:r>
            <a:r>
              <a:rPr lang="en-US" altLang="nb-NO" dirty="0" smtClean="0"/>
              <a:t> skole </a:t>
            </a:r>
            <a:r>
              <a:rPr lang="en-US" altLang="nb-NO" dirty="0" err="1" smtClean="0"/>
              <a:t>i</a:t>
            </a:r>
            <a:r>
              <a:rPr lang="en-US" altLang="nb-NO" dirty="0" smtClean="0"/>
              <a:t> Norge</a:t>
            </a:r>
            <a:endParaRPr lang="en-US" altLang="nb-NO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4444" y="2570163"/>
            <a:ext cx="9218613" cy="4991100"/>
          </a:xfrm>
        </p:spPr>
        <p:txBody>
          <a:bodyPr/>
          <a:lstStyle/>
          <a:p>
            <a:pPr marL="0" indent="0">
              <a:buNone/>
            </a:pPr>
            <a:r>
              <a:rPr lang="nb-NO" dirty="0"/>
              <a:t>E</a:t>
            </a:r>
            <a:r>
              <a:rPr lang="nb-NO" dirty="0" smtClean="0"/>
              <a:t>n </a:t>
            </a:r>
            <a:r>
              <a:rPr lang="nb-NO" dirty="0"/>
              <a:t>norsk skole i Norge med alt hva det innebærer. </a:t>
            </a:r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nb-NO" dirty="0" smtClean="0"/>
              <a:t>Vi formidler og vektlegger </a:t>
            </a:r>
            <a:r>
              <a:rPr lang="nb-NO" dirty="0"/>
              <a:t>den norske kulturen</a:t>
            </a:r>
            <a:r>
              <a:rPr lang="nb-NO" dirty="0" smtClean="0"/>
              <a:t>, kulturarven, historien og merkedagene gjennom året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dirty="0" smtClean="0"/>
              <a:t>Vi </a:t>
            </a:r>
            <a:r>
              <a:rPr lang="nb-NO" dirty="0"/>
              <a:t>har høye forventninger til alle </a:t>
            </a:r>
            <a:r>
              <a:rPr lang="nb-NO" dirty="0" smtClean="0"/>
              <a:t>elevene</a:t>
            </a:r>
            <a:endParaRPr lang="nb-NO" dirty="0"/>
          </a:p>
          <a:p>
            <a:pPr>
              <a:buFont typeface="Arial" panose="020B0604020202020204" pitchFamily="34" charset="0"/>
              <a:buChar char="•"/>
            </a:pPr>
            <a:r>
              <a:rPr lang="nb-NO" dirty="0" smtClean="0"/>
              <a:t>Vi gir tydelige tilbakemeldinger om faglig </a:t>
            </a:r>
            <a:r>
              <a:rPr lang="nb-NO" dirty="0"/>
              <a:t>og </a:t>
            </a:r>
            <a:r>
              <a:rPr lang="nb-NO" dirty="0" smtClean="0"/>
              <a:t>språklig </a:t>
            </a:r>
            <a:r>
              <a:rPr lang="nb-NO" dirty="0"/>
              <a:t>nivå </a:t>
            </a:r>
            <a:r>
              <a:rPr lang="nb-NO" dirty="0" smtClean="0"/>
              <a:t>til elevene </a:t>
            </a:r>
            <a:r>
              <a:rPr lang="nb-NO" dirty="0"/>
              <a:t>og deres foresatte </a:t>
            </a:r>
            <a:endParaRPr lang="nb-NO" dirty="0" smtClean="0"/>
          </a:p>
          <a:p>
            <a:pPr marL="0" indent="0">
              <a:buNone/>
            </a:pPr>
            <a:endParaRPr lang="en-US" altLang="nb-NO" dirty="0"/>
          </a:p>
        </p:txBody>
      </p:sp>
    </p:spTree>
    <p:extLst>
      <p:ext uri="{BB962C8B-B14F-4D97-AF65-F5344CB8AC3E}">
        <p14:creationId xmlns:p14="http://schemas.microsoft.com/office/powerpoint/2010/main" val="3847178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70038" y="393700"/>
            <a:ext cx="8477250" cy="1089867"/>
          </a:xfrm>
        </p:spPr>
        <p:txBody>
          <a:bodyPr/>
          <a:lstStyle/>
          <a:p>
            <a:r>
              <a:rPr lang="en-US" altLang="nb-NO" dirty="0" err="1" smtClean="0"/>
              <a:t>Inkluderende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læringsmiljø</a:t>
            </a:r>
            <a:endParaRPr lang="en-US" altLang="nb-NO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nb-NO" dirty="0" err="1" smtClean="0"/>
              <a:t>Gode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norskferdigheter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er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ikke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nok</a:t>
            </a:r>
            <a:endParaRPr lang="en-US" altLang="nb-NO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nb-NO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nb-NO" dirty="0" err="1" smtClean="0"/>
              <a:t>Hvordan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skape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trygghet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og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gode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dager</a:t>
            </a:r>
            <a:r>
              <a:rPr lang="en-US" altLang="nb-NO" dirty="0" smtClean="0"/>
              <a:t> for </a:t>
            </a:r>
            <a:r>
              <a:rPr lang="en-US" altLang="nb-NO" dirty="0" err="1" smtClean="0"/>
              <a:t>barna</a:t>
            </a:r>
            <a:r>
              <a:rPr lang="en-US" altLang="nb-NO" dirty="0" smtClean="0"/>
              <a:t>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nb-NO" dirty="0" err="1" smtClean="0"/>
              <a:t>Hvordan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skape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motivasjon</a:t>
            </a:r>
            <a:r>
              <a:rPr lang="en-US" altLang="nb-NO" dirty="0" smtClean="0"/>
              <a:t>, </a:t>
            </a:r>
            <a:r>
              <a:rPr lang="en-US" altLang="nb-NO" dirty="0" err="1" smtClean="0"/>
              <a:t>inspirasjon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og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lærelyst</a:t>
            </a:r>
            <a:r>
              <a:rPr lang="en-US" altLang="nb-NO" dirty="0" smtClean="0"/>
              <a:t>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nb-NO" dirty="0" err="1" smtClean="0"/>
              <a:t>Hvordan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gi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alle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lyst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til</a:t>
            </a:r>
            <a:r>
              <a:rPr lang="en-US" altLang="nb-NO" dirty="0" smtClean="0"/>
              <a:t> å </a:t>
            </a:r>
            <a:r>
              <a:rPr lang="en-US" altLang="nb-NO" dirty="0" err="1" smtClean="0"/>
              <a:t>inkludere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seg</a:t>
            </a:r>
            <a:r>
              <a:rPr lang="en-US" altLang="nb-NO" dirty="0" smtClean="0"/>
              <a:t>?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nb-NO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nb-NO" dirty="0" err="1" smtClean="0"/>
              <a:t>Trivsel</a:t>
            </a:r>
            <a:r>
              <a:rPr lang="en-US" altLang="nb-NO" dirty="0"/>
              <a:t> </a:t>
            </a:r>
            <a:r>
              <a:rPr lang="en-US" altLang="nb-NO" dirty="0" err="1" smtClean="0"/>
              <a:t>og</a:t>
            </a:r>
            <a:r>
              <a:rPr lang="en-US" altLang="nb-NO" dirty="0" smtClean="0"/>
              <a:t> et </a:t>
            </a:r>
            <a:r>
              <a:rPr lang="en-US" altLang="nb-NO" dirty="0" err="1" smtClean="0"/>
              <a:t>positivt</a:t>
            </a:r>
            <a:r>
              <a:rPr lang="en-US" altLang="nb-NO" dirty="0" smtClean="0"/>
              <a:t>, </a:t>
            </a:r>
            <a:r>
              <a:rPr lang="en-US" altLang="nb-NO" dirty="0" err="1" smtClean="0"/>
              <a:t>inkluderende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læringsmiljø</a:t>
            </a:r>
            <a:endParaRPr lang="en-US" altLang="nb-NO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nb-NO" dirty="0" err="1" smtClean="0"/>
              <a:t>Glede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seg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til</a:t>
            </a:r>
            <a:r>
              <a:rPr lang="en-US" altLang="nb-NO" dirty="0" smtClean="0"/>
              <a:t> å </a:t>
            </a:r>
            <a:r>
              <a:rPr lang="en-US" altLang="nb-NO" dirty="0" err="1" smtClean="0"/>
              <a:t>gå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på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skolen</a:t>
            </a:r>
            <a:endParaRPr lang="en-US" altLang="nb-NO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nb-NO" dirty="0" err="1" smtClean="0"/>
              <a:t>Vennskap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på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tvers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av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alle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grenser</a:t>
            </a:r>
            <a:endParaRPr lang="en-US" altLang="nb-NO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nb-NO" dirty="0" err="1" smtClean="0"/>
              <a:t>Gode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relasjoner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bygget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på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respekt</a:t>
            </a:r>
            <a:r>
              <a:rPr lang="en-US" altLang="nb-NO" dirty="0" smtClean="0"/>
              <a:t>, </a:t>
            </a:r>
            <a:r>
              <a:rPr lang="en-US" altLang="nb-NO" dirty="0" err="1" smtClean="0"/>
              <a:t>omsorg</a:t>
            </a:r>
            <a:r>
              <a:rPr lang="en-US" altLang="nb-NO" dirty="0" smtClean="0"/>
              <a:t>, </a:t>
            </a:r>
            <a:r>
              <a:rPr lang="en-US" altLang="nb-NO" dirty="0" err="1" smtClean="0"/>
              <a:t>ansvar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og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toleranse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mellom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lærere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og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elever</a:t>
            </a:r>
            <a:endParaRPr lang="en-US" altLang="nb-NO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nb-NO" dirty="0" err="1" smtClean="0"/>
              <a:t>Ressursorientert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foreldresamarbeid</a:t>
            </a:r>
            <a:endParaRPr lang="en-US" altLang="nb-NO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nb-NO" dirty="0"/>
          </a:p>
          <a:p>
            <a:pPr>
              <a:buFont typeface="Arial" panose="020B0604020202020204" pitchFamily="34" charset="0"/>
              <a:buChar char="•"/>
            </a:pPr>
            <a:endParaRPr lang="en-US" altLang="nb-NO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nb-NO" dirty="0"/>
          </a:p>
        </p:txBody>
      </p:sp>
    </p:spTree>
    <p:extLst>
      <p:ext uri="{BB962C8B-B14F-4D97-AF65-F5344CB8AC3E}">
        <p14:creationId xmlns:p14="http://schemas.microsoft.com/office/powerpoint/2010/main" val="149558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70038" y="393700"/>
            <a:ext cx="8477250" cy="1285810"/>
          </a:xfrm>
        </p:spPr>
        <p:txBody>
          <a:bodyPr/>
          <a:lstStyle/>
          <a:p>
            <a:r>
              <a:rPr lang="en-US" altLang="nb-NO" sz="3200" dirty="0" err="1" smtClean="0"/>
              <a:t>Positivt</a:t>
            </a:r>
            <a:r>
              <a:rPr lang="en-US" altLang="nb-NO" sz="3200" dirty="0" smtClean="0"/>
              <a:t> </a:t>
            </a:r>
            <a:r>
              <a:rPr lang="en-US" altLang="nb-NO" sz="3200" dirty="0" err="1" smtClean="0"/>
              <a:t>og</a:t>
            </a:r>
            <a:r>
              <a:rPr lang="en-US" altLang="nb-NO" sz="3200" dirty="0" smtClean="0"/>
              <a:t> </a:t>
            </a:r>
            <a:r>
              <a:rPr lang="en-US" altLang="nb-NO" sz="3200" dirty="0" err="1" smtClean="0"/>
              <a:t>inkluderende</a:t>
            </a:r>
            <a:r>
              <a:rPr lang="en-US" altLang="nb-NO" sz="3200" dirty="0" smtClean="0"/>
              <a:t> </a:t>
            </a:r>
            <a:r>
              <a:rPr lang="en-US" altLang="nb-NO" sz="3200" dirty="0" err="1" smtClean="0"/>
              <a:t>læringsmiljø</a:t>
            </a:r>
            <a:endParaRPr lang="en-US" altLang="nb-NO" sz="32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9800" y="2155371"/>
            <a:ext cx="9218613" cy="4599442"/>
          </a:xfrm>
        </p:spPr>
        <p:txBody>
          <a:bodyPr/>
          <a:lstStyle/>
          <a:p>
            <a:pPr marL="0" indent="0">
              <a:buNone/>
            </a:pPr>
            <a:r>
              <a:rPr lang="en-US" altLang="nb-NO" dirty="0" smtClean="0"/>
              <a:t>PALS – </a:t>
            </a:r>
            <a:r>
              <a:rPr lang="en-US" altLang="nb-NO" dirty="0" err="1" smtClean="0"/>
              <a:t>positiv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atferd</a:t>
            </a:r>
            <a:r>
              <a:rPr lang="en-US" altLang="nb-NO" dirty="0" smtClean="0"/>
              <a:t>, </a:t>
            </a:r>
            <a:r>
              <a:rPr lang="en-US" altLang="nb-NO" dirty="0" err="1" smtClean="0"/>
              <a:t>støttende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læringsmiljø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og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samhandling</a:t>
            </a:r>
            <a:endParaRPr lang="en-US" altLang="nb-NO" dirty="0" smtClean="0"/>
          </a:p>
          <a:p>
            <a:pPr marL="0" indent="0">
              <a:buNone/>
            </a:pPr>
            <a:endParaRPr lang="en-US" altLang="nb-NO" dirty="0"/>
          </a:p>
          <a:p>
            <a:pPr>
              <a:buFont typeface="Arial" panose="020B0604020202020204" pitchFamily="34" charset="0"/>
              <a:buChar char="•"/>
            </a:pPr>
            <a:r>
              <a:rPr lang="nb-NO" dirty="0"/>
              <a:t>Positivt </a:t>
            </a:r>
            <a:r>
              <a:rPr lang="nb-NO" dirty="0" err="1" smtClean="0"/>
              <a:t>elevsyn</a:t>
            </a:r>
            <a:r>
              <a:rPr lang="nb-NO" dirty="0" smtClean="0"/>
              <a:t>, vi </a:t>
            </a:r>
            <a:r>
              <a:rPr lang="nb-NO" dirty="0"/>
              <a:t>heier </a:t>
            </a:r>
            <a:r>
              <a:rPr lang="nb-NO" dirty="0" smtClean="0"/>
              <a:t>på alle med </a:t>
            </a:r>
            <a:r>
              <a:rPr lang="nb-NO" dirty="0"/>
              <a:t>positiv </a:t>
            </a:r>
            <a:r>
              <a:rPr lang="nb-NO" dirty="0" smtClean="0"/>
              <a:t>atferd og gir mye ros og anerkjennelse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dirty="0"/>
              <a:t>H</a:t>
            </a:r>
            <a:r>
              <a:rPr lang="nb-NO" dirty="0" smtClean="0"/>
              <a:t>ele </a:t>
            </a:r>
            <a:r>
              <a:rPr lang="nb-NO" dirty="0"/>
              <a:t>kollegiet har felles forståelse for anerkjennende </a:t>
            </a:r>
            <a:r>
              <a:rPr lang="nb-NO" dirty="0" smtClean="0"/>
              <a:t>kommunikasjon</a:t>
            </a:r>
            <a:r>
              <a:rPr lang="nb-NO" dirty="0"/>
              <a:t> </a:t>
            </a:r>
            <a:r>
              <a:rPr lang="nb-NO" dirty="0" smtClean="0"/>
              <a:t>med elevene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dirty="0" smtClean="0"/>
              <a:t>Anerkjennende og </a:t>
            </a:r>
            <a:r>
              <a:rPr lang="nb-NO" dirty="0"/>
              <a:t>positivt </a:t>
            </a:r>
            <a:r>
              <a:rPr lang="nb-NO" dirty="0" smtClean="0"/>
              <a:t>miljø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dirty="0" smtClean="0"/>
              <a:t>Skoleomfattende system</a:t>
            </a:r>
            <a:r>
              <a:rPr lang="nb-NO" dirty="0"/>
              <a:t>, felles </a:t>
            </a:r>
            <a:r>
              <a:rPr lang="nb-NO" dirty="0" smtClean="0"/>
              <a:t>retningslinjer, forutsigbarhet for elevene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dirty="0" smtClean="0"/>
              <a:t>Aktivt </a:t>
            </a:r>
            <a:r>
              <a:rPr lang="nb-NO" dirty="0"/>
              <a:t>og godt elevtilsyn når barna er ute i friminuttene</a:t>
            </a:r>
          </a:p>
          <a:p>
            <a:pPr>
              <a:buFont typeface="Arial" panose="020B0604020202020204" pitchFamily="34" charset="0"/>
              <a:buChar char="•"/>
            </a:pPr>
            <a:endParaRPr lang="nb-NO" dirty="0"/>
          </a:p>
          <a:p>
            <a:pPr marL="0" indent="0" algn="ctr">
              <a:buNone/>
            </a:pPr>
            <a:r>
              <a:rPr lang="nb-NO" dirty="0" smtClean="0"/>
              <a:t>Vise ansvar, vise omsorg vise respekt</a:t>
            </a:r>
          </a:p>
        </p:txBody>
      </p:sp>
    </p:spTree>
    <p:extLst>
      <p:ext uri="{BB962C8B-B14F-4D97-AF65-F5344CB8AC3E}">
        <p14:creationId xmlns:p14="http://schemas.microsoft.com/office/powerpoint/2010/main" val="149558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887279" y="934876"/>
            <a:ext cx="8477250" cy="733425"/>
          </a:xfrm>
        </p:spPr>
        <p:txBody>
          <a:bodyPr/>
          <a:lstStyle/>
          <a:p>
            <a:r>
              <a:rPr lang="en-US" altLang="nb-NO" dirty="0" err="1" smtClean="0"/>
              <a:t>Dysleksivennlig</a:t>
            </a:r>
            <a:r>
              <a:rPr lang="en-US" altLang="nb-NO" dirty="0" smtClean="0"/>
              <a:t> skole</a:t>
            </a:r>
            <a:endParaRPr lang="en-US" altLang="nb-NO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1098" y="2286227"/>
            <a:ext cx="9218613" cy="4991100"/>
          </a:xfrm>
        </p:spPr>
        <p:txBody>
          <a:bodyPr/>
          <a:lstStyle/>
          <a:p>
            <a:pPr marL="0" indent="0">
              <a:buNone/>
            </a:pPr>
            <a:r>
              <a:rPr lang="en-US" altLang="nb-NO" dirty="0" err="1" smtClean="0"/>
              <a:t>Sertifisert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som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dysleksivennlig</a:t>
            </a:r>
            <a:r>
              <a:rPr lang="en-US" altLang="nb-NO" dirty="0" smtClean="0"/>
              <a:t> skole </a:t>
            </a:r>
            <a:r>
              <a:rPr lang="en-US" altLang="nb-NO" dirty="0" err="1" smtClean="0"/>
              <a:t>i</a:t>
            </a:r>
            <a:r>
              <a:rPr lang="en-US" altLang="nb-NO" dirty="0" smtClean="0"/>
              <a:t> 2017</a:t>
            </a:r>
          </a:p>
          <a:p>
            <a:endParaRPr lang="en-US" altLang="nb-NO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nb-NO" dirty="0" err="1" smtClean="0"/>
              <a:t>Støttende</a:t>
            </a:r>
            <a:r>
              <a:rPr lang="en-US" altLang="nb-NO" dirty="0" smtClean="0"/>
              <a:t>, </a:t>
            </a:r>
            <a:r>
              <a:rPr lang="en-US" altLang="nb-NO" dirty="0" err="1" smtClean="0"/>
              <a:t>positivt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og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inkluderende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læringsmiljø</a:t>
            </a:r>
            <a:endParaRPr lang="en-US" altLang="nb-NO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nb-NO" dirty="0" smtClean="0"/>
              <a:t>God </a:t>
            </a:r>
            <a:r>
              <a:rPr lang="en-US" altLang="nb-NO" dirty="0" err="1" smtClean="0"/>
              <a:t>kompetanse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på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tilpasset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opplæring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i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forbindelse</a:t>
            </a:r>
            <a:r>
              <a:rPr lang="en-US" altLang="nb-NO" dirty="0" smtClean="0"/>
              <a:t> med </a:t>
            </a:r>
            <a:r>
              <a:rPr lang="en-US" altLang="nb-NO" dirty="0" err="1" smtClean="0"/>
              <a:t>leseopplæring</a:t>
            </a:r>
            <a:r>
              <a:rPr lang="en-US" altLang="nb-NO" dirty="0" smtClean="0"/>
              <a:t>, </a:t>
            </a:r>
            <a:r>
              <a:rPr lang="en-US" altLang="nb-NO" dirty="0" err="1" smtClean="0"/>
              <a:t>språkopplæring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og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matematikkopplæring</a:t>
            </a:r>
            <a:endParaRPr lang="en-US" altLang="nb-NO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nb-NO" dirty="0" err="1" smtClean="0"/>
              <a:t>Kartlegging</a:t>
            </a:r>
            <a:r>
              <a:rPr lang="en-US" altLang="nb-NO" dirty="0" smtClean="0"/>
              <a:t>, </a:t>
            </a:r>
            <a:r>
              <a:rPr lang="en-US" altLang="nb-NO" dirty="0" err="1" smtClean="0"/>
              <a:t>systematisk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registrering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og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oppfølging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av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elevenes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leseferdigheter</a:t>
            </a:r>
            <a:endParaRPr lang="en-US" altLang="nb-NO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nb-NO" dirty="0" err="1" smtClean="0"/>
              <a:t>Høy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kvalitet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i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opplæringen</a:t>
            </a:r>
            <a:endParaRPr lang="en-US" altLang="nb-NO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nb-NO" dirty="0" smtClean="0"/>
          </a:p>
          <a:p>
            <a:endParaRPr lang="en-US" altLang="nb-NO" dirty="0"/>
          </a:p>
        </p:txBody>
      </p:sp>
    </p:spTree>
    <p:extLst>
      <p:ext uri="{BB962C8B-B14F-4D97-AF65-F5344CB8AC3E}">
        <p14:creationId xmlns:p14="http://schemas.microsoft.com/office/powerpoint/2010/main" val="418791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16150" y="738932"/>
            <a:ext cx="8477250" cy="733425"/>
          </a:xfrm>
        </p:spPr>
        <p:txBody>
          <a:bodyPr/>
          <a:lstStyle/>
          <a:p>
            <a:r>
              <a:rPr lang="en-US" altLang="nb-NO" dirty="0" err="1" smtClean="0"/>
              <a:t>Lærerne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våre</a:t>
            </a:r>
            <a:endParaRPr lang="en-US" altLang="nb-NO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9800" y="1763713"/>
            <a:ext cx="9218613" cy="5318222"/>
          </a:xfrm>
        </p:spPr>
        <p:txBody>
          <a:bodyPr/>
          <a:lstStyle/>
          <a:p>
            <a:pPr marL="0" indent="0">
              <a:buNone/>
            </a:pPr>
            <a:r>
              <a:rPr lang="nb-NO" dirty="0"/>
              <a:t>For å lykkes med </a:t>
            </a:r>
            <a:r>
              <a:rPr lang="nb-NO" dirty="0" smtClean="0"/>
              <a:t>inkludering og integrering trenger </a:t>
            </a:r>
            <a:r>
              <a:rPr lang="nb-NO" dirty="0"/>
              <a:t>man </a:t>
            </a: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pPr>
              <a:buFont typeface="Arial" panose="020B0604020202020204" pitchFamily="34" charset="0"/>
              <a:buChar char="•"/>
            </a:pPr>
            <a:r>
              <a:rPr lang="nb-NO" dirty="0"/>
              <a:t>L</a:t>
            </a:r>
            <a:r>
              <a:rPr lang="nb-NO" dirty="0" smtClean="0"/>
              <a:t>ærere </a:t>
            </a:r>
            <a:r>
              <a:rPr lang="nb-NO" dirty="0"/>
              <a:t>som med glede favner om </a:t>
            </a:r>
            <a:r>
              <a:rPr lang="nb-NO" dirty="0" smtClean="0"/>
              <a:t>ulikheter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dirty="0" smtClean="0"/>
              <a:t>Lærere som </a:t>
            </a:r>
            <a:r>
              <a:rPr lang="nb-NO" dirty="0"/>
              <a:t>har mot og stor </a:t>
            </a:r>
            <a:r>
              <a:rPr lang="nb-NO" dirty="0" smtClean="0"/>
              <a:t>kapasitet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dirty="0" smtClean="0"/>
              <a:t>Lærere med flerkulturell forståelse og kompetanse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dirty="0" smtClean="0"/>
              <a:t>Lærere med kompetanse </a:t>
            </a:r>
            <a:r>
              <a:rPr lang="nb-NO" dirty="0"/>
              <a:t>innen både språkutvikling, lese- og skriveopplæring, </a:t>
            </a:r>
            <a:r>
              <a:rPr lang="nb-NO" dirty="0" smtClean="0"/>
              <a:t>realfag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dirty="0" smtClean="0"/>
              <a:t>Lærere med kompetanse </a:t>
            </a:r>
            <a:r>
              <a:rPr lang="nb-NO" dirty="0"/>
              <a:t>i hvordan lage et godt og inkluderende </a:t>
            </a:r>
            <a:r>
              <a:rPr lang="nb-NO" dirty="0" smtClean="0"/>
              <a:t>læringsmiljø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dirty="0" smtClean="0"/>
              <a:t>Ansatte som er gode språklige forbilder</a:t>
            </a:r>
            <a:endParaRPr lang="nb-NO" dirty="0"/>
          </a:p>
          <a:p>
            <a:endParaRPr lang="nb-NO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nb-NO" dirty="0"/>
              <a:t>A</a:t>
            </a:r>
            <a:r>
              <a:rPr lang="nb-NO" dirty="0" smtClean="0"/>
              <a:t>lle </a:t>
            </a:r>
            <a:r>
              <a:rPr lang="nb-NO" dirty="0"/>
              <a:t>skal ikke bli akademikere – mer fokus på praktisk arbeid og få brukt andre egenskaper som elevene innehar</a:t>
            </a:r>
          </a:p>
          <a:p>
            <a:endParaRPr lang="en-US" altLang="nb-NO" dirty="0"/>
          </a:p>
        </p:txBody>
      </p:sp>
    </p:spTree>
    <p:extLst>
      <p:ext uri="{BB962C8B-B14F-4D97-AF65-F5344CB8AC3E}">
        <p14:creationId xmlns:p14="http://schemas.microsoft.com/office/powerpoint/2010/main" val="163384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6431" y="760412"/>
            <a:ext cx="8477250" cy="733425"/>
          </a:xfrm>
        </p:spPr>
        <p:txBody>
          <a:bodyPr/>
          <a:lstStyle/>
          <a:p>
            <a:pPr algn="ctr"/>
            <a:r>
              <a:rPr lang="en-US" altLang="nb-NO" dirty="0" err="1" smtClean="0"/>
              <a:t>Kommunen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vår</a:t>
            </a:r>
            <a:endParaRPr lang="en-US" altLang="nb-NO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nb-NO" dirty="0" smtClean="0"/>
              <a:t>Asker kommune </a:t>
            </a:r>
            <a:r>
              <a:rPr lang="en-US" altLang="nb-NO" dirty="0" err="1" smtClean="0"/>
              <a:t>har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alltid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heiet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på</a:t>
            </a:r>
            <a:r>
              <a:rPr lang="en-US" altLang="nb-NO" dirty="0" smtClean="0"/>
              <a:t> Hagaløkka </a:t>
            </a:r>
            <a:r>
              <a:rPr lang="en-US" altLang="nb-NO" dirty="0" err="1" smtClean="0"/>
              <a:t>som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en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flerkulturell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og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inkluderende</a:t>
            </a:r>
            <a:r>
              <a:rPr lang="en-US" altLang="nb-NO" dirty="0" smtClean="0"/>
              <a:t> skole.</a:t>
            </a:r>
          </a:p>
          <a:p>
            <a:pPr marL="0" indent="0">
              <a:buNone/>
            </a:pPr>
            <a:endParaRPr lang="en-US" altLang="nb-NO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nb-NO" dirty="0" err="1" smtClean="0"/>
              <a:t>Viser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stor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interesse</a:t>
            </a:r>
            <a:r>
              <a:rPr lang="en-US" altLang="nb-NO" dirty="0" smtClean="0"/>
              <a:t> for </a:t>
            </a:r>
            <a:r>
              <a:rPr lang="en-US" altLang="nb-NO" dirty="0" err="1" smtClean="0"/>
              <a:t>oss</a:t>
            </a:r>
            <a:endParaRPr lang="en-US" altLang="nb-NO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nb-NO" dirty="0" err="1" smtClean="0"/>
              <a:t>Bevilger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ressurser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og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ekstra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ressurser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når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det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trengs</a:t>
            </a:r>
            <a:endParaRPr lang="en-US" altLang="nb-NO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nb-NO" dirty="0" err="1" smtClean="0"/>
              <a:t>Satser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på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oss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som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realfagskole</a:t>
            </a:r>
            <a:r>
              <a:rPr lang="en-US" altLang="nb-NO" dirty="0" smtClean="0"/>
              <a:t>, </a:t>
            </a:r>
            <a:r>
              <a:rPr lang="en-US" altLang="nb-NO" dirty="0" err="1" smtClean="0"/>
              <a:t>paradigmeskifte</a:t>
            </a:r>
            <a:endParaRPr lang="en-US" altLang="nb-NO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nb-NO" dirty="0" err="1" smtClean="0"/>
              <a:t>Satser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på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oss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som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pionerskole</a:t>
            </a:r>
            <a:r>
              <a:rPr lang="en-US" altLang="nb-NO" dirty="0" smtClean="0"/>
              <a:t> for </a:t>
            </a:r>
            <a:r>
              <a:rPr lang="en-US" altLang="nb-NO" dirty="0" err="1" smtClean="0"/>
              <a:t>kommunens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digitale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satsing</a:t>
            </a:r>
            <a:endParaRPr lang="en-US" altLang="nb-NO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nb-NO" dirty="0" smtClean="0"/>
              <a:t>Lar </a:t>
            </a:r>
            <a:r>
              <a:rPr lang="en-US" altLang="nb-NO" dirty="0" err="1" smtClean="0"/>
              <a:t>oss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være</a:t>
            </a:r>
            <a:r>
              <a:rPr lang="en-US" altLang="nb-NO" dirty="0" smtClean="0"/>
              <a:t> med </a:t>
            </a:r>
            <a:r>
              <a:rPr lang="en-US" altLang="nb-NO" dirty="0" err="1" smtClean="0"/>
              <a:t>på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forskningsprosjekter</a:t>
            </a:r>
            <a:endParaRPr lang="en-US" altLang="nb-NO" dirty="0" smtClean="0"/>
          </a:p>
          <a:p>
            <a:pPr marL="0" indent="0">
              <a:buNone/>
            </a:pPr>
            <a:endParaRPr lang="en-US" altLang="nb-NO" dirty="0"/>
          </a:p>
          <a:p>
            <a:pPr marL="0" indent="0" algn="ctr">
              <a:buNone/>
            </a:pPr>
            <a:r>
              <a:rPr lang="en-US" altLang="nb-NO" dirty="0" err="1" smtClean="0"/>
              <a:t>Svært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motiverende</a:t>
            </a:r>
            <a:r>
              <a:rPr lang="en-US" altLang="nb-NO" dirty="0" smtClean="0"/>
              <a:t> for hele </a:t>
            </a:r>
            <a:r>
              <a:rPr lang="en-US" altLang="nb-NO" dirty="0" err="1" smtClean="0"/>
              <a:t>skolen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og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skolemiljøet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vårt</a:t>
            </a:r>
            <a:endParaRPr lang="en-US" altLang="nb-NO" dirty="0" smtClean="0"/>
          </a:p>
          <a:p>
            <a:pPr marL="0" indent="0">
              <a:buNone/>
            </a:pPr>
            <a:endParaRPr lang="en-US" altLang="nb-NO" dirty="0" smtClean="0"/>
          </a:p>
          <a:p>
            <a:pPr marL="0" indent="0" algn="ctr">
              <a:buNone/>
            </a:pPr>
            <a:r>
              <a:rPr lang="en-US" altLang="nb-NO" dirty="0" err="1" smtClean="0"/>
              <a:t>Hjelper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oss</a:t>
            </a:r>
            <a:r>
              <a:rPr lang="en-US" altLang="nb-NO" dirty="0" smtClean="0"/>
              <a:t> med å </a:t>
            </a:r>
            <a:r>
              <a:rPr lang="en-US" altLang="nb-NO" dirty="0" err="1" smtClean="0"/>
              <a:t>bygge</a:t>
            </a:r>
            <a:r>
              <a:rPr lang="en-US" altLang="nb-NO" dirty="0" smtClean="0"/>
              <a:t> et </a:t>
            </a:r>
            <a:r>
              <a:rPr lang="en-US" altLang="nb-NO" dirty="0" err="1" smtClean="0"/>
              <a:t>godt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omdømme</a:t>
            </a:r>
            <a:endParaRPr lang="en-US" altLang="nb-NO" dirty="0"/>
          </a:p>
        </p:txBody>
      </p:sp>
    </p:spTree>
    <p:extLst>
      <p:ext uri="{BB962C8B-B14F-4D97-AF65-F5344CB8AC3E}">
        <p14:creationId xmlns:p14="http://schemas.microsoft.com/office/powerpoint/2010/main" val="384717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nb-NO" dirty="0" err="1" smtClean="0"/>
              <a:t>Politikere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og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regjering</a:t>
            </a:r>
            <a:endParaRPr lang="en-US" altLang="nb-NO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9800" y="1763713"/>
            <a:ext cx="9218613" cy="5299560"/>
          </a:xfrm>
        </p:spPr>
        <p:txBody>
          <a:bodyPr/>
          <a:lstStyle/>
          <a:p>
            <a:pPr marL="0" indent="0">
              <a:buNone/>
            </a:pPr>
            <a:r>
              <a:rPr lang="en-US" altLang="nb-NO" dirty="0" err="1" smtClean="0"/>
              <a:t>Kjære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politikere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og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regjering</a:t>
            </a:r>
            <a:r>
              <a:rPr lang="en-US" altLang="nb-NO" dirty="0" smtClean="0"/>
              <a:t> –</a:t>
            </a:r>
          </a:p>
          <a:p>
            <a:pPr marL="0" indent="0">
              <a:buNone/>
            </a:pPr>
            <a:endParaRPr lang="en-US" altLang="nb-NO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nb-NO" dirty="0" smtClean="0"/>
              <a:t>Vær </a:t>
            </a:r>
            <a:r>
              <a:rPr lang="nb-NO" dirty="0"/>
              <a:t>ressursorientert – ikke </a:t>
            </a:r>
            <a:r>
              <a:rPr lang="nb-NO" dirty="0" smtClean="0"/>
              <a:t>problemorientert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dirty="0"/>
              <a:t>Bruk ressurser der det er </a:t>
            </a:r>
            <a:r>
              <a:rPr lang="nb-NO" dirty="0" smtClean="0"/>
              <a:t>nødvendig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dirty="0"/>
              <a:t>Gi anerkjennelse og ros til skoler, ledere og </a:t>
            </a:r>
            <a:r>
              <a:rPr lang="nb-NO" dirty="0" smtClean="0"/>
              <a:t>lærere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dirty="0"/>
              <a:t>Vær engasjerte og entusiastiske på skolens </a:t>
            </a:r>
            <a:r>
              <a:rPr lang="nb-NO" dirty="0" smtClean="0"/>
              <a:t>vegne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nb-NO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nb-NO" dirty="0" smtClean="0"/>
              <a:t>Det </a:t>
            </a:r>
            <a:r>
              <a:rPr lang="nb-NO" dirty="0"/>
              <a:t>vil inspirere og motivere oss til å gjøre en enda bedre jobb med fremtidens voksne</a:t>
            </a:r>
          </a:p>
          <a:p>
            <a:pPr marL="0" indent="0">
              <a:buNone/>
            </a:pPr>
            <a:endParaRPr lang="nb-NO" dirty="0"/>
          </a:p>
          <a:p>
            <a:pPr>
              <a:buFont typeface="Arial" panose="020B0604020202020204" pitchFamily="34" charset="0"/>
              <a:buChar char="•"/>
            </a:pPr>
            <a:r>
              <a:rPr lang="nb-NO" dirty="0"/>
              <a:t>Snakk positivt om innvandrere og deres </a:t>
            </a:r>
            <a:r>
              <a:rPr lang="nb-NO" dirty="0" smtClean="0"/>
              <a:t>barn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dirty="0" smtClean="0"/>
              <a:t>Gi ros og anerkjennelse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nb-NO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nb-NO" dirty="0" smtClean="0"/>
              <a:t>Det </a:t>
            </a:r>
            <a:r>
              <a:rPr lang="nb-NO" dirty="0"/>
              <a:t>vil motivere dem og inspirere dem til å stå på og gi dem lyst til å lykkes, lyst til å bli inkludert i vårt samfunn</a:t>
            </a:r>
          </a:p>
          <a:p>
            <a:pPr>
              <a:buFont typeface="Arial" panose="020B0604020202020204" pitchFamily="34" charset="0"/>
              <a:buChar char="•"/>
            </a:pPr>
            <a:endParaRPr lang="nb-NO" dirty="0"/>
          </a:p>
          <a:p>
            <a:pPr>
              <a:buFont typeface="Arial" panose="020B0604020202020204" pitchFamily="34" charset="0"/>
              <a:buChar char="•"/>
            </a:pPr>
            <a:endParaRPr lang="nb-NO" dirty="0"/>
          </a:p>
          <a:p>
            <a:pPr>
              <a:buFont typeface="Arial" panose="020B0604020202020204" pitchFamily="34" charset="0"/>
              <a:buChar char="•"/>
            </a:pPr>
            <a:endParaRPr lang="nb-NO" dirty="0"/>
          </a:p>
          <a:p>
            <a:pPr>
              <a:buFont typeface="Arial" panose="020B0604020202020204" pitchFamily="34" charset="0"/>
              <a:buChar char="•"/>
            </a:pPr>
            <a:endParaRPr lang="nb-NO" dirty="0"/>
          </a:p>
          <a:p>
            <a:pPr>
              <a:buFont typeface="Arial" panose="020B0604020202020204" pitchFamily="34" charset="0"/>
              <a:buChar char="•"/>
            </a:pPr>
            <a:endParaRPr lang="en-US" altLang="nb-NO" dirty="0"/>
          </a:p>
          <a:p>
            <a:pPr marL="0" indent="0">
              <a:buNone/>
            </a:pPr>
            <a:r>
              <a:rPr lang="en-US" altLang="nb-NO" dirty="0" smtClean="0"/>
              <a:t> </a:t>
            </a:r>
            <a:endParaRPr lang="en-US" altLang="nb-NO" dirty="0"/>
          </a:p>
        </p:txBody>
      </p:sp>
    </p:spTree>
    <p:extLst>
      <p:ext uri="{BB962C8B-B14F-4D97-AF65-F5344CB8AC3E}">
        <p14:creationId xmlns:p14="http://schemas.microsoft.com/office/powerpoint/2010/main" val="419675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nb-NO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9800" y="1987648"/>
            <a:ext cx="9218613" cy="4991100"/>
          </a:xfrm>
        </p:spPr>
        <p:txBody>
          <a:bodyPr/>
          <a:lstStyle/>
          <a:p>
            <a:endParaRPr lang="en-US" altLang="nb-NO" dirty="0" smtClean="0"/>
          </a:p>
          <a:p>
            <a:pPr marL="0" indent="0" algn="ctr">
              <a:buNone/>
            </a:pPr>
            <a:r>
              <a:rPr lang="en-US" altLang="nb-NO" sz="6000" dirty="0" err="1" smtClean="0"/>
              <a:t>Kulturmangfold</a:t>
            </a:r>
            <a:r>
              <a:rPr lang="en-US" altLang="nb-NO" sz="6000" dirty="0" smtClean="0"/>
              <a:t> </a:t>
            </a:r>
          </a:p>
          <a:p>
            <a:pPr marL="0" indent="0" algn="ctr">
              <a:buNone/>
            </a:pPr>
            <a:r>
              <a:rPr lang="en-US" altLang="nb-NO" sz="6000" dirty="0" err="1" smtClean="0"/>
              <a:t>i</a:t>
            </a:r>
            <a:r>
              <a:rPr lang="en-US" altLang="nb-NO" sz="6000" dirty="0" smtClean="0"/>
              <a:t> </a:t>
            </a:r>
            <a:r>
              <a:rPr lang="en-US" altLang="nb-NO" sz="6000" dirty="0" err="1" smtClean="0"/>
              <a:t>samspill</a:t>
            </a:r>
            <a:r>
              <a:rPr lang="en-US" altLang="nb-NO" sz="6000" dirty="0" smtClean="0"/>
              <a:t> </a:t>
            </a:r>
            <a:r>
              <a:rPr lang="en-US" altLang="nb-NO" sz="6000" dirty="0" err="1" smtClean="0"/>
              <a:t>og</a:t>
            </a:r>
            <a:r>
              <a:rPr lang="en-US" altLang="nb-NO" sz="6000" dirty="0" smtClean="0"/>
              <a:t> </a:t>
            </a:r>
            <a:r>
              <a:rPr lang="en-US" altLang="nb-NO" sz="6000" dirty="0" err="1" smtClean="0"/>
              <a:t>læring</a:t>
            </a:r>
            <a:endParaRPr lang="en-US" altLang="nb-NO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nb-NO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9800" y="2080954"/>
            <a:ext cx="9218613" cy="499110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nb-NO" sz="6000" dirty="0" err="1" smtClean="0"/>
              <a:t>Læring</a:t>
            </a:r>
            <a:r>
              <a:rPr lang="en-US" altLang="nb-NO" sz="6000" dirty="0" smtClean="0"/>
              <a:t> </a:t>
            </a:r>
            <a:r>
              <a:rPr lang="en-US" altLang="nb-NO" sz="6000" dirty="0" err="1" smtClean="0"/>
              <a:t>som</a:t>
            </a:r>
            <a:r>
              <a:rPr lang="en-US" altLang="nb-NO" sz="6000" dirty="0" smtClean="0"/>
              <a:t> </a:t>
            </a:r>
            <a:r>
              <a:rPr lang="en-US" altLang="nb-NO" sz="6000" dirty="0" err="1" smtClean="0"/>
              <a:t>virker</a:t>
            </a:r>
            <a:endParaRPr lang="en-US" altLang="nb-NO" sz="6000" dirty="0" smtClean="0"/>
          </a:p>
          <a:p>
            <a:pPr marL="0" indent="0" algn="ctr">
              <a:buNone/>
            </a:pPr>
            <a:r>
              <a:rPr lang="en-US" altLang="nb-NO" sz="6000" dirty="0"/>
              <a:t>-</a:t>
            </a:r>
            <a:endParaRPr lang="en-US" altLang="nb-NO" sz="6000" dirty="0" smtClean="0"/>
          </a:p>
          <a:p>
            <a:pPr marL="0" indent="0" algn="ctr">
              <a:buNone/>
            </a:pPr>
            <a:r>
              <a:rPr lang="en-US" altLang="nb-NO" sz="6000" dirty="0" err="1" smtClean="0"/>
              <a:t>Mangfold</a:t>
            </a:r>
            <a:r>
              <a:rPr lang="en-US" altLang="nb-NO" sz="6000" dirty="0" smtClean="0"/>
              <a:t> </a:t>
            </a:r>
            <a:r>
              <a:rPr lang="en-US" altLang="nb-NO" sz="6000" dirty="0" err="1" smtClean="0"/>
              <a:t>som</a:t>
            </a:r>
            <a:r>
              <a:rPr lang="en-US" altLang="nb-NO" sz="6000" dirty="0" smtClean="0"/>
              <a:t> </a:t>
            </a:r>
            <a:r>
              <a:rPr lang="en-US" altLang="nb-NO" sz="6000" dirty="0" err="1" smtClean="0"/>
              <a:t>gleder</a:t>
            </a:r>
            <a:endParaRPr lang="en-US" altLang="nb-NO" sz="6000" dirty="0"/>
          </a:p>
        </p:txBody>
      </p:sp>
    </p:spTree>
    <p:extLst>
      <p:ext uri="{BB962C8B-B14F-4D97-AF65-F5344CB8AC3E}">
        <p14:creationId xmlns:p14="http://schemas.microsoft.com/office/powerpoint/2010/main" val="149558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44887" y="1124305"/>
            <a:ext cx="8477250" cy="733425"/>
          </a:xfrm>
        </p:spPr>
        <p:txBody>
          <a:bodyPr/>
          <a:lstStyle/>
          <a:p>
            <a:pPr algn="ctr"/>
            <a:r>
              <a:rPr lang="en-US" altLang="nb-NO" sz="4400" dirty="0" smtClean="0"/>
              <a:t/>
            </a:r>
            <a:br>
              <a:rPr lang="en-US" altLang="nb-NO" sz="4400" dirty="0" smtClean="0"/>
            </a:br>
            <a:r>
              <a:rPr lang="en-US" altLang="nb-NO" sz="4400" dirty="0"/>
              <a:t/>
            </a:r>
            <a:br>
              <a:rPr lang="en-US" altLang="nb-NO" sz="4400" dirty="0"/>
            </a:br>
            <a:r>
              <a:rPr lang="en-US" altLang="nb-NO" sz="4400" dirty="0" err="1" smtClean="0"/>
              <a:t>Felles</a:t>
            </a:r>
            <a:r>
              <a:rPr lang="en-US" altLang="nb-NO" sz="4400" dirty="0" smtClean="0"/>
              <a:t> </a:t>
            </a:r>
            <a:r>
              <a:rPr lang="en-US" altLang="nb-NO" sz="4400" dirty="0" err="1" smtClean="0"/>
              <a:t>verdiplattform</a:t>
            </a:r>
            <a:endParaRPr lang="en-US" altLang="nb-NO" sz="44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18599" y="2295785"/>
            <a:ext cx="9218613" cy="49911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altLang="nb-NO" sz="3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nb-NO" sz="3200" dirty="0" err="1" smtClean="0"/>
              <a:t>Åpenhet</a:t>
            </a:r>
            <a:endParaRPr lang="en-US" altLang="nb-NO" sz="3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nb-NO" sz="3200" dirty="0" err="1" smtClean="0"/>
              <a:t>Gjensidig</a:t>
            </a:r>
            <a:r>
              <a:rPr lang="en-US" altLang="nb-NO" sz="3200" dirty="0" smtClean="0"/>
              <a:t> </a:t>
            </a:r>
            <a:r>
              <a:rPr lang="en-US" altLang="nb-NO" sz="3200" dirty="0" err="1" smtClean="0"/>
              <a:t>respekt</a:t>
            </a:r>
            <a:endParaRPr lang="en-US" altLang="nb-NO" sz="3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nb-NO" sz="3200" dirty="0" err="1" smtClean="0"/>
              <a:t>Tillit</a:t>
            </a:r>
            <a:endParaRPr lang="en-US" altLang="nb-NO" sz="3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nb-NO" sz="3200" dirty="0" err="1" smtClean="0"/>
              <a:t>Toleranse</a:t>
            </a:r>
            <a:endParaRPr lang="en-US" altLang="nb-NO" sz="3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nb-NO" sz="3200" dirty="0" err="1" smtClean="0"/>
              <a:t>Antirasisme</a:t>
            </a:r>
            <a:endParaRPr lang="en-US" altLang="nb-NO" sz="3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nb-NO" sz="3200" dirty="0" err="1" smtClean="0"/>
              <a:t>Inkludering</a:t>
            </a:r>
            <a:endParaRPr lang="en-US" altLang="nb-NO" sz="3200" dirty="0"/>
          </a:p>
        </p:txBody>
      </p:sp>
    </p:spTree>
    <p:extLst>
      <p:ext uri="{BB962C8B-B14F-4D97-AF65-F5344CB8AC3E}">
        <p14:creationId xmlns:p14="http://schemas.microsoft.com/office/powerpoint/2010/main" val="149558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nb-NO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nb-NO" dirty="0"/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6894745"/>
              </p:ext>
            </p:extLst>
          </p:nvPr>
        </p:nvGraphicFramePr>
        <p:xfrm>
          <a:off x="2705359" y="1009424"/>
          <a:ext cx="4535488" cy="594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Dokument" r:id="rId3" imgW="5760720" imgH="8753856" progId="Word.Document.8">
                  <p:embed/>
                </p:oleObj>
              </mc:Choice>
              <mc:Fallback>
                <p:oleObj name="Dokument" r:id="rId3" imgW="5760720" imgH="875385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5359" y="1009424"/>
                        <a:ext cx="4535488" cy="594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202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nb-NO" dirty="0" smtClean="0"/>
              <a:t>Hagaløkka skole</a:t>
            </a:r>
            <a:endParaRPr lang="en-US" altLang="nb-NO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nb-NO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nb-NO" dirty="0" err="1" smtClean="0"/>
              <a:t>Flerkulturell</a:t>
            </a:r>
            <a:r>
              <a:rPr lang="en-US" altLang="nb-NO" dirty="0" smtClean="0"/>
              <a:t> </a:t>
            </a:r>
            <a:r>
              <a:rPr lang="en-US" altLang="nb-NO" dirty="0"/>
              <a:t>skole - </a:t>
            </a:r>
            <a:r>
              <a:rPr lang="en-US" altLang="nb-NO" dirty="0" smtClean="0"/>
              <a:t>1995</a:t>
            </a:r>
            <a:endParaRPr lang="en-US" altLang="nb-NO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nb-NO" dirty="0" err="1" smtClean="0"/>
              <a:t>Fokusskole</a:t>
            </a:r>
            <a:r>
              <a:rPr lang="en-US" altLang="nb-NO" dirty="0" smtClean="0"/>
              <a:t> – 2001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nb-NO" dirty="0" err="1" smtClean="0"/>
              <a:t>Velkomstklasse</a:t>
            </a:r>
            <a:r>
              <a:rPr lang="en-US" altLang="nb-NO" dirty="0" smtClean="0"/>
              <a:t> – 2001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nb-NO" dirty="0" err="1"/>
              <a:t>Kompetansesenter</a:t>
            </a:r>
            <a:r>
              <a:rPr lang="en-US" altLang="nb-NO" dirty="0"/>
              <a:t> for </a:t>
            </a:r>
            <a:r>
              <a:rPr lang="en-US" altLang="nb-NO" dirty="0" err="1"/>
              <a:t>flerkulturelt</a:t>
            </a:r>
            <a:r>
              <a:rPr lang="en-US" altLang="nb-NO" dirty="0"/>
              <a:t> </a:t>
            </a:r>
            <a:r>
              <a:rPr lang="en-US" altLang="nb-NO" dirty="0" err="1"/>
              <a:t>mangfold</a:t>
            </a:r>
            <a:r>
              <a:rPr lang="en-US" altLang="nb-NO" dirty="0"/>
              <a:t> </a:t>
            </a:r>
            <a:r>
              <a:rPr lang="en-US" altLang="nb-NO" dirty="0" err="1"/>
              <a:t>i</a:t>
            </a:r>
            <a:r>
              <a:rPr lang="en-US" altLang="nb-NO" dirty="0"/>
              <a:t> Asker </a:t>
            </a:r>
            <a:r>
              <a:rPr lang="en-US" altLang="nb-NO" dirty="0" smtClean="0"/>
              <a:t>kommune - 2008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nb-NO" dirty="0" smtClean="0"/>
              <a:t>“</a:t>
            </a:r>
            <a:r>
              <a:rPr lang="en-US" altLang="nb-NO" dirty="0" err="1" smtClean="0"/>
              <a:t>Benjaminskole</a:t>
            </a:r>
            <a:r>
              <a:rPr lang="en-US" altLang="nb-NO" dirty="0" smtClean="0"/>
              <a:t>” - 2010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nb-NO" dirty="0" smtClean="0"/>
              <a:t>PALS-skole – 2011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nb-NO" dirty="0" err="1" smtClean="0"/>
              <a:t>Pilotsskole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realfag</a:t>
            </a:r>
            <a:r>
              <a:rPr lang="en-US" altLang="nb-NO" dirty="0" smtClean="0"/>
              <a:t> – 2015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nb-NO" dirty="0" err="1" smtClean="0"/>
              <a:t>Pilotskole</a:t>
            </a:r>
            <a:r>
              <a:rPr lang="en-US" altLang="nb-NO" dirty="0" smtClean="0"/>
              <a:t> for digital </a:t>
            </a:r>
            <a:r>
              <a:rPr lang="en-US" altLang="nb-NO" dirty="0" err="1" smtClean="0"/>
              <a:t>satsning</a:t>
            </a:r>
            <a:r>
              <a:rPr lang="en-US" altLang="nb-NO" dirty="0" smtClean="0"/>
              <a:t>  - 2016</a:t>
            </a:r>
            <a:endParaRPr lang="en-US" altLang="nb-NO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nb-NO" dirty="0" err="1" smtClean="0"/>
              <a:t>Dysleksivennlig</a:t>
            </a:r>
            <a:r>
              <a:rPr lang="en-US" altLang="nb-NO" dirty="0" smtClean="0"/>
              <a:t> skole - 2017</a:t>
            </a:r>
          </a:p>
        </p:txBody>
      </p:sp>
    </p:spTree>
    <p:extLst>
      <p:ext uri="{BB962C8B-B14F-4D97-AF65-F5344CB8AC3E}">
        <p14:creationId xmlns:p14="http://schemas.microsoft.com/office/powerpoint/2010/main" val="398987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772816" y="393700"/>
            <a:ext cx="8274472" cy="1453761"/>
          </a:xfrm>
        </p:spPr>
        <p:txBody>
          <a:bodyPr/>
          <a:lstStyle/>
          <a:p>
            <a:r>
              <a:rPr lang="en-US" altLang="nb-NO" dirty="0" err="1" smtClean="0"/>
              <a:t>Fokusskole</a:t>
            </a:r>
            <a:endParaRPr lang="en-US" altLang="nb-NO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2980" y="2118047"/>
            <a:ext cx="9094723" cy="5215813"/>
          </a:xfrm>
        </p:spPr>
        <p:txBody>
          <a:bodyPr/>
          <a:lstStyle/>
          <a:p>
            <a:pPr marL="0" indent="0">
              <a:buNone/>
            </a:pPr>
            <a:endParaRPr lang="en-US" altLang="nb-NO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nb-NO" dirty="0" err="1" smtClean="0"/>
              <a:t>Ressursorientert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tenkemåte</a:t>
            </a:r>
            <a:endParaRPr lang="en-US" altLang="nb-NO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nb-NO" dirty="0" err="1" smtClean="0"/>
              <a:t>Identitesbekreftelse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og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inkluderende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opplæring</a:t>
            </a:r>
            <a:endParaRPr lang="en-US" altLang="nb-NO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nb-NO" dirty="0" err="1" smtClean="0"/>
              <a:t>Kompetanseutvikling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innen</a:t>
            </a:r>
            <a:r>
              <a:rPr lang="en-US" altLang="nb-NO" dirty="0" smtClean="0"/>
              <a:t> fag, </a:t>
            </a:r>
            <a:r>
              <a:rPr lang="en-US" altLang="nb-NO" dirty="0" err="1" smtClean="0"/>
              <a:t>metodikk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og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holdningsarbeid</a:t>
            </a:r>
            <a:endParaRPr lang="en-US" altLang="nb-NO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nb-NO" dirty="0" err="1" smtClean="0"/>
              <a:t>Metoder</a:t>
            </a:r>
            <a:r>
              <a:rPr lang="en-US" altLang="nb-NO" dirty="0" smtClean="0"/>
              <a:t> for </a:t>
            </a:r>
            <a:r>
              <a:rPr lang="en-US" altLang="nb-NO" dirty="0" err="1" smtClean="0"/>
              <a:t>andrespråkslæring</a:t>
            </a:r>
            <a:endParaRPr lang="en-US" altLang="nb-NO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nb-NO" dirty="0" err="1" smtClean="0"/>
              <a:t>Tospråklig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fagopplæring</a:t>
            </a:r>
            <a:r>
              <a:rPr lang="en-US" altLang="nb-NO" dirty="0" smtClean="0"/>
              <a:t>/</a:t>
            </a:r>
            <a:r>
              <a:rPr lang="en-US" altLang="nb-NO" dirty="0" err="1" smtClean="0"/>
              <a:t>morsmålsopplæring</a:t>
            </a:r>
            <a:endParaRPr lang="en-US" altLang="nb-NO" dirty="0" smtClean="0"/>
          </a:p>
          <a:p>
            <a:pPr marL="0" indent="0">
              <a:buNone/>
            </a:pPr>
            <a:endParaRPr lang="en-US" altLang="nb-NO" dirty="0" smtClean="0"/>
          </a:p>
          <a:p>
            <a:pPr marL="0" indent="0">
              <a:buNone/>
            </a:pPr>
            <a:r>
              <a:rPr lang="en-US" altLang="nb-NO" b="1" dirty="0" smtClean="0"/>
              <a:t>    </a:t>
            </a:r>
            <a:r>
              <a:rPr lang="en-US" altLang="nb-NO" b="1" dirty="0" err="1" smtClean="0"/>
              <a:t>F</a:t>
            </a:r>
            <a:r>
              <a:rPr lang="en-US" altLang="nb-NO" dirty="0" err="1" smtClean="0"/>
              <a:t>leksibilitet</a:t>
            </a:r>
            <a:endParaRPr lang="en-US" altLang="nb-NO" dirty="0" smtClean="0"/>
          </a:p>
          <a:p>
            <a:pPr marL="0" indent="0">
              <a:buNone/>
            </a:pPr>
            <a:r>
              <a:rPr lang="en-US" altLang="nb-NO" b="1" dirty="0" smtClean="0"/>
              <a:t>    </a:t>
            </a:r>
            <a:r>
              <a:rPr lang="en-US" altLang="nb-NO" b="1" dirty="0" err="1" smtClean="0"/>
              <a:t>O</a:t>
            </a:r>
            <a:r>
              <a:rPr lang="en-US" altLang="nb-NO" dirty="0" err="1" smtClean="0"/>
              <a:t>rganisering</a:t>
            </a:r>
            <a:endParaRPr lang="en-US" altLang="nb-NO" dirty="0" smtClean="0"/>
          </a:p>
          <a:p>
            <a:pPr marL="0" indent="0">
              <a:buNone/>
            </a:pPr>
            <a:r>
              <a:rPr lang="en-US" altLang="nb-NO" b="1" dirty="0" smtClean="0"/>
              <a:t>    </a:t>
            </a:r>
            <a:r>
              <a:rPr lang="en-US" altLang="nb-NO" b="1" dirty="0" err="1" smtClean="0"/>
              <a:t>K</a:t>
            </a:r>
            <a:r>
              <a:rPr lang="en-US" altLang="nb-NO" dirty="0" err="1" smtClean="0"/>
              <a:t>ompetanse</a:t>
            </a:r>
            <a:endParaRPr lang="en-US" altLang="nb-NO" dirty="0" smtClean="0"/>
          </a:p>
          <a:p>
            <a:pPr marL="0" indent="0">
              <a:buNone/>
            </a:pPr>
            <a:r>
              <a:rPr lang="en-US" altLang="nb-NO" b="1" dirty="0" smtClean="0"/>
              <a:t>    </a:t>
            </a:r>
            <a:r>
              <a:rPr lang="en-US" altLang="nb-NO" b="1" dirty="0" err="1" smtClean="0"/>
              <a:t>U</a:t>
            </a:r>
            <a:r>
              <a:rPr lang="en-US" altLang="nb-NO" dirty="0" err="1" smtClean="0"/>
              <a:t>tvikling</a:t>
            </a:r>
            <a:endParaRPr lang="en-US" altLang="nb-NO" dirty="0" smtClean="0"/>
          </a:p>
          <a:p>
            <a:pPr marL="0" indent="0">
              <a:buNone/>
            </a:pPr>
            <a:r>
              <a:rPr lang="en-US" altLang="nb-NO" b="1" dirty="0" smtClean="0"/>
              <a:t>    </a:t>
            </a:r>
            <a:r>
              <a:rPr lang="en-US" altLang="nb-NO" b="1" dirty="0" err="1" smtClean="0"/>
              <a:t>S</a:t>
            </a:r>
            <a:r>
              <a:rPr lang="en-US" altLang="nb-NO" dirty="0" err="1" smtClean="0"/>
              <a:t>amarbeid</a:t>
            </a:r>
            <a:r>
              <a:rPr lang="en-US" altLang="nb-NO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9558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70038" y="1254935"/>
            <a:ext cx="8477250" cy="733425"/>
          </a:xfrm>
        </p:spPr>
        <p:txBody>
          <a:bodyPr/>
          <a:lstStyle/>
          <a:p>
            <a:r>
              <a:rPr lang="en-US" altLang="nb-NO" dirty="0" err="1" smtClean="0"/>
              <a:t>Inkluderende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opplæring</a:t>
            </a:r>
            <a:endParaRPr lang="en-US" altLang="nb-NO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9800" y="2570163"/>
            <a:ext cx="9218613" cy="4991100"/>
          </a:xfrm>
        </p:spPr>
        <p:txBody>
          <a:bodyPr/>
          <a:lstStyle/>
          <a:p>
            <a:pPr marL="0" indent="0">
              <a:buNone/>
            </a:pPr>
            <a:r>
              <a:rPr lang="en-US" altLang="nb-NO" dirty="0" err="1" smtClean="0"/>
              <a:t>Hva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er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avgjørende</a:t>
            </a:r>
            <a:r>
              <a:rPr lang="en-US" altLang="nb-NO" dirty="0" smtClean="0"/>
              <a:t> for </a:t>
            </a:r>
            <a:r>
              <a:rPr lang="en-US" altLang="nb-NO" dirty="0" err="1" smtClean="0"/>
              <a:t>integrering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og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inkludering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i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vårt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samfunn</a:t>
            </a:r>
            <a:r>
              <a:rPr lang="en-US" altLang="nb-NO" dirty="0" smtClean="0"/>
              <a:t>?</a:t>
            </a:r>
          </a:p>
          <a:p>
            <a:pPr marL="0" indent="0">
              <a:buNone/>
            </a:pPr>
            <a:endParaRPr lang="en-US" altLang="nb-NO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nb-NO" dirty="0" err="1" smtClean="0"/>
              <a:t>Gode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norskferdigheter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betyr</a:t>
            </a:r>
            <a:endParaRPr lang="en-US" altLang="nb-NO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nb-NO" dirty="0"/>
              <a:t>å</a:t>
            </a:r>
            <a:r>
              <a:rPr lang="nb-NO" dirty="0" smtClean="0"/>
              <a:t> ha stort ordforråd og god begrepsforståelse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b-NO" dirty="0" smtClean="0"/>
              <a:t>å kunne lese godt </a:t>
            </a:r>
            <a:r>
              <a:rPr lang="nb-NO" dirty="0"/>
              <a:t>og </a:t>
            </a:r>
            <a:r>
              <a:rPr lang="nb-NO" dirty="0" smtClean="0"/>
              <a:t>forstå </a:t>
            </a:r>
            <a:r>
              <a:rPr lang="nb-NO" dirty="0"/>
              <a:t>det man </a:t>
            </a:r>
            <a:r>
              <a:rPr lang="nb-NO" dirty="0" smtClean="0"/>
              <a:t>leser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b-NO" dirty="0"/>
              <a:t>å</a:t>
            </a:r>
            <a:r>
              <a:rPr lang="nb-NO" dirty="0" smtClean="0"/>
              <a:t> kunne </a:t>
            </a:r>
            <a:r>
              <a:rPr lang="nb-NO" dirty="0"/>
              <a:t>uttrykke seg muntlig og </a:t>
            </a:r>
            <a:r>
              <a:rPr lang="nb-NO" dirty="0" smtClean="0"/>
              <a:t>skriftlig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b-NO" dirty="0"/>
              <a:t>å</a:t>
            </a:r>
            <a:r>
              <a:rPr lang="nb-NO" dirty="0" smtClean="0"/>
              <a:t> ta </a:t>
            </a:r>
            <a:r>
              <a:rPr lang="nb-NO" dirty="0"/>
              <a:t>i bruk lesestrategier og læringsstrategier for å kunne lære mer av de faglige </a:t>
            </a:r>
            <a:r>
              <a:rPr lang="nb-NO" dirty="0" smtClean="0"/>
              <a:t>utfordringene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nb-NO" dirty="0"/>
          </a:p>
          <a:p>
            <a:pPr marL="522287" lvl="1" indent="0">
              <a:buNone/>
            </a:pPr>
            <a:endParaRPr lang="nb-NO" dirty="0" smtClean="0"/>
          </a:p>
          <a:p>
            <a:pPr marL="522287" lvl="1" indent="0">
              <a:buNone/>
            </a:pPr>
            <a:endParaRPr lang="nb-NO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nb-NO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nb-NO" dirty="0"/>
          </a:p>
        </p:txBody>
      </p:sp>
    </p:spTree>
    <p:extLst>
      <p:ext uri="{BB962C8B-B14F-4D97-AF65-F5344CB8AC3E}">
        <p14:creationId xmlns:p14="http://schemas.microsoft.com/office/powerpoint/2010/main" val="369752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756650" y="760412"/>
            <a:ext cx="8477250" cy="733425"/>
          </a:xfrm>
        </p:spPr>
        <p:txBody>
          <a:bodyPr/>
          <a:lstStyle/>
          <a:p>
            <a:r>
              <a:rPr lang="en-US" altLang="nb-NO" dirty="0" err="1" smtClean="0"/>
              <a:t>Inkluderende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opplæring</a:t>
            </a:r>
            <a:endParaRPr lang="en-US" altLang="nb-NO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altLang="nb-NO" dirty="0" smtClean="0"/>
          </a:p>
          <a:p>
            <a:pPr marL="0" indent="0">
              <a:buNone/>
            </a:pPr>
            <a:r>
              <a:rPr lang="en-US" altLang="nb-NO" dirty="0" err="1" smtClean="0"/>
              <a:t>Ved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skolestart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i</a:t>
            </a:r>
            <a:r>
              <a:rPr lang="en-US" altLang="nb-NO" dirty="0" smtClean="0"/>
              <a:t> 1.klasse </a:t>
            </a:r>
          </a:p>
          <a:p>
            <a:pPr marL="0" indent="0">
              <a:buNone/>
            </a:pPr>
            <a:endParaRPr lang="en-US" altLang="nb-NO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nb-NO" dirty="0" err="1" smtClean="0"/>
              <a:t>Lavt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ordforråd</a:t>
            </a:r>
            <a:r>
              <a:rPr lang="en-US" altLang="nb-NO" dirty="0" smtClean="0"/>
              <a:t> </a:t>
            </a:r>
            <a:r>
              <a:rPr lang="en-US" altLang="nb-NO" dirty="0" err="1"/>
              <a:t>i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norsk</a:t>
            </a:r>
            <a:endParaRPr lang="en-US" altLang="nb-NO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nb-NO" dirty="0" err="1" smtClean="0"/>
              <a:t>Manglende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begrepsapparat</a:t>
            </a:r>
            <a:r>
              <a:rPr lang="en-US" altLang="nb-NO" dirty="0" smtClean="0"/>
              <a:t> </a:t>
            </a:r>
            <a:r>
              <a:rPr lang="en-US" altLang="nb-NO" dirty="0" err="1"/>
              <a:t>i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norsk</a:t>
            </a:r>
            <a:endParaRPr lang="en-US" altLang="nb-NO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nb-NO" dirty="0" err="1" smtClean="0"/>
              <a:t>Manglende</a:t>
            </a:r>
            <a:r>
              <a:rPr lang="en-US" altLang="nb-NO" dirty="0" smtClean="0"/>
              <a:t> “</a:t>
            </a:r>
            <a:r>
              <a:rPr lang="en-US" altLang="nb-NO" dirty="0" err="1" smtClean="0"/>
              <a:t>lekekompetanse</a:t>
            </a:r>
            <a:r>
              <a:rPr lang="en-US" altLang="nb-NO" dirty="0" smtClean="0"/>
              <a:t>” </a:t>
            </a:r>
            <a:r>
              <a:rPr lang="en-US" altLang="nb-NO" dirty="0" err="1" smtClean="0"/>
              <a:t>og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sosiale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ferdigheter</a:t>
            </a:r>
            <a:endParaRPr lang="en-US" altLang="nb-NO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nb-NO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nb-NO" dirty="0" err="1" smtClean="0"/>
              <a:t>Manglende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leseforståelse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og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faglig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utvikling</a:t>
            </a:r>
            <a:endParaRPr lang="en-US" altLang="nb-NO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nb-NO" dirty="0" err="1" smtClean="0"/>
              <a:t>Uro</a:t>
            </a:r>
            <a:r>
              <a:rPr lang="en-US" altLang="nb-NO" dirty="0" smtClean="0"/>
              <a:t>, </a:t>
            </a:r>
            <a:r>
              <a:rPr lang="en-US" altLang="nb-NO" dirty="0" err="1" smtClean="0"/>
              <a:t>frustrasjon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og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manglende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konsentrasjon</a:t>
            </a:r>
            <a:endParaRPr lang="en-US" altLang="nb-NO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nb-NO" dirty="0"/>
          </a:p>
          <a:p>
            <a:pPr marL="0" indent="0">
              <a:buNone/>
            </a:pPr>
            <a:endParaRPr lang="en-US" altLang="nb-NO" dirty="0" smtClean="0"/>
          </a:p>
          <a:p>
            <a:pPr marL="0" indent="0" algn="ctr">
              <a:buNone/>
            </a:pPr>
            <a:r>
              <a:rPr lang="en-US" altLang="nb-NO" dirty="0" smtClean="0"/>
              <a:t>Vi </a:t>
            </a:r>
            <a:r>
              <a:rPr lang="en-US" altLang="nb-NO" dirty="0" err="1" smtClean="0"/>
              <a:t>må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finne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metoder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og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læring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som</a:t>
            </a:r>
            <a:r>
              <a:rPr lang="en-US" altLang="nb-NO" dirty="0" smtClean="0"/>
              <a:t> </a:t>
            </a:r>
            <a:r>
              <a:rPr lang="en-US" altLang="nb-NO" dirty="0" err="1" smtClean="0"/>
              <a:t>virker</a:t>
            </a:r>
            <a:endParaRPr lang="en-US" altLang="nb-NO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nb-NO" dirty="0"/>
          </a:p>
        </p:txBody>
      </p:sp>
    </p:spTree>
    <p:extLst>
      <p:ext uri="{BB962C8B-B14F-4D97-AF65-F5344CB8AC3E}">
        <p14:creationId xmlns:p14="http://schemas.microsoft.com/office/powerpoint/2010/main" val="149558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skermal_oppvekst_bilde">
  <a:themeElements>
    <a:clrScheme name="Askermal_grøn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EAA00"/>
      </a:accent1>
      <a:accent2>
        <a:srgbClr val="707C09"/>
      </a:accent2>
      <a:accent3>
        <a:srgbClr val="FFFFFF"/>
      </a:accent3>
      <a:accent4>
        <a:srgbClr val="000000"/>
      </a:accent4>
      <a:accent5>
        <a:srgbClr val="CCD2AA"/>
      </a:accent5>
      <a:accent6>
        <a:srgbClr val="657007"/>
      </a:accent6>
      <a:hlink>
        <a:srgbClr val="2B3716"/>
      </a:hlink>
      <a:folHlink>
        <a:srgbClr val="53602B"/>
      </a:folHlink>
    </a:clrScheme>
    <a:fontScheme name="Askermal_grønn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altLang="nb-NO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altLang="nb-NO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Askermal_grøn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9C0B9"/>
        </a:accent1>
        <a:accent2>
          <a:srgbClr val="B8A200"/>
        </a:accent2>
        <a:accent3>
          <a:srgbClr val="FFFFFF"/>
        </a:accent3>
        <a:accent4>
          <a:srgbClr val="000000"/>
        </a:accent4>
        <a:accent5>
          <a:srgbClr val="B9DCD9"/>
        </a:accent5>
        <a:accent6>
          <a:srgbClr val="A69200"/>
        </a:accent6>
        <a:hlink>
          <a:srgbClr val="415560"/>
        </a:hlink>
        <a:folHlink>
          <a:srgbClr val="707C0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kermal_grøn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EAA00"/>
        </a:accent1>
        <a:accent2>
          <a:srgbClr val="707C09"/>
        </a:accent2>
        <a:accent3>
          <a:srgbClr val="FFFFFF"/>
        </a:accent3>
        <a:accent4>
          <a:srgbClr val="000000"/>
        </a:accent4>
        <a:accent5>
          <a:srgbClr val="CCD2AA"/>
        </a:accent5>
        <a:accent6>
          <a:srgbClr val="657007"/>
        </a:accent6>
        <a:hlink>
          <a:srgbClr val="2B3716"/>
        </a:hlink>
        <a:folHlink>
          <a:srgbClr val="53602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Askermal_oppvekst_bilde</Template>
  <TotalTime>1165</TotalTime>
  <Words>842</Words>
  <Application>Microsoft Office PowerPoint</Application>
  <PresentationFormat>Egendefinert</PresentationFormat>
  <Paragraphs>182</Paragraphs>
  <Slides>19</Slides>
  <Notes>0</Notes>
  <HiddenSlides>0</HiddenSlides>
  <MMClips>0</MMClips>
  <ScaleCrop>false</ScaleCrop>
  <HeadingPairs>
    <vt:vector size="8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Innebygde OLE-servere</vt:lpstr>
      </vt:variant>
      <vt:variant>
        <vt:i4>1</vt:i4>
      </vt:variant>
      <vt:variant>
        <vt:lpstr>Lysbildetitler</vt:lpstr>
      </vt:variant>
      <vt:variant>
        <vt:i4>19</vt:i4>
      </vt:variant>
    </vt:vector>
  </HeadingPairs>
  <TitlesOfParts>
    <vt:vector size="23" baseType="lpstr">
      <vt:lpstr>Arial</vt:lpstr>
      <vt:lpstr>Verdana</vt:lpstr>
      <vt:lpstr>Askermal_oppvekst_bilde</vt:lpstr>
      <vt:lpstr>Dokument</vt:lpstr>
      <vt:lpstr>Hagaløkka skole</vt:lpstr>
      <vt:lpstr>PowerPoint-presentasjon</vt:lpstr>
      <vt:lpstr>PowerPoint-presentasjon</vt:lpstr>
      <vt:lpstr>  Felles verdiplattform</vt:lpstr>
      <vt:lpstr>PowerPoint-presentasjon</vt:lpstr>
      <vt:lpstr>Hagaløkka skole</vt:lpstr>
      <vt:lpstr>Fokusskole</vt:lpstr>
      <vt:lpstr>Inkluderende opplæring</vt:lpstr>
      <vt:lpstr>Inkluderende opplæring</vt:lpstr>
      <vt:lpstr>Inkluderende opplæring</vt:lpstr>
      <vt:lpstr>Inkluderende opplæring</vt:lpstr>
      <vt:lpstr>Lesing og realfag</vt:lpstr>
      <vt:lpstr>Norsk skole i Norge</vt:lpstr>
      <vt:lpstr>Inkluderende læringsmiljø</vt:lpstr>
      <vt:lpstr>Positivt og inkluderende læringsmiljø</vt:lpstr>
      <vt:lpstr>Dysleksivennlig skole</vt:lpstr>
      <vt:lpstr>Lærerne våre</vt:lpstr>
      <vt:lpstr>Kommunen vår</vt:lpstr>
      <vt:lpstr>Politikere og regjering</vt:lpstr>
    </vt:vector>
  </TitlesOfParts>
  <Company>Asker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Trond-Arne Zweidorff</dc:creator>
  <cp:lastModifiedBy>Teshome Tewasen</cp:lastModifiedBy>
  <cp:revision>45</cp:revision>
  <dcterms:created xsi:type="dcterms:W3CDTF">2018-09-11T08:25:37Z</dcterms:created>
  <dcterms:modified xsi:type="dcterms:W3CDTF">2018-09-17T17:29:32Z</dcterms:modified>
</cp:coreProperties>
</file>