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3"/>
  </p:notesMasterIdLst>
  <p:sldIdLst>
    <p:sldId id="256" r:id="rId2"/>
    <p:sldId id="311" r:id="rId3"/>
    <p:sldId id="401" r:id="rId4"/>
    <p:sldId id="394" r:id="rId5"/>
    <p:sldId id="395" r:id="rId6"/>
    <p:sldId id="396" r:id="rId7"/>
    <p:sldId id="393" r:id="rId8"/>
    <p:sldId id="334" r:id="rId9"/>
    <p:sldId id="399" r:id="rId10"/>
    <p:sldId id="337" r:id="rId11"/>
    <p:sldId id="402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20453-B2EF-45CC-9424-3793FA8E719D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06E1-EBC6-4A6B-9F7E-E3FABE6E52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3961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C06E1-EBC6-4A6B-9F7E-E3FABE6E52A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34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D925-5052-48E0-859F-7326D8B6832D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64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552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63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9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829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2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9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2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34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1745" y="4960137"/>
            <a:ext cx="7887855" cy="1463040"/>
          </a:xfrm>
        </p:spPr>
        <p:txBody>
          <a:bodyPr/>
          <a:lstStyle/>
          <a:p>
            <a:r>
              <a:rPr lang="nb-NO" dirty="0" err="1" smtClean="0"/>
              <a:t>Andrespråkslæring</a:t>
            </a:r>
            <a:r>
              <a:rPr lang="nb-NO" dirty="0" smtClean="0"/>
              <a:t> i barnehagen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600" dirty="0" smtClean="0"/>
              <a:t>Integreringskonferansen, 19.9.2018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7346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 vs. begrep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83772" y="1968759"/>
            <a:ext cx="10319658" cy="4516017"/>
          </a:xfrm>
        </p:spPr>
        <p:txBody>
          <a:bodyPr>
            <a:normAutofit/>
          </a:bodyPr>
          <a:lstStyle/>
          <a:p>
            <a:r>
              <a:rPr lang="nb-NO" dirty="0" smtClean="0"/>
              <a:t>Fordi Amir ikke kan </a:t>
            </a:r>
            <a:r>
              <a:rPr lang="nb-NO" i="1" dirty="0" smtClean="0"/>
              <a:t>ordet</a:t>
            </a:r>
            <a:r>
              <a:rPr lang="nb-NO" dirty="0" smtClean="0"/>
              <a:t> foss, konkluderer pedagogen med at han ikke kan </a:t>
            </a:r>
            <a:r>
              <a:rPr lang="nb-NO" i="1" dirty="0" smtClean="0"/>
              <a:t>begrepet</a:t>
            </a:r>
          </a:p>
          <a:p>
            <a:pPr lvl="1"/>
            <a:r>
              <a:rPr lang="nb-NO" dirty="0" smtClean="0">
                <a:solidFill>
                  <a:schemeClr val="accent2">
                    <a:lumMod val="75000"/>
                  </a:schemeClr>
                </a:solidFill>
              </a:rPr>
              <a:t>Potensiell undervurdering</a:t>
            </a:r>
          </a:p>
          <a:p>
            <a:pPr lvl="1"/>
            <a:r>
              <a:rPr lang="nb-NO" dirty="0" smtClean="0"/>
              <a:t>Fokus på </a:t>
            </a:r>
            <a:r>
              <a:rPr lang="nb-NO" dirty="0"/>
              <a:t>mangler som ikke er der, framfor mestring som er </a:t>
            </a:r>
            <a:r>
              <a:rPr lang="nb-NO" dirty="0" smtClean="0"/>
              <a:t>der</a:t>
            </a:r>
          </a:p>
          <a:p>
            <a:pPr lvl="1"/>
            <a:r>
              <a:rPr lang="nb-NO" dirty="0" smtClean="0"/>
              <a:t>Risiko: feil tiltak – umotiverte barn</a:t>
            </a:r>
          </a:p>
          <a:p>
            <a:pPr lvl="1"/>
            <a:endParaRPr lang="nb-NO" dirty="0"/>
          </a:p>
          <a:p>
            <a:r>
              <a:rPr lang="nb-NO" dirty="0" smtClean="0"/>
              <a:t>Fordi Anton kan mange </a:t>
            </a:r>
            <a:r>
              <a:rPr lang="nb-NO" i="1" dirty="0" smtClean="0"/>
              <a:t>ord</a:t>
            </a:r>
            <a:r>
              <a:rPr lang="nb-NO" dirty="0" smtClean="0"/>
              <a:t>, avdekkes det ikke så lett at han misforstår eller ikke kan </a:t>
            </a:r>
            <a:r>
              <a:rPr lang="nb-NO" i="1" dirty="0" smtClean="0"/>
              <a:t>begreper</a:t>
            </a:r>
          </a:p>
          <a:p>
            <a:pPr lvl="1"/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Potensiell overvurdering</a:t>
            </a:r>
          </a:p>
          <a:p>
            <a:pPr lvl="1"/>
            <a:r>
              <a:rPr lang="nb-NO" dirty="0" smtClean="0"/>
              <a:t>Manglende fokus på utfordringer</a:t>
            </a:r>
          </a:p>
          <a:p>
            <a:pPr lvl="1"/>
            <a:r>
              <a:rPr lang="nb-NO" dirty="0" smtClean="0"/>
              <a:t>Risiko: ingen tiltak – hull  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60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Dette er 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</a:rPr>
              <a:t>kunnskap for integrering</a:t>
            </a:r>
            <a:endParaRPr lang="nb-NO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9" y="1922105"/>
            <a:ext cx="9482140" cy="4581331"/>
          </a:xfrm>
        </p:spPr>
        <p:txBody>
          <a:bodyPr>
            <a:normAutofit lnSpcReduction="10000"/>
          </a:bodyPr>
          <a:lstStyle/>
          <a:p>
            <a:r>
              <a:rPr lang="nb-NO" sz="2600" dirty="0" smtClean="0"/>
              <a:t>Med den kunnskapen vi har om ordforrådets betydning for deltakelse, læring og seinere skolemestring må vi sikre at barnehagen får:</a:t>
            </a:r>
          </a:p>
          <a:p>
            <a:pPr lvl="1"/>
            <a:r>
              <a:rPr lang="nb-NO" sz="2400" dirty="0" smtClean="0"/>
              <a:t>God kompetanse</a:t>
            </a:r>
          </a:p>
          <a:p>
            <a:pPr lvl="1"/>
            <a:r>
              <a:rPr lang="nb-NO" sz="2400" dirty="0" smtClean="0"/>
              <a:t>Gode kartleggingsverktøy og -praksiser</a:t>
            </a:r>
          </a:p>
          <a:p>
            <a:pPr lvl="1"/>
            <a:r>
              <a:rPr lang="nb-NO" sz="2400" dirty="0" smtClean="0"/>
              <a:t>Mulighet til å kartlegge og stimulere på både morsmål og norsk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44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 og begreper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1951629"/>
            <a:ext cx="9720073" cy="4569243"/>
          </a:xfrm>
        </p:spPr>
        <p:txBody>
          <a:bodyPr>
            <a:normAutofit/>
          </a:bodyPr>
          <a:lstStyle/>
          <a:p>
            <a:r>
              <a:rPr lang="nb-NO" dirty="0" smtClean="0">
                <a:solidFill>
                  <a:schemeClr val="accent2">
                    <a:lumMod val="75000"/>
                  </a:schemeClr>
                </a:solidFill>
              </a:rPr>
              <a:t>Deltakelse </a:t>
            </a:r>
            <a:r>
              <a:rPr lang="nb-NO" dirty="0" smtClean="0"/>
              <a:t>og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</a:rPr>
              <a:t> læring</a:t>
            </a:r>
          </a:p>
          <a:p>
            <a:r>
              <a:rPr lang="nb-NO" dirty="0" smtClean="0"/>
              <a:t>Klar </a:t>
            </a:r>
            <a:r>
              <a:rPr lang="nb-NO" dirty="0"/>
              <a:t>sammenheng mellom </a:t>
            </a:r>
            <a:r>
              <a:rPr lang="nb-NO" dirty="0" smtClean="0"/>
              <a:t>ordforråd, leseferdigheter og skoleprestasjoner</a:t>
            </a:r>
          </a:p>
          <a:p>
            <a:r>
              <a:rPr lang="nb-NO" dirty="0" err="1">
                <a:solidFill>
                  <a:schemeClr val="accent2">
                    <a:lumMod val="75000"/>
                  </a:schemeClr>
                </a:solidFill>
              </a:rPr>
              <a:t>Matteuseffekten</a:t>
            </a:r>
            <a:r>
              <a:rPr lang="nb-NO" dirty="0"/>
              <a:t> </a:t>
            </a:r>
          </a:p>
          <a:p>
            <a:r>
              <a:rPr lang="nb-NO" dirty="0" smtClean="0"/>
              <a:t>Barns ordforråd som seksåringer predikerer i stor grad ordforrådet deres som 15-åringer </a:t>
            </a:r>
          </a:p>
          <a:p>
            <a:r>
              <a:rPr lang="nb-NO" dirty="0"/>
              <a:t>T</a:t>
            </a:r>
            <a:r>
              <a:rPr lang="nb-NO" dirty="0" smtClean="0"/>
              <a:t>reåringer </a:t>
            </a:r>
            <a:r>
              <a:rPr lang="nb-NO" dirty="0"/>
              <a:t>med det største ordforrådet </a:t>
            </a:r>
            <a:r>
              <a:rPr lang="nb-NO" dirty="0" smtClean="0"/>
              <a:t>forstår tre-fire ganger </a:t>
            </a:r>
            <a:r>
              <a:rPr lang="nb-NO" dirty="0"/>
              <a:t>så mange ord som de med det minste </a:t>
            </a:r>
            <a:r>
              <a:rPr lang="nb-NO" dirty="0" smtClean="0"/>
              <a:t>ordforrådet </a:t>
            </a:r>
            <a:r>
              <a:rPr lang="nb-NO" dirty="0"/>
              <a:t>(Lyster, Horn og </a:t>
            </a:r>
            <a:r>
              <a:rPr lang="nb-NO" dirty="0" err="1"/>
              <a:t>Rygvold</a:t>
            </a:r>
            <a:r>
              <a:rPr lang="nb-NO" dirty="0"/>
              <a:t> 2010</a:t>
            </a:r>
            <a:r>
              <a:rPr lang="nb-NO" dirty="0" smtClean="0"/>
              <a:t>) </a:t>
            </a:r>
            <a:endParaRPr lang="nb-NO" dirty="0"/>
          </a:p>
          <a:p>
            <a:endParaRPr lang="nb-NO" dirty="0"/>
          </a:p>
          <a:p>
            <a:r>
              <a:rPr lang="nb-NO" dirty="0" smtClean="0"/>
              <a:t>Enda mer prekært for </a:t>
            </a:r>
            <a:r>
              <a:rPr lang="nb-NO" dirty="0" err="1" smtClean="0"/>
              <a:t>andrespråksinnlærere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09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eforklaring formet som en ellipse 3"/>
          <p:cNvSpPr/>
          <p:nvPr/>
        </p:nvSpPr>
        <p:spPr>
          <a:xfrm>
            <a:off x="1671782" y="849745"/>
            <a:ext cx="8820727" cy="4830619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«Hvis </a:t>
            </a:r>
            <a:r>
              <a:rPr lang="nb-NO" sz="2400" dirty="0"/>
              <a:t>vi sier om </a:t>
            </a:r>
            <a:r>
              <a:rPr lang="nb-NO" sz="2400" dirty="0" smtClean="0"/>
              <a:t>et barn </a:t>
            </a:r>
            <a:r>
              <a:rPr lang="nb-NO" sz="2400" dirty="0"/>
              <a:t>at han eller hun har et lite ordforråd, mener vi da at vedkommende forstår og bruker </a:t>
            </a:r>
            <a:r>
              <a:rPr lang="nb-NO" sz="2400" i="1" dirty="0"/>
              <a:t>få ordformer</a:t>
            </a:r>
            <a:r>
              <a:rPr lang="nb-NO" sz="2400" dirty="0"/>
              <a:t>, eller mener vi at </a:t>
            </a:r>
            <a:r>
              <a:rPr lang="nb-NO" sz="2400" dirty="0" smtClean="0"/>
              <a:t>barnet </a:t>
            </a:r>
            <a:r>
              <a:rPr lang="nb-NO" sz="2400" dirty="0"/>
              <a:t>har </a:t>
            </a:r>
            <a:r>
              <a:rPr lang="nb-NO" sz="2400" i="1" dirty="0"/>
              <a:t>få begreper</a:t>
            </a:r>
            <a:r>
              <a:rPr lang="nb-NO" sz="2400" dirty="0" smtClean="0"/>
              <a:t>?»</a:t>
            </a:r>
          </a:p>
          <a:p>
            <a:pPr algn="ctr"/>
            <a:r>
              <a:rPr lang="nb-NO" sz="1600" dirty="0" smtClean="0"/>
              <a:t>									(Golden, 2011)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996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371311"/>
            <a:ext cx="2679700" cy="4022725"/>
          </a:xfrm>
        </p:spPr>
      </p:pic>
      <p:pic>
        <p:nvPicPr>
          <p:cNvPr id="10" name="Plassholder for innhold 9"/>
          <p:cNvPicPr>
            <a:picLocks noGrp="1" noChangeAspect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130" y="1371312"/>
            <a:ext cx="5861050" cy="4022725"/>
          </a:xfrm>
        </p:spPr>
      </p:pic>
      <p:sp>
        <p:nvSpPr>
          <p:cNvPr id="11" name="TekstSylinder 10"/>
          <p:cNvSpPr txBox="1"/>
          <p:nvPr/>
        </p:nvSpPr>
        <p:spPr>
          <a:xfrm>
            <a:off x="9643207" y="5394037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(NAFO)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82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eforklaring formet som en ellipse 3"/>
          <p:cNvSpPr/>
          <p:nvPr/>
        </p:nvSpPr>
        <p:spPr>
          <a:xfrm>
            <a:off x="1662546" y="886689"/>
            <a:ext cx="4119418" cy="2493819"/>
          </a:xfrm>
          <a:prstGeom prst="wedgeEllipseCallout">
            <a:avLst>
              <a:gd name="adj1" fmla="val -38098"/>
              <a:gd name="adj2" fmla="val 5361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dirty="0" smtClean="0"/>
              <a:t>«Trollet bor i </a:t>
            </a:r>
            <a:r>
              <a:rPr lang="nb-NO" sz="2400" dirty="0"/>
              <a:t>den som har vann med fart i»</a:t>
            </a:r>
          </a:p>
        </p:txBody>
      </p:sp>
      <p:sp>
        <p:nvSpPr>
          <p:cNvPr id="5" name="Bildeforklaring formet som en ellipse 4"/>
          <p:cNvSpPr/>
          <p:nvPr/>
        </p:nvSpPr>
        <p:spPr>
          <a:xfrm>
            <a:off x="5966691" y="2641598"/>
            <a:ext cx="4119418" cy="2493819"/>
          </a:xfrm>
          <a:prstGeom prst="wedgeEllipseCallout">
            <a:avLst>
              <a:gd name="adj1" fmla="val 28943"/>
              <a:gd name="adj2" fmla="val 5768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«Du skjønner, Amir kan ikke begrepet foss»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591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 det er </a:t>
            </a:r>
            <a:r>
              <a:rPr lang="nb-NO" i="1" dirty="0" smtClean="0"/>
              <a:t>begrepet</a:t>
            </a:r>
            <a:r>
              <a:rPr lang="nb-NO" dirty="0" smtClean="0"/>
              <a:t>  </a:t>
            </a:r>
            <a:r>
              <a:rPr lang="nb-NO" dirty="0" err="1" smtClean="0"/>
              <a:t>amir</a:t>
            </a:r>
            <a:r>
              <a:rPr lang="nb-NO" dirty="0" smtClean="0"/>
              <a:t> kan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242" y="2877939"/>
            <a:ext cx="3781953" cy="2838846"/>
          </a:xfrm>
          <a:prstGeom prst="rect">
            <a:avLst/>
          </a:prstGeom>
        </p:spPr>
      </p:pic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5989319" y="2877939"/>
            <a:ext cx="5537663" cy="2838846"/>
          </a:xfrm>
        </p:spPr>
        <p:txBody>
          <a:bodyPr>
            <a:normAutofit/>
          </a:bodyPr>
          <a:lstStyle/>
          <a:p>
            <a:r>
              <a:rPr lang="nb-NO" dirty="0" smtClean="0"/>
              <a:t>Han kan bare ikke det norske </a:t>
            </a:r>
            <a:r>
              <a:rPr lang="nb-NO" i="1" dirty="0" smtClean="0"/>
              <a:t>ordet </a:t>
            </a:r>
            <a:r>
              <a:rPr lang="nb-NO" dirty="0" smtClean="0"/>
              <a:t>«foss»</a:t>
            </a:r>
          </a:p>
          <a:p>
            <a:r>
              <a:rPr lang="nb-NO" dirty="0" smtClean="0"/>
              <a:t>Ord </a:t>
            </a:r>
            <a:r>
              <a:rPr lang="nb-NO" dirty="0"/>
              <a:t>tilhører språket, begreper tilhører </a:t>
            </a:r>
            <a:r>
              <a:rPr lang="nb-NO" dirty="0" smtClean="0"/>
              <a:t>tanken</a:t>
            </a:r>
            <a:endParaRPr lang="nb-NO" dirty="0"/>
          </a:p>
          <a:p>
            <a:r>
              <a:rPr lang="nb-NO" dirty="0"/>
              <a:t>Ord </a:t>
            </a:r>
            <a:r>
              <a:rPr lang="nb-NO" dirty="0" smtClean="0"/>
              <a:t>er tilfeldige </a:t>
            </a:r>
            <a:r>
              <a:rPr lang="nb-NO" dirty="0"/>
              <a:t>og språkspesifikke merkelapper på fenomener og forhold</a:t>
            </a:r>
          </a:p>
          <a:p>
            <a:r>
              <a:rPr lang="nb-NO" dirty="0"/>
              <a:t>Er begrepet lært, kan en lett tilegne seg den nye merkelappen – altså det nye </a:t>
            </a:r>
            <a:r>
              <a:rPr lang="nb-NO" i="1" dirty="0"/>
              <a:t>ordet</a:t>
            </a:r>
            <a:r>
              <a:rPr lang="nb-NO" dirty="0"/>
              <a:t> – for dette begrepet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16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99655" cy="1499616"/>
          </a:xfrm>
        </p:spPr>
        <p:txBody>
          <a:bodyPr>
            <a:normAutofit/>
          </a:bodyPr>
          <a:lstStyle/>
          <a:p>
            <a:r>
              <a:rPr lang="nb-NO" sz="4000" dirty="0" smtClean="0"/>
              <a:t>Viktig distinksjon i møte med minoritetsspråklige barn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4128" y="2013527"/>
            <a:ext cx="9720073" cy="4295833"/>
          </a:xfrm>
        </p:spPr>
        <p:txBody>
          <a:bodyPr/>
          <a:lstStyle/>
          <a:p>
            <a:r>
              <a:rPr lang="nb-NO" dirty="0" smtClean="0"/>
              <a:t>1) Kan ha begrepsforståelse, men mangle det norske ordet 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/>
              <a:t>2</a:t>
            </a:r>
            <a:r>
              <a:rPr lang="nb-NO" dirty="0" smtClean="0"/>
              <a:t>) Kan ha begrepsforståelse, men for svak norskkompetanse til å uttrykke forståelse </a:t>
            </a:r>
          </a:p>
          <a:p>
            <a:endParaRPr lang="nb-NO" dirty="0" smtClean="0"/>
          </a:p>
          <a:p>
            <a:r>
              <a:rPr lang="nb-NO" dirty="0" smtClean="0"/>
              <a:t>Men også: </a:t>
            </a:r>
          </a:p>
          <a:p>
            <a:r>
              <a:rPr lang="nb-NO" dirty="0" smtClean="0"/>
              <a:t>3) Kan ha ord </a:t>
            </a:r>
            <a:r>
              <a:rPr lang="nb-NO" i="1" dirty="0" smtClean="0"/>
              <a:t>uten</a:t>
            </a:r>
            <a:r>
              <a:rPr lang="nb-NO" dirty="0" smtClean="0"/>
              <a:t> eller med </a:t>
            </a:r>
            <a:r>
              <a:rPr lang="nb-NO" i="1" dirty="0" smtClean="0"/>
              <a:t>feil</a:t>
            </a:r>
            <a:r>
              <a:rPr lang="nb-NO" dirty="0" smtClean="0"/>
              <a:t> begrep</a:t>
            </a:r>
          </a:p>
          <a:p>
            <a:endParaRPr lang="nb-NO" dirty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08980"/>
              </p:ext>
            </p:extLst>
          </p:nvPr>
        </p:nvGraphicFramePr>
        <p:xfrm>
          <a:off x="1496290" y="2539230"/>
          <a:ext cx="38515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783">
                  <a:extLst>
                    <a:ext uri="{9D8B030D-6E8A-4147-A177-3AD203B41FA5}">
                      <a16:colId xmlns:a16="http://schemas.microsoft.com/office/drawing/2014/main" val="1787862416"/>
                    </a:ext>
                  </a:extLst>
                </a:gridCol>
                <a:gridCol w="1925783">
                  <a:extLst>
                    <a:ext uri="{9D8B030D-6E8A-4147-A177-3AD203B41FA5}">
                      <a16:colId xmlns:a16="http://schemas.microsoft.com/office/drawing/2014/main" val="2285659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              ?</a:t>
                      </a:r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vann med fart i</a:t>
                      </a:r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39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0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1498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Bildeforklaring formet som en ellipse 3"/>
          <p:cNvSpPr/>
          <p:nvPr/>
        </p:nvSpPr>
        <p:spPr>
          <a:xfrm>
            <a:off x="926289" y="74225"/>
            <a:ext cx="3416076" cy="1129416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Nå </a:t>
            </a:r>
            <a:r>
              <a:rPr lang="nb-NO" dirty="0"/>
              <a:t>har vi en president på Felix, som går på </a:t>
            </a:r>
            <a:r>
              <a:rPr lang="nb-NO" dirty="0" smtClean="0"/>
              <a:t>høgskolen</a:t>
            </a:r>
            <a:endParaRPr lang="nb-NO" dirty="0"/>
          </a:p>
        </p:txBody>
      </p:sp>
      <p:sp>
        <p:nvSpPr>
          <p:cNvPr id="5" name="Bildeforklaring formet som en ellipse 4"/>
          <p:cNvSpPr/>
          <p:nvPr/>
        </p:nvSpPr>
        <p:spPr>
          <a:xfrm>
            <a:off x="6733308" y="265130"/>
            <a:ext cx="3186547" cy="1221925"/>
          </a:xfrm>
          <a:prstGeom prst="wedgeEllipseCallout">
            <a:avLst>
              <a:gd name="adj1" fmla="val 28907"/>
              <a:gd name="adj2" fmla="val 6314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Nei</a:t>
            </a:r>
            <a:r>
              <a:rPr lang="nb-NO" dirty="0"/>
              <a:t>, dere har en </a:t>
            </a:r>
            <a:r>
              <a:rPr lang="nb-NO" dirty="0" smtClean="0"/>
              <a:t>student</a:t>
            </a:r>
            <a:endParaRPr lang="nb-NO" dirty="0"/>
          </a:p>
        </p:txBody>
      </p:sp>
      <p:sp>
        <p:nvSpPr>
          <p:cNvPr id="6" name="Bildeforklaring formet som en ellipse 5"/>
          <p:cNvSpPr/>
          <p:nvPr/>
        </p:nvSpPr>
        <p:spPr>
          <a:xfrm>
            <a:off x="988290" y="1421470"/>
            <a:ext cx="3296004" cy="1064013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Nei</a:t>
            </a:r>
            <a:r>
              <a:rPr lang="nb-NO" dirty="0"/>
              <a:t>, en </a:t>
            </a:r>
            <a:r>
              <a:rPr lang="nb-NO" dirty="0" smtClean="0"/>
              <a:t>president</a:t>
            </a:r>
            <a:endParaRPr lang="nb-NO" dirty="0"/>
          </a:p>
        </p:txBody>
      </p:sp>
      <p:sp>
        <p:nvSpPr>
          <p:cNvPr id="7" name="Bildeforklaring formet som en ellipse 6"/>
          <p:cNvSpPr/>
          <p:nvPr/>
        </p:nvSpPr>
        <p:spPr>
          <a:xfrm>
            <a:off x="6733308" y="1736513"/>
            <a:ext cx="3193048" cy="1266786"/>
          </a:xfrm>
          <a:prstGeom prst="wedgeEllipseCallout">
            <a:avLst>
              <a:gd name="adj1" fmla="val 31903"/>
              <a:gd name="adj2" fmla="val 60031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Men </a:t>
            </a:r>
            <a:r>
              <a:rPr lang="nb-NO" dirty="0"/>
              <a:t>hva er en president, da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8" name="Bildeforklaring formet som en ellipse 7"/>
          <p:cNvSpPr/>
          <p:nvPr/>
        </p:nvSpPr>
        <p:spPr>
          <a:xfrm>
            <a:off x="1048427" y="2703313"/>
            <a:ext cx="3352010" cy="1136614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Det er sånn som han mannen som bestemmer over Afrika</a:t>
            </a:r>
            <a:endParaRPr lang="nb-NO" dirty="0"/>
          </a:p>
        </p:txBody>
      </p:sp>
      <p:sp>
        <p:nvSpPr>
          <p:cNvPr id="9" name="Bildeforklaring formet som en ellipse 8"/>
          <p:cNvSpPr/>
          <p:nvPr/>
        </p:nvSpPr>
        <p:spPr>
          <a:xfrm>
            <a:off x="6737925" y="3431634"/>
            <a:ext cx="3265057" cy="1177311"/>
          </a:xfrm>
          <a:prstGeom prst="wedgeEllipseCallout">
            <a:avLst>
              <a:gd name="adj1" fmla="val 31406"/>
              <a:gd name="adj2" fmla="val 6064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Du tenker på Obama, som bestemmer over USA?</a:t>
            </a:r>
            <a:endParaRPr lang="nb-NO" dirty="0"/>
          </a:p>
        </p:txBody>
      </p:sp>
      <p:sp>
        <p:nvSpPr>
          <p:cNvPr id="10" name="Bildeforklaring formet som en ellipse 9"/>
          <p:cNvSpPr/>
          <p:nvPr/>
        </p:nvSpPr>
        <p:spPr>
          <a:xfrm>
            <a:off x="1106498" y="4138139"/>
            <a:ext cx="3235867" cy="1235245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Ja</a:t>
            </a:r>
            <a:r>
              <a:rPr lang="nb-NO" dirty="0"/>
              <a:t>, og som har slektninger i </a:t>
            </a:r>
            <a:r>
              <a:rPr lang="nb-NO" dirty="0" smtClean="0"/>
              <a:t>Afrika</a:t>
            </a:r>
            <a:endParaRPr lang="nb-NO" dirty="0"/>
          </a:p>
        </p:txBody>
      </p:sp>
      <p:sp>
        <p:nvSpPr>
          <p:cNvPr id="11" name="Bildeforklaring formet som en ellipse 10"/>
          <p:cNvSpPr/>
          <p:nvPr/>
        </p:nvSpPr>
        <p:spPr>
          <a:xfrm>
            <a:off x="6834907" y="4877125"/>
            <a:ext cx="3265057" cy="1177311"/>
          </a:xfrm>
          <a:prstGeom prst="wedgeEllipseCallout">
            <a:avLst>
              <a:gd name="adj1" fmla="val 31406"/>
              <a:gd name="adj2" fmla="val 6064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Mm</a:t>
            </a:r>
            <a:r>
              <a:rPr lang="nb-NO" dirty="0"/>
              <a:t>, hva er slektninger da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12" name="Plassholder for innhold 11"/>
          <p:cNvSpPr>
            <a:spLocks noGrp="1"/>
          </p:cNvSpPr>
          <p:nvPr>
            <p:ph idx="4294967295"/>
          </p:nvPr>
        </p:nvSpPr>
        <p:spPr>
          <a:xfrm>
            <a:off x="1106498" y="5671596"/>
            <a:ext cx="3177796" cy="978586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00" dirty="0" smtClean="0"/>
              <a:t>En type dyr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85081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1104253"/>
              </p:ext>
            </p:extLst>
          </p:nvPr>
        </p:nvGraphicFramePr>
        <p:xfrm>
          <a:off x="1782618" y="1297420"/>
          <a:ext cx="812006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0031">
                  <a:extLst>
                    <a:ext uri="{9D8B030D-6E8A-4147-A177-3AD203B41FA5}">
                      <a16:colId xmlns:a16="http://schemas.microsoft.com/office/drawing/2014/main" val="3480427461"/>
                    </a:ext>
                  </a:extLst>
                </a:gridCol>
                <a:gridCol w="4060031">
                  <a:extLst>
                    <a:ext uri="{9D8B030D-6E8A-4147-A177-3AD203B41FA5}">
                      <a16:colId xmlns:a16="http://schemas.microsoft.com/office/drawing/2014/main" val="1319184132"/>
                    </a:ext>
                  </a:extLst>
                </a:gridCol>
              </a:tblGrid>
              <a:tr h="1048616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President</a:t>
                      </a:r>
                    </a:p>
                    <a:p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En som går på høgskolen</a:t>
                      </a:r>
                    </a:p>
                    <a:p>
                      <a:r>
                        <a:rPr lang="nb-NO" dirty="0" smtClean="0"/>
                        <a:t>En som bestemmer over</a:t>
                      </a:r>
                      <a:r>
                        <a:rPr lang="nb-NO" baseline="0" dirty="0" smtClean="0"/>
                        <a:t> land/kontinent</a:t>
                      </a:r>
                    </a:p>
                    <a:p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78135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87755"/>
              </p:ext>
            </p:extLst>
          </p:nvPr>
        </p:nvGraphicFramePr>
        <p:xfrm>
          <a:off x="1782618" y="3074938"/>
          <a:ext cx="8120062" cy="108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0031">
                  <a:extLst>
                    <a:ext uri="{9D8B030D-6E8A-4147-A177-3AD203B41FA5}">
                      <a16:colId xmlns:a16="http://schemas.microsoft.com/office/drawing/2014/main" val="1851678174"/>
                    </a:ext>
                  </a:extLst>
                </a:gridCol>
                <a:gridCol w="4060031">
                  <a:extLst>
                    <a:ext uri="{9D8B030D-6E8A-4147-A177-3AD203B41FA5}">
                      <a16:colId xmlns:a16="http://schemas.microsoft.com/office/drawing/2014/main" val="362432311"/>
                    </a:ext>
                  </a:extLst>
                </a:gridCol>
              </a:tblGrid>
              <a:tr h="1081426"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Slektning</a:t>
                      </a:r>
                    </a:p>
                    <a:p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  <a:p>
                      <a:r>
                        <a:rPr lang="nb-NO" dirty="0" smtClean="0"/>
                        <a:t>En type dyr </a:t>
                      </a:r>
                    </a:p>
                    <a:p>
                      <a:endParaRPr lang="nb-NO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62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4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432</Words>
  <Application>Microsoft Office PowerPoint</Application>
  <PresentationFormat>Widescreen</PresentationFormat>
  <Paragraphs>72</Paragraphs>
  <Slides>11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Andrespråkslæring i barnehagen</vt:lpstr>
      <vt:lpstr>Ord og begreper </vt:lpstr>
      <vt:lpstr>PowerPoint-presentasjon</vt:lpstr>
      <vt:lpstr>PowerPoint-presentasjon</vt:lpstr>
      <vt:lpstr>PowerPoint-presentasjon</vt:lpstr>
      <vt:lpstr>Men det er begrepet  amir kan</vt:lpstr>
      <vt:lpstr>Viktig distinksjon i møte med minoritetsspråklige barn</vt:lpstr>
      <vt:lpstr>PowerPoint-presentasjon</vt:lpstr>
      <vt:lpstr>PowerPoint-presentasjon</vt:lpstr>
      <vt:lpstr>Ord vs. begrep</vt:lpstr>
      <vt:lpstr>Dette er kunnskap for integrering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Irmelin Kjelaas</dc:creator>
  <cp:lastModifiedBy>Teshome Tewasen</cp:lastModifiedBy>
  <cp:revision>97</cp:revision>
  <cp:lastPrinted>2018-09-17T12:33:12Z</cp:lastPrinted>
  <dcterms:created xsi:type="dcterms:W3CDTF">2017-10-01T20:33:21Z</dcterms:created>
  <dcterms:modified xsi:type="dcterms:W3CDTF">2018-09-17T18:29:17Z</dcterms:modified>
</cp:coreProperties>
</file>