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331" r:id="rId5"/>
    <p:sldId id="348" r:id="rId6"/>
    <p:sldId id="334" r:id="rId7"/>
    <p:sldId id="335" r:id="rId8"/>
    <p:sldId id="368" r:id="rId9"/>
    <p:sldId id="339" r:id="rId10"/>
    <p:sldId id="361" r:id="rId11"/>
    <p:sldId id="380" r:id="rId12"/>
    <p:sldId id="381" r:id="rId13"/>
    <p:sldId id="382" r:id="rId14"/>
    <p:sldId id="362" r:id="rId15"/>
    <p:sldId id="363" r:id="rId16"/>
    <p:sldId id="383" r:id="rId17"/>
    <p:sldId id="364" r:id="rId18"/>
    <p:sldId id="372" r:id="rId19"/>
    <p:sldId id="373" r:id="rId20"/>
    <p:sldId id="374" r:id="rId21"/>
    <p:sldId id="384" r:id="rId22"/>
    <p:sldId id="365" r:id="rId23"/>
    <p:sldId id="366" r:id="rId24"/>
    <p:sldId id="369" r:id="rId25"/>
    <p:sldId id="367" r:id="rId26"/>
    <p:sldId id="375" r:id="rId27"/>
    <p:sldId id="377" r:id="rId28"/>
    <p:sldId id="378" r:id="rId29"/>
    <p:sldId id="385" r:id="rId30"/>
  </p:sldIdLst>
  <p:sldSz cx="17345025" cy="9752013"/>
  <p:notesSz cx="6858000" cy="9144000"/>
  <p:defaultTextStyle>
    <a:defPPr>
      <a:defRPr lang="nb-NO"/>
    </a:defPPr>
    <a:lvl1pPr marL="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F0DDD49-8066-4352-B6B5-FC1A8E5854EA}">
  <a:tblStyle styleId="{5F0DDD49-8066-4352-B6B5-FC1A8E5854EA}" styleName="Oslo Met tabellstil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6350" cmpd="sng">
              <a:solidFill>
                <a:srgbClr val="D7D7D7"/>
              </a:solidFill>
            </a:ln>
          </a:top>
          <a:bottom>
            <a:ln w="6350" cmpd="sng">
              <a:solidFill>
                <a:srgbClr val="D7D7D7"/>
              </a:solidFill>
            </a:ln>
          </a:bottom>
          <a:insideH>
            <a:ln w="6350" cmpd="sng">
              <a:solidFill>
                <a:srgbClr val="D7D7D7"/>
              </a:solidFill>
            </a:ln>
          </a:insideH>
          <a:insideV>
            <a:ln w="0" cmpd="sng">
              <a:solidFill>
                <a:schemeClr val="lt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905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7" autoAdjust="0"/>
  </p:normalViewPr>
  <p:slideViewPr>
    <p:cSldViewPr snapToGrid="0">
      <p:cViewPr varScale="1">
        <p:scale>
          <a:sx n="42" d="100"/>
          <a:sy n="42" d="100"/>
        </p:scale>
        <p:origin x="1293" y="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'Ark1'!$A$2:$A$5</c:f>
              <c:strCache>
                <c:ptCount val="4"/>
                <c:pt idx="0">
                  <c:v>Født i Norge</c:v>
                </c:pt>
                <c:pt idx="1">
                  <c:v>Flyttet til Norge før skolealder</c:v>
                </c:pt>
                <c:pt idx="2">
                  <c:v>Flyttet til Norge i barneskolen</c:v>
                </c:pt>
                <c:pt idx="3">
                  <c:v>Flyttet til Norge i ungdomsårene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44</c:v>
                </c:pt>
                <c:pt idx="1">
                  <c:v>15</c:v>
                </c:pt>
                <c:pt idx="2">
                  <c:v>20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2-43ED-9FE9-368155FD9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164320"/>
        <c:axId val="472165304"/>
      </c:barChart>
      <c:catAx>
        <c:axId val="4721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nb-NO"/>
          </a:p>
        </c:txPr>
        <c:crossAx val="472165304"/>
        <c:crosses val="autoZero"/>
        <c:auto val="1"/>
        <c:lblAlgn val="ctr"/>
        <c:lblOffset val="100"/>
        <c:noMultiLvlLbl val="0"/>
      </c:catAx>
      <c:valAx>
        <c:axId val="472165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72164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+mj-lt"/>
        </a:defRPr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Karakterer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0.00</c:formatCode>
                <c:ptCount val="21"/>
                <c:pt idx="0">
                  <c:v>4.05</c:v>
                </c:pt>
                <c:pt idx="1">
                  <c:v>4</c:v>
                </c:pt>
                <c:pt idx="2">
                  <c:v>3.99</c:v>
                </c:pt>
                <c:pt idx="3">
                  <c:v>3.94</c:v>
                </c:pt>
                <c:pt idx="4">
                  <c:v>3.93</c:v>
                </c:pt>
                <c:pt idx="5">
                  <c:v>3.91</c:v>
                </c:pt>
                <c:pt idx="6">
                  <c:v>3.88</c:v>
                </c:pt>
                <c:pt idx="7">
                  <c:v>3.87</c:v>
                </c:pt>
                <c:pt idx="8">
                  <c:v>3.87</c:v>
                </c:pt>
                <c:pt idx="9">
                  <c:v>3.83</c:v>
                </c:pt>
                <c:pt idx="10">
                  <c:v>3.74</c:v>
                </c:pt>
                <c:pt idx="11">
                  <c:v>3.72</c:v>
                </c:pt>
                <c:pt idx="12">
                  <c:v>3.67</c:v>
                </c:pt>
                <c:pt idx="13">
                  <c:v>3.67</c:v>
                </c:pt>
                <c:pt idx="14">
                  <c:v>3.66</c:v>
                </c:pt>
                <c:pt idx="15">
                  <c:v>3.51</c:v>
                </c:pt>
                <c:pt idx="16">
                  <c:v>3.5</c:v>
                </c:pt>
                <c:pt idx="17">
                  <c:v>3.36</c:v>
                </c:pt>
                <c:pt idx="18">
                  <c:v>3.36</c:v>
                </c:pt>
                <c:pt idx="19">
                  <c:v>3.36</c:v>
                </c:pt>
                <c:pt idx="20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ax val="4.5"/>
          <c:min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Juster SØS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0.00</c:formatCode>
                <c:ptCount val="21"/>
                <c:pt idx="0">
                  <c:v>4.29</c:v>
                </c:pt>
                <c:pt idx="1">
                  <c:v>4</c:v>
                </c:pt>
                <c:pt idx="2">
                  <c:v>4.0199999999999996</c:v>
                </c:pt>
                <c:pt idx="3">
                  <c:v>4.08</c:v>
                </c:pt>
                <c:pt idx="4">
                  <c:v>3.92</c:v>
                </c:pt>
                <c:pt idx="5">
                  <c:v>3.99</c:v>
                </c:pt>
                <c:pt idx="6">
                  <c:v>4</c:v>
                </c:pt>
                <c:pt idx="7">
                  <c:v>4.0199999999999996</c:v>
                </c:pt>
                <c:pt idx="8">
                  <c:v>4.07</c:v>
                </c:pt>
                <c:pt idx="9">
                  <c:v>3.95</c:v>
                </c:pt>
                <c:pt idx="10">
                  <c:v>3.97</c:v>
                </c:pt>
                <c:pt idx="11">
                  <c:v>4.01</c:v>
                </c:pt>
                <c:pt idx="12">
                  <c:v>3.83</c:v>
                </c:pt>
                <c:pt idx="13">
                  <c:v>3.94</c:v>
                </c:pt>
                <c:pt idx="14">
                  <c:v>3.81</c:v>
                </c:pt>
                <c:pt idx="15">
                  <c:v>3.79</c:v>
                </c:pt>
                <c:pt idx="16">
                  <c:v>3.72</c:v>
                </c:pt>
                <c:pt idx="17">
                  <c:v>3.73</c:v>
                </c:pt>
                <c:pt idx="18">
                  <c:v>3.76</c:v>
                </c:pt>
                <c:pt idx="19">
                  <c:v>3.76</c:v>
                </c:pt>
                <c:pt idx="20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C-4AB9-944C-4E263D318CA2}"/>
            </c:ext>
          </c:extLst>
        </c:ser>
        <c:ser>
          <c:idx val="0"/>
          <c:order val="1"/>
          <c:tx>
            <c:strRef>
              <c:f>'Ark1'!$C$1</c:f>
              <c:strCache>
                <c:ptCount val="1"/>
                <c:pt idx="0">
                  <c:v>Karakter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'Ark1'!$C$2:$C$22</c:f>
              <c:numCache>
                <c:formatCode>0.00</c:formatCode>
                <c:ptCount val="21"/>
                <c:pt idx="0">
                  <c:v>4.05</c:v>
                </c:pt>
                <c:pt idx="1">
                  <c:v>4</c:v>
                </c:pt>
                <c:pt idx="2">
                  <c:v>3.99</c:v>
                </c:pt>
                <c:pt idx="3">
                  <c:v>3.94</c:v>
                </c:pt>
                <c:pt idx="4">
                  <c:v>3.93</c:v>
                </c:pt>
                <c:pt idx="5">
                  <c:v>3.91</c:v>
                </c:pt>
                <c:pt idx="6">
                  <c:v>3.88</c:v>
                </c:pt>
                <c:pt idx="7">
                  <c:v>3.87</c:v>
                </c:pt>
                <c:pt idx="8">
                  <c:v>3.87</c:v>
                </c:pt>
                <c:pt idx="9">
                  <c:v>3.83</c:v>
                </c:pt>
                <c:pt idx="10">
                  <c:v>3.74</c:v>
                </c:pt>
                <c:pt idx="11">
                  <c:v>3.72</c:v>
                </c:pt>
                <c:pt idx="12">
                  <c:v>3.67</c:v>
                </c:pt>
                <c:pt idx="13">
                  <c:v>3.67</c:v>
                </c:pt>
                <c:pt idx="14">
                  <c:v>3.66</c:v>
                </c:pt>
                <c:pt idx="15">
                  <c:v>3.51</c:v>
                </c:pt>
                <c:pt idx="16">
                  <c:v>3.5</c:v>
                </c:pt>
                <c:pt idx="17">
                  <c:v>3.36</c:v>
                </c:pt>
                <c:pt idx="18">
                  <c:v>3.36</c:v>
                </c:pt>
                <c:pt idx="19">
                  <c:v>3.36</c:v>
                </c:pt>
                <c:pt idx="20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C-4AB9-944C-4E263D318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ax val="4.5"/>
          <c:min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Juster SØS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0.00</c:formatCode>
                <c:ptCount val="21"/>
                <c:pt idx="0">
                  <c:v>4.29</c:v>
                </c:pt>
                <c:pt idx="1">
                  <c:v>4</c:v>
                </c:pt>
                <c:pt idx="2">
                  <c:v>4.0199999999999996</c:v>
                </c:pt>
                <c:pt idx="3">
                  <c:v>4.08</c:v>
                </c:pt>
                <c:pt idx="4">
                  <c:v>3.92</c:v>
                </c:pt>
                <c:pt idx="5">
                  <c:v>3.99</c:v>
                </c:pt>
                <c:pt idx="6">
                  <c:v>4</c:v>
                </c:pt>
                <c:pt idx="7">
                  <c:v>4.0199999999999996</c:v>
                </c:pt>
                <c:pt idx="8">
                  <c:v>4.07</c:v>
                </c:pt>
                <c:pt idx="9">
                  <c:v>3.95</c:v>
                </c:pt>
                <c:pt idx="10">
                  <c:v>3.97</c:v>
                </c:pt>
                <c:pt idx="11">
                  <c:v>4.01</c:v>
                </c:pt>
                <c:pt idx="12">
                  <c:v>3.83</c:v>
                </c:pt>
                <c:pt idx="13">
                  <c:v>3.94</c:v>
                </c:pt>
                <c:pt idx="14">
                  <c:v>3.81</c:v>
                </c:pt>
                <c:pt idx="15">
                  <c:v>3.79</c:v>
                </c:pt>
                <c:pt idx="16">
                  <c:v>3.72</c:v>
                </c:pt>
                <c:pt idx="17">
                  <c:v>3.73</c:v>
                </c:pt>
                <c:pt idx="18">
                  <c:v>3.76</c:v>
                </c:pt>
                <c:pt idx="19">
                  <c:v>3.76</c:v>
                </c:pt>
                <c:pt idx="20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C-4AB9-944C-4E263D318CA2}"/>
            </c:ext>
          </c:extLst>
        </c:ser>
        <c:ser>
          <c:idx val="0"/>
          <c:order val="1"/>
          <c:tx>
            <c:strRef>
              <c:f>'Ark1'!$C$1</c:f>
              <c:strCache>
                <c:ptCount val="1"/>
                <c:pt idx="0">
                  <c:v>Karakter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'Ark1'!$C$2:$C$22</c:f>
              <c:numCache>
                <c:formatCode>0.00</c:formatCode>
                <c:ptCount val="21"/>
                <c:pt idx="0">
                  <c:v>4.05</c:v>
                </c:pt>
                <c:pt idx="1">
                  <c:v>4</c:v>
                </c:pt>
                <c:pt idx="2">
                  <c:v>3.99</c:v>
                </c:pt>
                <c:pt idx="3">
                  <c:v>3.94</c:v>
                </c:pt>
                <c:pt idx="4">
                  <c:v>3.93</c:v>
                </c:pt>
                <c:pt idx="5">
                  <c:v>3.91</c:v>
                </c:pt>
                <c:pt idx="6">
                  <c:v>3.88</c:v>
                </c:pt>
                <c:pt idx="7">
                  <c:v>3.87</c:v>
                </c:pt>
                <c:pt idx="8">
                  <c:v>3.87</c:v>
                </c:pt>
                <c:pt idx="9">
                  <c:v>3.83</c:v>
                </c:pt>
                <c:pt idx="10">
                  <c:v>3.74</c:v>
                </c:pt>
                <c:pt idx="11">
                  <c:v>3.72</c:v>
                </c:pt>
                <c:pt idx="12">
                  <c:v>3.67</c:v>
                </c:pt>
                <c:pt idx="13">
                  <c:v>3.67</c:v>
                </c:pt>
                <c:pt idx="14">
                  <c:v>3.66</c:v>
                </c:pt>
                <c:pt idx="15">
                  <c:v>3.51</c:v>
                </c:pt>
                <c:pt idx="16">
                  <c:v>3.5</c:v>
                </c:pt>
                <c:pt idx="17">
                  <c:v>3.36</c:v>
                </c:pt>
                <c:pt idx="18">
                  <c:v>3.36</c:v>
                </c:pt>
                <c:pt idx="19">
                  <c:v>3.36</c:v>
                </c:pt>
                <c:pt idx="20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C-4AB9-944C-4E263D318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ax val="4.5"/>
          <c:min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Leksetid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General</c:formatCode>
                <c:ptCount val="21"/>
                <c:pt idx="0">
                  <c:v>82</c:v>
                </c:pt>
                <c:pt idx="1">
                  <c:v>50</c:v>
                </c:pt>
                <c:pt idx="2">
                  <c:v>53</c:v>
                </c:pt>
                <c:pt idx="3">
                  <c:v>78</c:v>
                </c:pt>
                <c:pt idx="4">
                  <c:v>50</c:v>
                </c:pt>
                <c:pt idx="5">
                  <c:v>63</c:v>
                </c:pt>
                <c:pt idx="6">
                  <c:v>86</c:v>
                </c:pt>
                <c:pt idx="7">
                  <c:v>75</c:v>
                </c:pt>
                <c:pt idx="8">
                  <c:v>101</c:v>
                </c:pt>
                <c:pt idx="9">
                  <c:v>60</c:v>
                </c:pt>
                <c:pt idx="10">
                  <c:v>78</c:v>
                </c:pt>
                <c:pt idx="11">
                  <c:v>90</c:v>
                </c:pt>
                <c:pt idx="12">
                  <c:v>89</c:v>
                </c:pt>
                <c:pt idx="13">
                  <c:v>80</c:v>
                </c:pt>
                <c:pt idx="14">
                  <c:v>55</c:v>
                </c:pt>
                <c:pt idx="15">
                  <c:v>77</c:v>
                </c:pt>
                <c:pt idx="16">
                  <c:v>80</c:v>
                </c:pt>
                <c:pt idx="17">
                  <c:v>76</c:v>
                </c:pt>
                <c:pt idx="18">
                  <c:v>87</c:v>
                </c:pt>
                <c:pt idx="19">
                  <c:v>77</c:v>
                </c:pt>
                <c:pt idx="2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Leksetid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ADB-40CA-8A65-0340F81136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DB-40CA-8A65-0340F811364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DB-40CA-8A65-0340F811364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DB-40CA-8A65-0340F811364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DB-40CA-8A65-0340F811364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DB-40CA-8A65-0340F81136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General</c:formatCode>
                <c:ptCount val="21"/>
                <c:pt idx="0">
                  <c:v>82</c:v>
                </c:pt>
                <c:pt idx="1">
                  <c:v>50</c:v>
                </c:pt>
                <c:pt idx="2">
                  <c:v>53</c:v>
                </c:pt>
                <c:pt idx="3">
                  <c:v>78</c:v>
                </c:pt>
                <c:pt idx="4">
                  <c:v>50</c:v>
                </c:pt>
                <c:pt idx="5">
                  <c:v>63</c:v>
                </c:pt>
                <c:pt idx="6">
                  <c:v>86</c:v>
                </c:pt>
                <c:pt idx="7">
                  <c:v>75</c:v>
                </c:pt>
                <c:pt idx="8">
                  <c:v>101</c:v>
                </c:pt>
                <c:pt idx="9">
                  <c:v>60</c:v>
                </c:pt>
                <c:pt idx="10">
                  <c:v>78</c:v>
                </c:pt>
                <c:pt idx="11">
                  <c:v>90</c:v>
                </c:pt>
                <c:pt idx="12">
                  <c:v>89</c:v>
                </c:pt>
                <c:pt idx="13">
                  <c:v>80</c:v>
                </c:pt>
                <c:pt idx="14">
                  <c:v>55</c:v>
                </c:pt>
                <c:pt idx="15">
                  <c:v>77</c:v>
                </c:pt>
                <c:pt idx="16">
                  <c:v>80</c:v>
                </c:pt>
                <c:pt idx="17">
                  <c:v>76</c:v>
                </c:pt>
                <c:pt idx="18">
                  <c:v>87</c:v>
                </c:pt>
                <c:pt idx="19">
                  <c:v>77</c:v>
                </c:pt>
                <c:pt idx="2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Leksetid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80A-40DE-BA00-8020A0E7FDD7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0A-40DE-BA00-8020A0E7FDD7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980A-40DE-BA00-8020A0E7FDD7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80A-40DE-BA00-8020A0E7FDD7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80A-40DE-BA00-8020A0E7FDD7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0A-40DE-BA00-8020A0E7FD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General</c:formatCode>
                <c:ptCount val="21"/>
                <c:pt idx="0">
                  <c:v>82</c:v>
                </c:pt>
                <c:pt idx="1">
                  <c:v>50</c:v>
                </c:pt>
                <c:pt idx="2">
                  <c:v>53</c:v>
                </c:pt>
                <c:pt idx="3">
                  <c:v>78</c:v>
                </c:pt>
                <c:pt idx="4">
                  <c:v>50</c:v>
                </c:pt>
                <c:pt idx="5">
                  <c:v>63</c:v>
                </c:pt>
                <c:pt idx="6">
                  <c:v>86</c:v>
                </c:pt>
                <c:pt idx="7">
                  <c:v>75</c:v>
                </c:pt>
                <c:pt idx="8">
                  <c:v>101</c:v>
                </c:pt>
                <c:pt idx="9">
                  <c:v>60</c:v>
                </c:pt>
                <c:pt idx="10">
                  <c:v>78</c:v>
                </c:pt>
                <c:pt idx="11">
                  <c:v>90</c:v>
                </c:pt>
                <c:pt idx="12">
                  <c:v>89</c:v>
                </c:pt>
                <c:pt idx="13">
                  <c:v>80</c:v>
                </c:pt>
                <c:pt idx="14">
                  <c:v>55</c:v>
                </c:pt>
                <c:pt idx="15">
                  <c:v>77</c:v>
                </c:pt>
                <c:pt idx="16">
                  <c:v>80</c:v>
                </c:pt>
                <c:pt idx="17">
                  <c:v>76</c:v>
                </c:pt>
                <c:pt idx="18">
                  <c:v>87</c:v>
                </c:pt>
                <c:pt idx="19">
                  <c:v>77</c:v>
                </c:pt>
                <c:pt idx="2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Høyere utdanning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General</c:formatCode>
                <c:ptCount val="21"/>
                <c:pt idx="0">
                  <c:v>80</c:v>
                </c:pt>
                <c:pt idx="1">
                  <c:v>67</c:v>
                </c:pt>
                <c:pt idx="2">
                  <c:v>68</c:v>
                </c:pt>
                <c:pt idx="3">
                  <c:v>79</c:v>
                </c:pt>
                <c:pt idx="4">
                  <c:v>70</c:v>
                </c:pt>
                <c:pt idx="5">
                  <c:v>73</c:v>
                </c:pt>
                <c:pt idx="6">
                  <c:v>83</c:v>
                </c:pt>
                <c:pt idx="7">
                  <c:v>85</c:v>
                </c:pt>
                <c:pt idx="8">
                  <c:v>89</c:v>
                </c:pt>
                <c:pt idx="9">
                  <c:v>67</c:v>
                </c:pt>
                <c:pt idx="10">
                  <c:v>78</c:v>
                </c:pt>
                <c:pt idx="11">
                  <c:v>79</c:v>
                </c:pt>
                <c:pt idx="12">
                  <c:v>81</c:v>
                </c:pt>
                <c:pt idx="13">
                  <c:v>69</c:v>
                </c:pt>
                <c:pt idx="14">
                  <c:v>67</c:v>
                </c:pt>
                <c:pt idx="15">
                  <c:v>74</c:v>
                </c:pt>
                <c:pt idx="16">
                  <c:v>74</c:v>
                </c:pt>
                <c:pt idx="17">
                  <c:v>69</c:v>
                </c:pt>
                <c:pt idx="18">
                  <c:v>66</c:v>
                </c:pt>
                <c:pt idx="19">
                  <c:v>75</c:v>
                </c:pt>
                <c:pt idx="20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Karakterer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0.00</c:formatCode>
                <c:ptCount val="21"/>
                <c:pt idx="0">
                  <c:v>4.05</c:v>
                </c:pt>
                <c:pt idx="1">
                  <c:v>4</c:v>
                </c:pt>
                <c:pt idx="2">
                  <c:v>3.99</c:v>
                </c:pt>
                <c:pt idx="3">
                  <c:v>3.94</c:v>
                </c:pt>
                <c:pt idx="4">
                  <c:v>3.93</c:v>
                </c:pt>
                <c:pt idx="5">
                  <c:v>3.91</c:v>
                </c:pt>
                <c:pt idx="6">
                  <c:v>3.88</c:v>
                </c:pt>
                <c:pt idx="7">
                  <c:v>3.87</c:v>
                </c:pt>
                <c:pt idx="8">
                  <c:v>3.87</c:v>
                </c:pt>
                <c:pt idx="9">
                  <c:v>3.83</c:v>
                </c:pt>
                <c:pt idx="10">
                  <c:v>3.74</c:v>
                </c:pt>
                <c:pt idx="11">
                  <c:v>3.72</c:v>
                </c:pt>
                <c:pt idx="12">
                  <c:v>3.67</c:v>
                </c:pt>
                <c:pt idx="13">
                  <c:v>3.67</c:v>
                </c:pt>
                <c:pt idx="14">
                  <c:v>3.66</c:v>
                </c:pt>
                <c:pt idx="15">
                  <c:v>3.51</c:v>
                </c:pt>
                <c:pt idx="16">
                  <c:v>3.5</c:v>
                </c:pt>
                <c:pt idx="17">
                  <c:v>3.36</c:v>
                </c:pt>
                <c:pt idx="18">
                  <c:v>3.36</c:v>
                </c:pt>
                <c:pt idx="19">
                  <c:v>3.36</c:v>
                </c:pt>
                <c:pt idx="20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ax val="4.5"/>
          <c:min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Karakterer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Filippinene</c:v>
                </c:pt>
                <c:pt idx="13">
                  <c:v>Pakistan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0.00</c:formatCode>
                <c:ptCount val="21"/>
                <c:pt idx="0">
                  <c:v>4.29</c:v>
                </c:pt>
                <c:pt idx="1">
                  <c:v>4</c:v>
                </c:pt>
                <c:pt idx="2">
                  <c:v>4.0199999999999996</c:v>
                </c:pt>
                <c:pt idx="3">
                  <c:v>4.08</c:v>
                </c:pt>
                <c:pt idx="4">
                  <c:v>3.92</c:v>
                </c:pt>
                <c:pt idx="5">
                  <c:v>3.99</c:v>
                </c:pt>
                <c:pt idx="6">
                  <c:v>4</c:v>
                </c:pt>
                <c:pt idx="7">
                  <c:v>4.0199999999999996</c:v>
                </c:pt>
                <c:pt idx="8">
                  <c:v>4.07</c:v>
                </c:pt>
                <c:pt idx="9">
                  <c:v>3.95</c:v>
                </c:pt>
                <c:pt idx="10">
                  <c:v>3.97</c:v>
                </c:pt>
                <c:pt idx="11">
                  <c:v>4.01</c:v>
                </c:pt>
                <c:pt idx="12">
                  <c:v>3.83</c:v>
                </c:pt>
                <c:pt idx="13">
                  <c:v>3.94</c:v>
                </c:pt>
                <c:pt idx="14">
                  <c:v>3.81</c:v>
                </c:pt>
                <c:pt idx="15">
                  <c:v>3.79</c:v>
                </c:pt>
                <c:pt idx="16">
                  <c:v>3.72</c:v>
                </c:pt>
                <c:pt idx="17">
                  <c:v>3.73</c:v>
                </c:pt>
                <c:pt idx="18">
                  <c:v>3.76</c:v>
                </c:pt>
                <c:pt idx="19">
                  <c:v>3.76</c:v>
                </c:pt>
                <c:pt idx="20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ax val="4.5"/>
          <c:min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Juster SØS2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Filippinene</c:v>
                </c:pt>
                <c:pt idx="13">
                  <c:v>Pakistan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0.00</c:formatCode>
                <c:ptCount val="21"/>
                <c:pt idx="0">
                  <c:v>4.29</c:v>
                </c:pt>
                <c:pt idx="1">
                  <c:v>4</c:v>
                </c:pt>
                <c:pt idx="2">
                  <c:v>4.0199999999999996</c:v>
                </c:pt>
                <c:pt idx="3">
                  <c:v>4.08</c:v>
                </c:pt>
                <c:pt idx="4">
                  <c:v>3.92</c:v>
                </c:pt>
                <c:pt idx="5">
                  <c:v>3.99</c:v>
                </c:pt>
                <c:pt idx="6">
                  <c:v>4</c:v>
                </c:pt>
                <c:pt idx="7">
                  <c:v>4.0199999999999996</c:v>
                </c:pt>
                <c:pt idx="8">
                  <c:v>4.07</c:v>
                </c:pt>
                <c:pt idx="9">
                  <c:v>3.95</c:v>
                </c:pt>
                <c:pt idx="10">
                  <c:v>3.97</c:v>
                </c:pt>
                <c:pt idx="11">
                  <c:v>4.01</c:v>
                </c:pt>
                <c:pt idx="12">
                  <c:v>3.83</c:v>
                </c:pt>
                <c:pt idx="13">
                  <c:v>3.94</c:v>
                </c:pt>
                <c:pt idx="14">
                  <c:v>3.81</c:v>
                </c:pt>
                <c:pt idx="15">
                  <c:v>3.79</c:v>
                </c:pt>
                <c:pt idx="16">
                  <c:v>3.72</c:v>
                </c:pt>
                <c:pt idx="17">
                  <c:v>3.73</c:v>
                </c:pt>
                <c:pt idx="18">
                  <c:v>3.76</c:v>
                </c:pt>
                <c:pt idx="19">
                  <c:v>3.76</c:v>
                </c:pt>
                <c:pt idx="20">
                  <c:v>3.42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C-4AB9-944C-4E263D318CA2}"/>
            </c:ext>
          </c:extLst>
        </c:ser>
        <c:ser>
          <c:idx val="0"/>
          <c:order val="1"/>
          <c:tx>
            <c:strRef>
              <c:f>'Ark1'!$C$1</c:f>
              <c:strCache>
                <c:ptCount val="1"/>
                <c:pt idx="0">
                  <c:v>Justert driv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Filippinene</c:v>
                </c:pt>
                <c:pt idx="13">
                  <c:v>Pakistan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'Ark1'!$C$2:$C$22</c:f>
              <c:numCache>
                <c:formatCode>0.00</c:formatCode>
                <c:ptCount val="21"/>
                <c:pt idx="0">
                  <c:v>4.1399999999999997</c:v>
                </c:pt>
                <c:pt idx="1">
                  <c:v>4</c:v>
                </c:pt>
                <c:pt idx="2">
                  <c:v>3.97</c:v>
                </c:pt>
                <c:pt idx="3">
                  <c:v>3.95</c:v>
                </c:pt>
                <c:pt idx="4">
                  <c:v>3.91</c:v>
                </c:pt>
                <c:pt idx="5">
                  <c:v>3.97</c:v>
                </c:pt>
                <c:pt idx="6">
                  <c:v>3.84</c:v>
                </c:pt>
                <c:pt idx="7">
                  <c:v>3.89</c:v>
                </c:pt>
                <c:pt idx="8">
                  <c:v>3.85</c:v>
                </c:pt>
                <c:pt idx="9">
                  <c:v>3.9</c:v>
                </c:pt>
                <c:pt idx="10">
                  <c:v>3.8</c:v>
                </c:pt>
                <c:pt idx="11">
                  <c:v>3.83</c:v>
                </c:pt>
                <c:pt idx="12">
                  <c:v>3.79</c:v>
                </c:pt>
                <c:pt idx="13">
                  <c:v>3.72</c:v>
                </c:pt>
                <c:pt idx="14">
                  <c:v>3.78</c:v>
                </c:pt>
                <c:pt idx="15">
                  <c:v>3.66</c:v>
                </c:pt>
                <c:pt idx="16">
                  <c:v>3.62</c:v>
                </c:pt>
                <c:pt idx="17">
                  <c:v>3.56</c:v>
                </c:pt>
                <c:pt idx="18">
                  <c:v>3.58</c:v>
                </c:pt>
                <c:pt idx="19">
                  <c:v>3.55</c:v>
                </c:pt>
                <c:pt idx="20">
                  <c:v>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C-4AB9-944C-4E263D318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ax val="4.5"/>
          <c:min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Karakterer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0.00</c:formatCode>
                <c:ptCount val="21"/>
                <c:pt idx="0">
                  <c:v>4.05</c:v>
                </c:pt>
                <c:pt idx="1">
                  <c:v>4</c:v>
                </c:pt>
                <c:pt idx="2">
                  <c:v>3.99</c:v>
                </c:pt>
                <c:pt idx="3">
                  <c:v>3.94</c:v>
                </c:pt>
                <c:pt idx="4">
                  <c:v>3.93</c:v>
                </c:pt>
                <c:pt idx="5">
                  <c:v>3.91</c:v>
                </c:pt>
                <c:pt idx="6">
                  <c:v>3.88</c:v>
                </c:pt>
                <c:pt idx="7">
                  <c:v>3.87</c:v>
                </c:pt>
                <c:pt idx="8">
                  <c:v>3.87</c:v>
                </c:pt>
                <c:pt idx="9">
                  <c:v>3.83</c:v>
                </c:pt>
                <c:pt idx="10">
                  <c:v>3.74</c:v>
                </c:pt>
                <c:pt idx="11">
                  <c:v>3.72</c:v>
                </c:pt>
                <c:pt idx="12">
                  <c:v>3.67</c:v>
                </c:pt>
                <c:pt idx="13">
                  <c:v>3.67</c:v>
                </c:pt>
                <c:pt idx="14">
                  <c:v>3.66</c:v>
                </c:pt>
                <c:pt idx="15">
                  <c:v>3.51</c:v>
                </c:pt>
                <c:pt idx="16">
                  <c:v>3.5</c:v>
                </c:pt>
                <c:pt idx="17">
                  <c:v>3.36</c:v>
                </c:pt>
                <c:pt idx="18">
                  <c:v>3.36</c:v>
                </c:pt>
                <c:pt idx="19">
                  <c:v>3.36</c:v>
                </c:pt>
                <c:pt idx="20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ax val="4.5"/>
          <c:min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Født i Norge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'Ark1'!$A$2:$A$21</c:f>
              <c:strCache>
                <c:ptCount val="20"/>
                <c:pt idx="0">
                  <c:v>Vietnam</c:v>
                </c:pt>
                <c:pt idx="1">
                  <c:v>Tyskland</c:v>
                </c:pt>
                <c:pt idx="2">
                  <c:v>Bosnia-Hercegovina</c:v>
                </c:pt>
                <c:pt idx="3">
                  <c:v>Norden</c:v>
                </c:pt>
                <c:pt idx="4">
                  <c:v>Russland</c:v>
                </c:pt>
                <c:pt idx="5">
                  <c:v>India</c:v>
                </c:pt>
                <c:pt idx="6">
                  <c:v>Iran</c:v>
                </c:pt>
                <c:pt idx="7">
                  <c:v>Sri Lanka</c:v>
                </c:pt>
                <c:pt idx="8">
                  <c:v>Litauen</c:v>
                </c:pt>
                <c:pt idx="9">
                  <c:v>Kosovo</c:v>
                </c:pt>
                <c:pt idx="10">
                  <c:v>Marokko</c:v>
                </c:pt>
                <c:pt idx="11">
                  <c:v>Pakistan</c:v>
                </c:pt>
                <c:pt idx="12">
                  <c:v>Filippinene</c:v>
                </c:pt>
                <c:pt idx="13">
                  <c:v>Polen</c:v>
                </c:pt>
                <c:pt idx="14">
                  <c:v>Tyrkia</c:v>
                </c:pt>
                <c:pt idx="15">
                  <c:v>Irak</c:v>
                </c:pt>
                <c:pt idx="16">
                  <c:v>Afghanistan</c:v>
                </c:pt>
                <c:pt idx="17">
                  <c:v>Eritrea</c:v>
                </c:pt>
                <c:pt idx="18">
                  <c:v>Somalia</c:v>
                </c:pt>
                <c:pt idx="19">
                  <c:v>Thailand</c:v>
                </c:pt>
              </c:strCache>
            </c:strRef>
          </c:cat>
          <c:val>
            <c:numRef>
              <c:f>'Ark1'!$B$2:$B$21</c:f>
              <c:numCache>
                <c:formatCode>General</c:formatCode>
                <c:ptCount val="20"/>
                <c:pt idx="0">
                  <c:v>90</c:v>
                </c:pt>
                <c:pt idx="1">
                  <c:v>10</c:v>
                </c:pt>
                <c:pt idx="2">
                  <c:v>77</c:v>
                </c:pt>
                <c:pt idx="3">
                  <c:v>43</c:v>
                </c:pt>
                <c:pt idx="4">
                  <c:v>13</c:v>
                </c:pt>
                <c:pt idx="5">
                  <c:v>77</c:v>
                </c:pt>
                <c:pt idx="6">
                  <c:v>71</c:v>
                </c:pt>
                <c:pt idx="7">
                  <c:v>90</c:v>
                </c:pt>
                <c:pt idx="8">
                  <c:v>1</c:v>
                </c:pt>
                <c:pt idx="9">
                  <c:v>76</c:v>
                </c:pt>
                <c:pt idx="10">
                  <c:v>88</c:v>
                </c:pt>
                <c:pt idx="11">
                  <c:v>85</c:v>
                </c:pt>
                <c:pt idx="12">
                  <c:v>31</c:v>
                </c:pt>
                <c:pt idx="13">
                  <c:v>6</c:v>
                </c:pt>
                <c:pt idx="14">
                  <c:v>83</c:v>
                </c:pt>
                <c:pt idx="15">
                  <c:v>43</c:v>
                </c:pt>
                <c:pt idx="16">
                  <c:v>7</c:v>
                </c:pt>
                <c:pt idx="17">
                  <c:v>15</c:v>
                </c:pt>
                <c:pt idx="18">
                  <c:v>30</c:v>
                </c:pt>
                <c:pt idx="1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'Ark1'!$C$1</c:f>
              <c:strCache>
                <c:ptCount val="1"/>
                <c:pt idx="0">
                  <c:v>Flyttet i ungdomsalderen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'Ark1'!$A$2:$A$21</c:f>
              <c:strCache>
                <c:ptCount val="20"/>
                <c:pt idx="0">
                  <c:v>Vietnam</c:v>
                </c:pt>
                <c:pt idx="1">
                  <c:v>Tyskland</c:v>
                </c:pt>
                <c:pt idx="2">
                  <c:v>Bosnia-Hercegovina</c:v>
                </c:pt>
                <c:pt idx="3">
                  <c:v>Norden</c:v>
                </c:pt>
                <c:pt idx="4">
                  <c:v>Russland</c:v>
                </c:pt>
                <c:pt idx="5">
                  <c:v>India</c:v>
                </c:pt>
                <c:pt idx="6">
                  <c:v>Iran</c:v>
                </c:pt>
                <c:pt idx="7">
                  <c:v>Sri Lanka</c:v>
                </c:pt>
                <c:pt idx="8">
                  <c:v>Litauen</c:v>
                </c:pt>
                <c:pt idx="9">
                  <c:v>Kosovo</c:v>
                </c:pt>
                <c:pt idx="10">
                  <c:v>Marokko</c:v>
                </c:pt>
                <c:pt idx="11">
                  <c:v>Pakistan</c:v>
                </c:pt>
                <c:pt idx="12">
                  <c:v>Filippinene</c:v>
                </c:pt>
                <c:pt idx="13">
                  <c:v>Polen</c:v>
                </c:pt>
                <c:pt idx="14">
                  <c:v>Tyrkia</c:v>
                </c:pt>
                <c:pt idx="15">
                  <c:v>Irak</c:v>
                </c:pt>
                <c:pt idx="16">
                  <c:v>Afghanistan</c:v>
                </c:pt>
                <c:pt idx="17">
                  <c:v>Eritrea</c:v>
                </c:pt>
                <c:pt idx="18">
                  <c:v>Somalia</c:v>
                </c:pt>
                <c:pt idx="19">
                  <c:v>Thailand</c:v>
                </c:pt>
              </c:strCache>
            </c:strRef>
          </c:cat>
          <c:val>
            <c:numRef>
              <c:f>'Ark1'!$C$2:$C$21</c:f>
              <c:numCache>
                <c:formatCode>General</c:formatCode>
                <c:ptCount val="20"/>
                <c:pt idx="0">
                  <c:v>2</c:v>
                </c:pt>
                <c:pt idx="1">
                  <c:v>17</c:v>
                </c:pt>
                <c:pt idx="2">
                  <c:v>7</c:v>
                </c:pt>
                <c:pt idx="3">
                  <c:v>24</c:v>
                </c:pt>
                <c:pt idx="4">
                  <c:v>14</c:v>
                </c:pt>
                <c:pt idx="5">
                  <c:v>6</c:v>
                </c:pt>
                <c:pt idx="6">
                  <c:v>7</c:v>
                </c:pt>
                <c:pt idx="7">
                  <c:v>2</c:v>
                </c:pt>
                <c:pt idx="8">
                  <c:v>43</c:v>
                </c:pt>
                <c:pt idx="9">
                  <c:v>3</c:v>
                </c:pt>
                <c:pt idx="10">
                  <c:v>5</c:v>
                </c:pt>
                <c:pt idx="11">
                  <c:v>5</c:v>
                </c:pt>
                <c:pt idx="12">
                  <c:v>27</c:v>
                </c:pt>
                <c:pt idx="13">
                  <c:v>31</c:v>
                </c:pt>
                <c:pt idx="14">
                  <c:v>4</c:v>
                </c:pt>
                <c:pt idx="15">
                  <c:v>10</c:v>
                </c:pt>
                <c:pt idx="16">
                  <c:v>47</c:v>
                </c:pt>
                <c:pt idx="17">
                  <c:v>63</c:v>
                </c:pt>
                <c:pt idx="18">
                  <c:v>35</c:v>
                </c:pt>
                <c:pt idx="19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Karakterer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General</c:formatCode>
                <c:ptCount val="21"/>
                <c:pt idx="0" formatCode="0.00">
                  <c:v>4.05</c:v>
                </c:pt>
                <c:pt idx="2" formatCode="0.00">
                  <c:v>3.99</c:v>
                </c:pt>
                <c:pt idx="3" formatCode="0.00">
                  <c:v>3.94</c:v>
                </c:pt>
                <c:pt idx="4" formatCode="0.00">
                  <c:v>3.93</c:v>
                </c:pt>
                <c:pt idx="5" formatCode="0.00">
                  <c:v>3.91</c:v>
                </c:pt>
                <c:pt idx="6" formatCode="0.00">
                  <c:v>3.88</c:v>
                </c:pt>
                <c:pt idx="7" formatCode="0.00">
                  <c:v>3.87</c:v>
                </c:pt>
                <c:pt idx="8" formatCode="0.00">
                  <c:v>3.87</c:v>
                </c:pt>
                <c:pt idx="9" formatCode="0.00">
                  <c:v>3.83</c:v>
                </c:pt>
                <c:pt idx="10" formatCode="0.00">
                  <c:v>3.74</c:v>
                </c:pt>
                <c:pt idx="11" formatCode="0.00">
                  <c:v>3.72</c:v>
                </c:pt>
                <c:pt idx="12" formatCode="0.00">
                  <c:v>3.67</c:v>
                </c:pt>
                <c:pt idx="13" formatCode="0.00">
                  <c:v>3.67</c:v>
                </c:pt>
                <c:pt idx="14" formatCode="0.00">
                  <c:v>3.66</c:v>
                </c:pt>
                <c:pt idx="15" formatCode="0.00">
                  <c:v>3.51</c:v>
                </c:pt>
                <c:pt idx="16" formatCode="0.00">
                  <c:v>3.5</c:v>
                </c:pt>
                <c:pt idx="17" formatCode="0.00">
                  <c:v>3.36</c:v>
                </c:pt>
                <c:pt idx="18" formatCode="0.00">
                  <c:v>3.36</c:v>
                </c:pt>
                <c:pt idx="19" formatCode="0.00">
                  <c:v>3.36</c:v>
                </c:pt>
                <c:pt idx="20" formatCode="0.00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ax val="4.5"/>
          <c:min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Karakterer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General</c:formatCode>
                <c:ptCount val="21"/>
                <c:pt idx="0" formatCode="0.00">
                  <c:v>4.04</c:v>
                </c:pt>
                <c:pt idx="2" formatCode="0.00">
                  <c:v>4.13</c:v>
                </c:pt>
                <c:pt idx="3" formatCode="0.00">
                  <c:v>3.94</c:v>
                </c:pt>
                <c:pt idx="4" formatCode="0.00">
                  <c:v>4.01</c:v>
                </c:pt>
                <c:pt idx="5" formatCode="0.00">
                  <c:v>4</c:v>
                </c:pt>
                <c:pt idx="6" formatCode="0.00">
                  <c:v>3.89</c:v>
                </c:pt>
                <c:pt idx="7" formatCode="0.00">
                  <c:v>3.86</c:v>
                </c:pt>
                <c:pt idx="8" formatCode="0.00">
                  <c:v>3.88</c:v>
                </c:pt>
                <c:pt idx="9" formatCode="0.00">
                  <c:v>4.05</c:v>
                </c:pt>
                <c:pt idx="10" formatCode="0.00">
                  <c:v>3.73</c:v>
                </c:pt>
                <c:pt idx="11" formatCode="0.00">
                  <c:v>3.72</c:v>
                </c:pt>
                <c:pt idx="12" formatCode="0.00">
                  <c:v>3.67</c:v>
                </c:pt>
                <c:pt idx="13" formatCode="0.00">
                  <c:v>3.8</c:v>
                </c:pt>
                <c:pt idx="14" formatCode="0.00">
                  <c:v>3.84</c:v>
                </c:pt>
                <c:pt idx="15" formatCode="0.00">
                  <c:v>3.51</c:v>
                </c:pt>
                <c:pt idx="16" formatCode="0.00">
                  <c:v>3.55</c:v>
                </c:pt>
                <c:pt idx="17" formatCode="0.00">
                  <c:v>3.55</c:v>
                </c:pt>
                <c:pt idx="18" formatCode="0.00">
                  <c:v>3.59</c:v>
                </c:pt>
                <c:pt idx="19" formatCode="0.00">
                  <c:v>3.51</c:v>
                </c:pt>
                <c:pt idx="20" formatCode="0.0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C-4AB9-944C-4E263D318CA2}"/>
            </c:ext>
          </c:extLst>
        </c:ser>
        <c:ser>
          <c:idx val="0"/>
          <c:order val="1"/>
          <c:tx>
            <c:strRef>
              <c:f>'Ark1'!$C$1</c:f>
              <c:strCache>
                <c:ptCount val="1"/>
                <c:pt idx="0">
                  <c:v>Justert botid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BC-4AB9-944C-4E263D318CA2}"/>
              </c:ext>
            </c:extLst>
          </c:dPt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'Ark1'!$C$2:$C$22</c:f>
              <c:numCache>
                <c:formatCode>General</c:formatCode>
                <c:ptCount val="21"/>
                <c:pt idx="0" formatCode="0.00">
                  <c:v>4.05</c:v>
                </c:pt>
                <c:pt idx="2" formatCode="0.00">
                  <c:v>3.99</c:v>
                </c:pt>
                <c:pt idx="3" formatCode="0.00">
                  <c:v>3.94</c:v>
                </c:pt>
                <c:pt idx="4" formatCode="0.00">
                  <c:v>3.93</c:v>
                </c:pt>
                <c:pt idx="5" formatCode="0.00">
                  <c:v>3.91</c:v>
                </c:pt>
                <c:pt idx="6" formatCode="0.00">
                  <c:v>3.88</c:v>
                </c:pt>
                <c:pt idx="7" formatCode="0.00">
                  <c:v>3.87</c:v>
                </c:pt>
                <c:pt idx="8" formatCode="0.00">
                  <c:v>3.87</c:v>
                </c:pt>
                <c:pt idx="9" formatCode="0.00">
                  <c:v>3.83</c:v>
                </c:pt>
                <c:pt idx="10" formatCode="0.00">
                  <c:v>3.74</c:v>
                </c:pt>
                <c:pt idx="11" formatCode="0.00">
                  <c:v>3.72</c:v>
                </c:pt>
                <c:pt idx="12" formatCode="0.00">
                  <c:v>3.67</c:v>
                </c:pt>
                <c:pt idx="13" formatCode="0.00">
                  <c:v>3.67</c:v>
                </c:pt>
                <c:pt idx="14" formatCode="0.00">
                  <c:v>3.66</c:v>
                </c:pt>
                <c:pt idx="15" formatCode="0.00">
                  <c:v>3.51</c:v>
                </c:pt>
                <c:pt idx="16" formatCode="0.00">
                  <c:v>3.5</c:v>
                </c:pt>
                <c:pt idx="17" formatCode="0.00">
                  <c:v>3.36</c:v>
                </c:pt>
                <c:pt idx="18" formatCode="0.00">
                  <c:v>3.36</c:v>
                </c:pt>
                <c:pt idx="19" formatCode="0.00">
                  <c:v>3.36</c:v>
                </c:pt>
                <c:pt idx="20" formatCode="0.00">
                  <c:v>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C-4AB9-944C-4E263D318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ax val="4.5"/>
          <c:min val="2.5"/>
        </c:scaling>
        <c:delete val="1"/>
        <c:axPos val="l"/>
        <c:numFmt formatCode="0.00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Jeg trives på skolen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General</c:formatCode>
                <c:ptCount val="21"/>
                <c:pt idx="0">
                  <c:v>94</c:v>
                </c:pt>
                <c:pt idx="1">
                  <c:v>94</c:v>
                </c:pt>
                <c:pt idx="2">
                  <c:v>94</c:v>
                </c:pt>
                <c:pt idx="3">
                  <c:v>88</c:v>
                </c:pt>
                <c:pt idx="4">
                  <c:v>91</c:v>
                </c:pt>
                <c:pt idx="5">
                  <c:v>92</c:v>
                </c:pt>
                <c:pt idx="6">
                  <c:v>94</c:v>
                </c:pt>
                <c:pt idx="7">
                  <c:v>87</c:v>
                </c:pt>
                <c:pt idx="8">
                  <c:v>95</c:v>
                </c:pt>
                <c:pt idx="9">
                  <c:v>92</c:v>
                </c:pt>
                <c:pt idx="10">
                  <c:v>94</c:v>
                </c:pt>
                <c:pt idx="11">
                  <c:v>93</c:v>
                </c:pt>
                <c:pt idx="12">
                  <c:v>95</c:v>
                </c:pt>
                <c:pt idx="13">
                  <c:v>90</c:v>
                </c:pt>
                <c:pt idx="14">
                  <c:v>91</c:v>
                </c:pt>
                <c:pt idx="15">
                  <c:v>90</c:v>
                </c:pt>
                <c:pt idx="16">
                  <c:v>89</c:v>
                </c:pt>
                <c:pt idx="17">
                  <c:v>91</c:v>
                </c:pt>
                <c:pt idx="18">
                  <c:v>95</c:v>
                </c:pt>
                <c:pt idx="19">
                  <c:v>93</c:v>
                </c:pt>
                <c:pt idx="20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Passer inn blant elevene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BF2-41FD-A86A-C5F8D4282EE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F2-41FD-A86A-C5F8D4282EE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BF2-41FD-A86A-C5F8D4282EE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F2-41FD-A86A-C5F8D4282E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'Ark1'!$C$2:$C$22</c:f>
              <c:numCache>
                <c:formatCode>General</c:formatCode>
                <c:ptCount val="21"/>
                <c:pt idx="0">
                  <c:v>84</c:v>
                </c:pt>
                <c:pt idx="1">
                  <c:v>87</c:v>
                </c:pt>
                <c:pt idx="2">
                  <c:v>78</c:v>
                </c:pt>
                <c:pt idx="3">
                  <c:v>87</c:v>
                </c:pt>
                <c:pt idx="4">
                  <c:v>77</c:v>
                </c:pt>
                <c:pt idx="5">
                  <c:v>84</c:v>
                </c:pt>
                <c:pt idx="6">
                  <c:v>89</c:v>
                </c:pt>
                <c:pt idx="7">
                  <c:v>82</c:v>
                </c:pt>
                <c:pt idx="8">
                  <c:v>87</c:v>
                </c:pt>
                <c:pt idx="9">
                  <c:v>83</c:v>
                </c:pt>
                <c:pt idx="10">
                  <c:v>87</c:v>
                </c:pt>
                <c:pt idx="11">
                  <c:v>82</c:v>
                </c:pt>
                <c:pt idx="12">
                  <c:v>86</c:v>
                </c:pt>
                <c:pt idx="13">
                  <c:v>77</c:v>
                </c:pt>
                <c:pt idx="14">
                  <c:v>76</c:v>
                </c:pt>
                <c:pt idx="15">
                  <c:v>83</c:v>
                </c:pt>
                <c:pt idx="16">
                  <c:v>83</c:v>
                </c:pt>
                <c:pt idx="17">
                  <c:v>83</c:v>
                </c:pt>
                <c:pt idx="18">
                  <c:v>86</c:v>
                </c:pt>
                <c:pt idx="19">
                  <c:v>84</c:v>
                </c:pt>
                <c:pt idx="20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714067075810765E-3"/>
          <c:y val="9.8782807970305281E-2"/>
          <c:w val="0.98117732084897136"/>
          <c:h val="0.646648614510367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'Ark1'!$B$1</c:f>
              <c:strCache>
                <c:ptCount val="1"/>
                <c:pt idx="0">
                  <c:v>SØS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'Ark1'!$A$2:$A$22</c:f>
              <c:strCache>
                <c:ptCount val="21"/>
                <c:pt idx="0">
                  <c:v>Vietnam</c:v>
                </c:pt>
                <c:pt idx="1">
                  <c:v>Norge</c:v>
                </c:pt>
                <c:pt idx="2">
                  <c:v>Tyskland</c:v>
                </c:pt>
                <c:pt idx="3">
                  <c:v>Bosnia-Hercegovina</c:v>
                </c:pt>
                <c:pt idx="4">
                  <c:v>Norden</c:v>
                </c:pt>
                <c:pt idx="5">
                  <c:v>Russland</c:v>
                </c:pt>
                <c:pt idx="6">
                  <c:v>India</c:v>
                </c:pt>
                <c:pt idx="7">
                  <c:v>Iran</c:v>
                </c:pt>
                <c:pt idx="8">
                  <c:v>Sri Lanka</c:v>
                </c:pt>
                <c:pt idx="9">
                  <c:v>Litauen</c:v>
                </c:pt>
                <c:pt idx="10">
                  <c:v>Kosovo</c:v>
                </c:pt>
                <c:pt idx="11">
                  <c:v>Marokko</c:v>
                </c:pt>
                <c:pt idx="12">
                  <c:v>Pakistan</c:v>
                </c:pt>
                <c:pt idx="13">
                  <c:v>Filippinene</c:v>
                </c:pt>
                <c:pt idx="14">
                  <c:v>Polen</c:v>
                </c:pt>
                <c:pt idx="15">
                  <c:v>Tyrkia</c:v>
                </c:pt>
                <c:pt idx="16">
                  <c:v>Irak</c:v>
                </c:pt>
                <c:pt idx="17">
                  <c:v>Afghanistan</c:v>
                </c:pt>
                <c:pt idx="18">
                  <c:v>Eritrea</c:v>
                </c:pt>
                <c:pt idx="19">
                  <c:v>Somalia</c:v>
                </c:pt>
                <c:pt idx="20">
                  <c:v>Thailand</c:v>
                </c:pt>
              </c:strCache>
            </c:strRef>
          </c:cat>
          <c:val>
            <c:numRef>
              <c:f>'Ark1'!$B$2:$B$22</c:f>
              <c:numCache>
                <c:formatCode>General</c:formatCode>
                <c:ptCount val="21"/>
                <c:pt idx="0">
                  <c:v>1.39</c:v>
                </c:pt>
                <c:pt idx="1">
                  <c:v>2.0299999999999998</c:v>
                </c:pt>
                <c:pt idx="2">
                  <c:v>1.96</c:v>
                </c:pt>
                <c:pt idx="3">
                  <c:v>1.61</c:v>
                </c:pt>
                <c:pt idx="4">
                  <c:v>2.0099999999999998</c:v>
                </c:pt>
                <c:pt idx="5">
                  <c:v>1.82</c:v>
                </c:pt>
                <c:pt idx="6">
                  <c:v>1.66</c:v>
                </c:pt>
                <c:pt idx="7">
                  <c:v>1.61</c:v>
                </c:pt>
                <c:pt idx="8">
                  <c:v>1.51</c:v>
                </c:pt>
                <c:pt idx="9">
                  <c:v>1.74</c:v>
                </c:pt>
                <c:pt idx="10">
                  <c:v>1.4</c:v>
                </c:pt>
                <c:pt idx="11">
                  <c:v>1.17</c:v>
                </c:pt>
                <c:pt idx="12">
                  <c:v>1.31</c:v>
                </c:pt>
                <c:pt idx="13">
                  <c:v>1.66</c:v>
                </c:pt>
                <c:pt idx="14">
                  <c:v>1.64</c:v>
                </c:pt>
                <c:pt idx="15">
                  <c:v>1.25</c:v>
                </c:pt>
                <c:pt idx="16">
                  <c:v>1.38</c:v>
                </c:pt>
                <c:pt idx="17">
                  <c:v>1.1100000000000001</c:v>
                </c:pt>
                <c:pt idx="18">
                  <c:v>1.07</c:v>
                </c:pt>
                <c:pt idx="19">
                  <c:v>1.0900000000000001</c:v>
                </c:pt>
                <c:pt idx="20">
                  <c:v>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F-4A48-82A4-9E14A64D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720295920"/>
        <c:axId val="720295592"/>
      </c:barChart>
      <c:catAx>
        <c:axId val="7202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20295592"/>
        <c:crosses val="autoZero"/>
        <c:auto val="1"/>
        <c:lblAlgn val="ctr"/>
        <c:lblOffset val="100"/>
        <c:noMultiLvlLbl val="0"/>
      </c:catAx>
      <c:valAx>
        <c:axId val="7202955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029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7B040-7AAC-4A31-805D-A772300221D6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6333F-E368-4746-A020-FE91A90E0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650321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1300643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950964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2601285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3251606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3901928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4552249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5202570" algn="l" defTabSz="1300643" rtl="0" eaLnBrk="1" latinLnBrk="0" hangingPunct="1">
      <a:defRPr sz="1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Click to add subtitle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Firstname Lastname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nb-NO" noProof="0"/>
              <a:t>dd.mm.yy</a:t>
            </a:r>
          </a:p>
        </p:txBody>
      </p:sp>
      <p:sp>
        <p:nvSpPr>
          <p:cNvPr id="18" name="Plassholder for dato 17">
            <a:extLst>
              <a:ext uri="{FF2B5EF4-FFF2-40B4-BE49-F238E27FC236}">
                <a16:creationId xmlns:a16="http://schemas.microsoft.com/office/drawing/2014/main" id="{652BDE14-9BEA-4244-91C2-4A615BE70EB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40CAEFE-6BB3-4EAA-BE9E-703F63A1F55A}" type="datetime1">
              <a:rPr lang="nb-NO" smtClean="0"/>
              <a:t>17.09.2018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F7311688-F88F-4C95-8A41-E0D915FCA86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EFA8C348-F7D6-46ED-9365-3BEAB314D94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28153"/>
            <a:ext cx="15373922" cy="3323987"/>
          </a:xfrm>
        </p:spPr>
        <p:txBody>
          <a:bodyPr anchor="b">
            <a:normAutofit/>
          </a:bodyPr>
          <a:lstStyle>
            <a:lvl1pPr>
              <a:defRPr sz="12000" cap="all" baseline="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2C689-4022-4613-A651-5EA62D5EB3CD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5560923"/>
            <a:ext cx="15373922" cy="2160591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A027E-0455-4AA0-9EBE-1C572E53CD7D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82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add title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7A33-9F02-4B97-AB5D-81A09A941A01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7544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add text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93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1" y="2374096"/>
            <a:ext cx="10027253" cy="664797"/>
          </a:xfrm>
        </p:spPr>
        <p:txBody>
          <a:bodyPr>
            <a:normAutofit/>
          </a:bodyPr>
          <a:lstStyle/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67B45-EDAE-44B1-9033-7AEB46D1C6CD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8778" y="3492436"/>
            <a:ext cx="4770596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97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2374096"/>
            <a:ext cx="10027254" cy="664797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149B9-586E-44D5-B6AA-797ACB97F3B3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1" y="3492436"/>
            <a:ext cx="10027254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09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1709298"/>
            <a:ext cx="4860608" cy="1329595"/>
          </a:xfrm>
        </p:spPr>
        <p:txBody>
          <a:bodyPr/>
          <a:lstStyle/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4EE06-042A-4E55-8723-20E274675195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1" y="3492436"/>
            <a:ext cx="4860608" cy="468058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9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196928-A6F2-4150-8DEF-342877665D21}" type="datetime1">
              <a:rPr lang="nb-NO" smtClean="0"/>
              <a:t>17.09.2018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10E39287-A8EF-4C34-A1FC-3948F25526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2122" y="972122"/>
            <a:ext cx="1004318" cy="595885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123" y="8774297"/>
            <a:ext cx="2313437" cy="27279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/>
            </a:lvl1pPr>
          </a:lstStyle>
          <a:p>
            <a:r>
              <a:rPr lang="en-US"/>
              <a:t>Quote or text over multiple lines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994E-C8D3-4265-BDCE-B33FF7FC9B99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/>
            </a:lvl1pPr>
          </a:lstStyle>
          <a:p>
            <a:pPr lvl="0"/>
            <a:r>
              <a:rPr lang="en-US"/>
              <a:t>Quoted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1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7345025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72122" y="4517203"/>
            <a:ext cx="15373922" cy="3240887"/>
          </a:xfrm>
        </p:spPr>
        <p:txBody>
          <a:bodyPr anchor="b">
            <a:normAutofit/>
          </a:bodyPr>
          <a:lstStyle>
            <a:lvl1pPr>
              <a:defRPr sz="78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Quote or text over multiple lines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E20B639-556E-49E2-ABA8-E7EB8D9D19C4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122" y="7956995"/>
            <a:ext cx="15373922" cy="276999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Quoted source</a:t>
            </a:r>
            <a:endParaRPr lang="en-US" dirty="0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A4AE70EA-EB2B-4642-8AB7-DC90C3F6A3D9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72122" y="972122"/>
            <a:ext cx="1004318" cy="595885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52CA5463-497B-4D4A-821F-C1642E29C5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2123" y="8774297"/>
            <a:ext cx="2313437" cy="27279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03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add title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72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Click to add text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8965122" y="3492436"/>
            <a:ext cx="7380922" cy="4680585"/>
          </a:xfrm>
        </p:spPr>
        <p:txBody>
          <a:bodyPr/>
          <a:lstStyle/>
          <a:p>
            <a:pPr lvl="0"/>
            <a:r>
              <a:rPr lang="nb-NO"/>
              <a:t>Click to add text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A08A-23B1-4F43-83FA-8929A31B1CA3}" type="datetime1">
              <a:rPr lang="nb-NO" smtClean="0"/>
              <a:t>17.09.2018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2" y="2963894"/>
            <a:ext cx="9876034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1" y="5489579"/>
            <a:ext cx="9876034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Click to add subtitle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/>
              <a:t>Firstname Lastname</a:t>
            </a:r>
            <a:endParaRPr lang="en-US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dirty="0" err="1"/>
              <a:t>dd.mm.yy</a:t>
            </a:r>
            <a:endParaRPr lang="en-US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56B53AF6-B139-48E4-B8B2-15266DC4DC4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6047164-5068-41E9-A378-33D5C80559A9}" type="datetime1">
              <a:rPr lang="nb-NO" smtClean="0"/>
              <a:t>17.09.2018</a:t>
            </a:fld>
            <a:endParaRPr lang="nb-NO"/>
          </a:p>
        </p:txBody>
      </p:sp>
      <p:sp>
        <p:nvSpPr>
          <p:cNvPr id="19" name="Plassholder for bunntekst 18">
            <a:extLst>
              <a:ext uri="{FF2B5EF4-FFF2-40B4-BE49-F238E27FC236}">
                <a16:creationId xmlns:a16="http://schemas.microsoft.com/office/drawing/2014/main" id="{1EEE1C09-86BF-4F2C-8464-4675F6B481B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20" name="Plassholder for lysbildenummer 19">
            <a:extLst>
              <a:ext uri="{FF2B5EF4-FFF2-40B4-BE49-F238E27FC236}">
                <a16:creationId xmlns:a16="http://schemas.microsoft.com/office/drawing/2014/main" id="{34EC6E11-8AB0-4BC8-93DC-407904FA9CD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294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72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Click to add 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965122" y="3492436"/>
            <a:ext cx="7380922" cy="461665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3000" b="1"/>
            </a:lvl1pPr>
            <a:lvl2pPr marL="650138" indent="0">
              <a:buNone/>
              <a:defRPr sz="2844" b="1"/>
            </a:lvl2pPr>
            <a:lvl3pPr marL="1300277" indent="0">
              <a:buNone/>
              <a:defRPr sz="2560" b="1"/>
            </a:lvl3pPr>
            <a:lvl4pPr marL="1950415" indent="0">
              <a:buNone/>
              <a:defRPr sz="2275" b="1"/>
            </a:lvl4pPr>
            <a:lvl5pPr marL="2600554" indent="0">
              <a:buNone/>
              <a:defRPr sz="2275" b="1"/>
            </a:lvl5pPr>
            <a:lvl6pPr marL="3250692" indent="0">
              <a:buNone/>
              <a:defRPr sz="2275" b="1"/>
            </a:lvl6pPr>
            <a:lvl7pPr marL="3900830" indent="0">
              <a:buNone/>
              <a:defRPr sz="2275" b="1"/>
            </a:lvl7pPr>
            <a:lvl8pPr marL="4550969" indent="0">
              <a:buNone/>
              <a:defRPr sz="2275" b="1"/>
            </a:lvl8pPr>
            <a:lvl9pPr marL="5201107" indent="0">
              <a:buNone/>
              <a:defRPr sz="2275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8965122" y="3954101"/>
            <a:ext cx="7380922" cy="4218921"/>
          </a:xfrm>
        </p:spPr>
        <p:txBody>
          <a:bodyPr/>
          <a:lstStyle/>
          <a:p>
            <a:pPr lvl="0"/>
            <a:r>
              <a:rPr lang="nb-NO"/>
              <a:t>Click to add text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AF559-9516-4C13-8111-153F5FC64F47}" type="datetime1">
              <a:rPr lang="nb-NO" smtClean="0"/>
              <a:t>17.09.2018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add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add title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5BD-B913-49F7-9A30-89BE0E54B664}" type="datetime1">
              <a:rPr lang="nb-NO" smtClean="0"/>
              <a:t>17.09.2018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D6B4-6C95-4498-B95F-C0ED1A20E37D}" type="datetime1">
              <a:rPr lang="nb-NO" smtClean="0"/>
              <a:t>17.09.2018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3" y="2862294"/>
            <a:ext cx="7258507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725850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Click to add subtitle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/>
              <a:t>Firstname Lastname</a:t>
            </a:r>
            <a:endParaRPr lang="en-US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dirty="0" err="1"/>
              <a:t>dd.mm.yy</a:t>
            </a:r>
            <a:endParaRPr lang="en-US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21" name="Plassholder for dato 20">
            <a:extLst>
              <a:ext uri="{FF2B5EF4-FFF2-40B4-BE49-F238E27FC236}">
                <a16:creationId xmlns:a16="http://schemas.microsoft.com/office/drawing/2014/main" id="{A89FCEFC-C9A7-48DC-A2F7-BE4D4DA94C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0228E0A-211B-4BA6-88F0-0D234E553D8E}" type="datetime1">
              <a:rPr lang="nb-NO" smtClean="0"/>
              <a:t>17.09.2018</a:t>
            </a:fld>
            <a:endParaRPr lang="nb-NO"/>
          </a:p>
        </p:txBody>
      </p:sp>
      <p:sp>
        <p:nvSpPr>
          <p:cNvPr id="22" name="Plassholder for bunntekst 21">
            <a:extLst>
              <a:ext uri="{FF2B5EF4-FFF2-40B4-BE49-F238E27FC236}">
                <a16:creationId xmlns:a16="http://schemas.microsoft.com/office/drawing/2014/main" id="{86F6B1E1-7108-4CA0-9B2D-EC94564CFD5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23" name="Plassholder for lysbildenummer 22">
            <a:extLst>
              <a:ext uri="{FF2B5EF4-FFF2-40B4-BE49-F238E27FC236}">
                <a16:creationId xmlns:a16="http://schemas.microsoft.com/office/drawing/2014/main" id="{60A9F8C1-89C0-4B7B-9A1C-3CEF3EA77D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411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3" y="2862294"/>
            <a:ext cx="463738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463738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Click to add subtitle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324040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/>
              <a:t>Firstname Lastname</a:t>
            </a:r>
            <a:endParaRPr lang="en-US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8774" y="7258051"/>
            <a:ext cx="1260157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dirty="0" err="1"/>
              <a:t>dd.mm.yy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0DF801A-44A6-423A-BF4C-1FE70682DC7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68D3A5B-F319-41A3-8A65-E4F6CB4E5B61}" type="datetime1">
              <a:rPr lang="nb-NO" smtClean="0"/>
              <a:t>17.09.2018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BAE66B1-31BF-4A40-98BB-F23031F6D52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DEC930FD-CA96-49B1-B552-D06E670716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1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2" y="2963894"/>
            <a:ext cx="13008769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13008769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Click to add subtitle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/>
              <a:t>Firstname Lastname</a:t>
            </a:r>
            <a:endParaRPr lang="en-US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dirty="0" err="1"/>
              <a:t>dd.mm.yy</a:t>
            </a:r>
            <a:endParaRPr lang="en-US" dirty="0"/>
          </a:p>
        </p:txBody>
      </p:sp>
      <p:sp>
        <p:nvSpPr>
          <p:cNvPr id="19" name="Plassholder for dato 18">
            <a:extLst>
              <a:ext uri="{FF2B5EF4-FFF2-40B4-BE49-F238E27FC236}">
                <a16:creationId xmlns:a16="http://schemas.microsoft.com/office/drawing/2014/main" id="{D92300A2-C93F-436A-A8E9-E76E890344C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C3CA7AB-433B-4478-8D56-506EC66ED170}" type="datetime1">
              <a:rPr lang="nb-NO" smtClean="0"/>
              <a:t>17.09.2018</a:t>
            </a:fld>
            <a:endParaRPr lang="nb-NO"/>
          </a:p>
        </p:txBody>
      </p:sp>
      <p:sp>
        <p:nvSpPr>
          <p:cNvPr id="20" name="Plassholder for bunntekst 19">
            <a:extLst>
              <a:ext uri="{FF2B5EF4-FFF2-40B4-BE49-F238E27FC236}">
                <a16:creationId xmlns:a16="http://schemas.microsoft.com/office/drawing/2014/main" id="{57E1B67A-48D1-4E05-B780-6CFCC194968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72122" y="7668958"/>
            <a:ext cx="4680585" cy="554469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21" name="Plassholder for lysbildenummer 20">
            <a:extLst>
              <a:ext uri="{FF2B5EF4-FFF2-40B4-BE49-F238E27FC236}">
                <a16:creationId xmlns:a16="http://schemas.microsoft.com/office/drawing/2014/main" id="{03FECDC5-AA49-4FC4-BAFD-0FF7FC54F45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66196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7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3" y="2963894"/>
            <a:ext cx="9876377" cy="2160591"/>
          </a:xfrm>
        </p:spPr>
        <p:txBody>
          <a:bodyPr anchor="b">
            <a:normAutofit/>
          </a:bodyPr>
          <a:lstStyle>
            <a:lvl1pPr algn="l">
              <a:defRPr sz="780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9876377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Click to add subtitle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/>
              <a:t>Firstname Lastname</a:t>
            </a:r>
            <a:endParaRPr lang="en-US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dirty="0" err="1"/>
              <a:t>dd.mm.yy</a:t>
            </a:r>
            <a:endParaRPr lang="en-US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296269" y="-1"/>
            <a:ext cx="6048756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/>
            </a:lvl1pPr>
          </a:lstStyle>
          <a:p>
            <a:r>
              <a:rPr lang="en-US"/>
              <a:t>Click to add picture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C9975B5-4B5A-4A2F-BFDB-CB07FFF41FA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2B71917-5109-45D1-8CAB-CE35FBBF6DAF}" type="datetime1">
              <a:rPr lang="nb-NO" smtClean="0"/>
              <a:t>17.09.2018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2A4462D-B68E-4569-9BEC-C576B12E203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520"/>
            <a:ext cx="4680585" cy="553998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D0123D4-9C42-4ABB-9A5B-37874E90FD2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C58DDDE6-A7EF-4EF2-98F8-7C8C432B202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135267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3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3" y="2862294"/>
            <a:ext cx="7258850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7258850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Click to add subtitle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468058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/>
              <a:t>Firstname Lastname</a:t>
            </a:r>
            <a:endParaRPr lang="en-US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776" y="7258051"/>
            <a:ext cx="1323500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dirty="0" err="1"/>
              <a:t>dd.mm.yy</a:t>
            </a:r>
            <a:endParaRPr lang="en-US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67940" y="0"/>
            <a:ext cx="8677085" cy="975722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8943FA9-1FC1-4CA6-9987-51D4A224B78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319A064-89E7-4A6B-8C22-25C0A71E2DDD}" type="datetime1">
              <a:rPr lang="nb-NO" smtClean="0"/>
              <a:t>17.09.2018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6AB9857-A3BC-4168-94D2-E16B4C9D7E0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2122" y="7668521"/>
            <a:ext cx="4680585" cy="553998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95D276C-EFB8-4B16-B8EC-3B53CBDB347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D8135442-1495-4020-900D-9170706382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17740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0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57614" y="0"/>
            <a:ext cx="11287411" cy="97572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30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2123" y="2862294"/>
            <a:ext cx="4637723" cy="2160591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2122" y="5489579"/>
            <a:ext cx="4637723" cy="923330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3000"/>
            </a:lvl1pPr>
            <a:lvl2pPr marL="650138" indent="0" algn="ctr">
              <a:buNone/>
              <a:defRPr sz="2844"/>
            </a:lvl2pPr>
            <a:lvl3pPr marL="1300277" indent="0" algn="ctr">
              <a:buNone/>
              <a:defRPr sz="2560"/>
            </a:lvl3pPr>
            <a:lvl4pPr marL="1950415" indent="0" algn="ctr">
              <a:buNone/>
              <a:defRPr sz="2275"/>
            </a:lvl4pPr>
            <a:lvl5pPr marL="2600554" indent="0" algn="ctr">
              <a:buNone/>
              <a:defRPr sz="2275"/>
            </a:lvl5pPr>
            <a:lvl6pPr marL="3250692" indent="0" algn="ctr">
              <a:buNone/>
              <a:defRPr sz="2275"/>
            </a:lvl6pPr>
            <a:lvl7pPr marL="3900830" indent="0" algn="ctr">
              <a:buNone/>
              <a:defRPr sz="2275"/>
            </a:lvl7pPr>
            <a:lvl8pPr marL="4550969" indent="0" algn="ctr">
              <a:buNone/>
              <a:defRPr sz="2275"/>
            </a:lvl8pPr>
            <a:lvl9pPr marL="5201107" indent="0" algn="ctr">
              <a:buNone/>
              <a:defRPr sz="2275"/>
            </a:lvl9pPr>
          </a:lstStyle>
          <a:p>
            <a:r>
              <a:rPr lang="nb-NO"/>
              <a:t>Click to add subtitle</a:t>
            </a: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2BFC532-BB49-4A9B-828F-DA07981B2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53C72BA8-5206-40C2-9736-7FFE631FB8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7258051"/>
            <a:ext cx="3240405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/>
              <a:t>Firstname Lastname</a:t>
            </a:r>
            <a:endParaRPr lang="en-US" dirty="0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7FB3BA08-9F02-4876-8848-E113017893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9688" y="7258051"/>
            <a:ext cx="1260157" cy="276999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800" b="1"/>
            </a:lvl1pPr>
          </a:lstStyle>
          <a:p>
            <a:pPr lvl="0"/>
            <a:r>
              <a:rPr lang="en-US" dirty="0" err="1"/>
              <a:t>dd.mm.yy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22CBC60-2F96-4955-8CB7-A723C0337A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A72A8CD-7572-4DE1-B053-6DAC62237ED0}" type="datetime1">
              <a:rPr lang="nb-NO" smtClean="0"/>
              <a:t>17.09.2018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34F802C-71FE-47BA-816D-423460A9EB6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971551" y="7661755"/>
            <a:ext cx="4637723" cy="553998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D2008E8-13A1-4052-91CA-FD29ACBA8C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bilde 4">
            <a:extLst>
              <a:ext uri="{FF2B5EF4-FFF2-40B4-BE49-F238E27FC236}">
                <a16:creationId xmlns:a16="http://schemas.microsoft.com/office/drawing/2014/main" id="{66EBDB16-4B51-4813-AB2B-6B7738B506C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96612" y="972122"/>
            <a:ext cx="713233" cy="650749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4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add 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add text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27065-3355-4339-B9D0-347BF11D1B8D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footer in the menu  'Insert' -&gt; 'Header &amp; footer'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5373922" cy="6647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72122" y="3492436"/>
            <a:ext cx="15373922" cy="46805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865312" y="8705717"/>
            <a:ext cx="108013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>
                <a:solidFill>
                  <a:schemeClr val="dk1"/>
                </a:solidFill>
              </a:defRPr>
            </a:lvl1pPr>
          </a:lstStyle>
          <a:p>
            <a:fld id="{DA75E098-0503-408F-9326-6F5AEB62E2F3}" type="datetime1">
              <a:rPr lang="nb-NO" smtClean="0"/>
              <a:t>17.09.2018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6210772" y="8705717"/>
            <a:ext cx="9001125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100" cap="all" baseline="0">
                <a:solidFill>
                  <a:schemeClr val="dk1"/>
                </a:solidFill>
              </a:defRPr>
            </a:lvl1pPr>
          </a:lstStyle>
          <a:p>
            <a:r>
              <a:rPr lang="en-US"/>
              <a:t>Change footer in the menu  'Insert' -&gt; 'Header &amp; footer'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5906712" y="8705717"/>
            <a:ext cx="439332" cy="2625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1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D4766B5-60EE-4C05-9784-0F52E6D4C5F8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972122"/>
            <a:ext cx="1002794" cy="592837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6A4233ED-D1B9-4B94-9BBA-8344A1EE6A0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2" y="8774297"/>
            <a:ext cx="2313437" cy="2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3" r:id="rId3"/>
    <p:sldLayoutId id="2147483664" r:id="rId4"/>
    <p:sldLayoutId id="2147483662" r:id="rId5"/>
    <p:sldLayoutId id="2147483666" r:id="rId6"/>
    <p:sldLayoutId id="2147483667" r:id="rId7"/>
    <p:sldLayoutId id="2147483668" r:id="rId8"/>
    <p:sldLayoutId id="2147483650" r:id="rId9"/>
    <p:sldLayoutId id="2147483651" r:id="rId10"/>
    <p:sldLayoutId id="2147483656" r:id="rId11"/>
    <p:sldLayoutId id="2147483658" r:id="rId12"/>
    <p:sldLayoutId id="2147483659" r:id="rId13"/>
    <p:sldLayoutId id="2147483660" r:id="rId14"/>
    <p:sldLayoutId id="2147483661" r:id="rId15"/>
    <p:sldLayoutId id="2147483657" r:id="rId16"/>
    <p:sldLayoutId id="2147483670" r:id="rId17"/>
    <p:sldLayoutId id="2147483671" r:id="rId18"/>
    <p:sldLayoutId id="2147483652" r:id="rId19"/>
    <p:sldLayoutId id="2147483653" r:id="rId20"/>
    <p:sldLayoutId id="2147483654" r:id="rId21"/>
    <p:sldLayoutId id="2147483655" r:id="rId22"/>
  </p:sldLayoutIdLst>
  <p:hf sldNum="0" hdr="0" dt="0"/>
  <p:txStyles>
    <p:titleStyle>
      <a:lvl1pPr algn="l" defTabSz="1300277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069" indent="-325069" algn="l" defTabSz="1300277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indent="-325069" algn="l" defTabSz="13002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7" indent="-325069" algn="l" defTabSz="13002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276" indent="-325069" algn="l" defTabSz="13002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345" indent="-325069" algn="l" defTabSz="1300277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761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5900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176" indent="-325069" algn="l" defTabSz="130027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8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7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15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54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92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0830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69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107" algn="l" defTabSz="1300277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" y="5255"/>
            <a:ext cx="13319094" cy="9751914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820913" y="5686336"/>
            <a:ext cx="91439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>
                <a:latin typeface="+mj-lt"/>
              </a:rPr>
              <a:t>Anders Bakken</a:t>
            </a:r>
          </a:p>
          <a:p>
            <a:r>
              <a:rPr lang="nb-NO" sz="3200" dirty="0">
                <a:latin typeface="+mj-lt"/>
              </a:rPr>
              <a:t>Integreringskonferansen </a:t>
            </a:r>
            <a:r>
              <a:rPr lang="nb-NO" sz="3200" dirty="0" smtClean="0">
                <a:latin typeface="+mj-lt"/>
              </a:rPr>
              <a:t/>
            </a:r>
            <a:br>
              <a:rPr lang="nb-NO" sz="3200" dirty="0" smtClean="0">
                <a:latin typeface="+mj-lt"/>
              </a:rPr>
            </a:br>
            <a:r>
              <a:rPr lang="nb-NO" sz="3200" dirty="0" smtClean="0">
                <a:latin typeface="+mj-lt"/>
              </a:rPr>
              <a:t>19</a:t>
            </a:r>
            <a:r>
              <a:rPr lang="nb-NO" sz="3200" dirty="0">
                <a:latin typeface="+mj-lt"/>
              </a:rPr>
              <a:t>. september 2018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005" y="0"/>
            <a:ext cx="6883964" cy="97571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81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8000" dirty="0" smtClean="0"/>
              <a:t>Trivsel og tilhørighet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538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Jeg trives på skolen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3124088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4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3031286" cy="1163202"/>
          </a:xfrm>
        </p:spPr>
        <p:txBody>
          <a:bodyPr>
            <a:normAutofit/>
          </a:bodyPr>
          <a:lstStyle/>
          <a:p>
            <a:r>
              <a:rPr lang="nb-NO" dirty="0"/>
              <a:t>Jeg føler at jeg passer inn blant elevene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79323686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217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5560923"/>
            <a:ext cx="15984619" cy="2160591"/>
          </a:xfrm>
        </p:spPr>
        <p:txBody>
          <a:bodyPr>
            <a:normAutofit/>
          </a:bodyPr>
          <a:lstStyle/>
          <a:p>
            <a:r>
              <a:rPr lang="nb-NO" sz="8000" dirty="0" smtClean="0"/>
              <a:t>Sosioøkonomisk status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4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426841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Sosioøkonomisk status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2531376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0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Karakterer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04347541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21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89" y="581933"/>
            <a:ext cx="13676745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Karakterer – justert for sosioøkonomisk status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71167834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567083" y="8730124"/>
            <a:ext cx="1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 smtClean="0"/>
              <a:t>Gjennomsnitt av selvrapporterte karakterer i norsk, engelsk og matematikk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427901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89" y="581933"/>
            <a:ext cx="13676745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Karakterer – justert for sosioøkonomisk status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42709011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567083" y="8730124"/>
            <a:ext cx="1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 smtClean="0"/>
              <a:t>Gjennomsnitt av selvrapporterte karakterer i norsk, engelsk og matematikk</a:t>
            </a:r>
            <a:endParaRPr lang="nb-NO" sz="1600" dirty="0"/>
          </a:p>
        </p:txBody>
      </p:sp>
      <p:cxnSp>
        <p:nvCxnSpPr>
          <p:cNvPr id="6" name="Rett linje 5"/>
          <p:cNvCxnSpPr/>
          <p:nvPr/>
        </p:nvCxnSpPr>
        <p:spPr>
          <a:xfrm flipV="1">
            <a:off x="887506" y="3724835"/>
            <a:ext cx="15638928" cy="1"/>
          </a:xfrm>
          <a:prstGeom prst="line">
            <a:avLst/>
          </a:prstGeom>
          <a:ln w="60325">
            <a:solidFill>
              <a:schemeClr val="accent4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9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72121" y="5560923"/>
            <a:ext cx="15984619" cy="2160591"/>
          </a:xfrm>
        </p:spPr>
        <p:txBody>
          <a:bodyPr>
            <a:normAutofit/>
          </a:bodyPr>
          <a:lstStyle/>
          <a:p>
            <a:r>
              <a:rPr lang="nb-NO" sz="8000" dirty="0" smtClean="0"/>
              <a:t>utdanningsdriv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07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Tid brukt til lekser en vanlig dag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3383888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88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8" r="15748"/>
          <a:stretch>
            <a:fillRect/>
          </a:stretch>
        </p:blipFill>
        <p:spPr>
          <a:xfrm>
            <a:off x="11296269" y="-5207"/>
            <a:ext cx="6048756" cy="9757220"/>
          </a:xfr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972122" y="2374096"/>
            <a:ext cx="10027254" cy="1118340"/>
          </a:xfrm>
        </p:spPr>
        <p:txBody>
          <a:bodyPr>
            <a:normAutofit/>
          </a:bodyPr>
          <a:lstStyle/>
          <a:p>
            <a:r>
              <a:rPr lang="nb-NO" dirty="0" smtClean="0"/>
              <a:t>Om studien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Endre bunntekst via menyen Sett inn -&gt; Topptekst/bunntekst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72122" y="3787397"/>
            <a:ext cx="10027254" cy="4680585"/>
          </a:xfrm>
        </p:spPr>
        <p:txBody>
          <a:bodyPr>
            <a:normAutofit/>
          </a:bodyPr>
          <a:lstStyle/>
          <a:p>
            <a:r>
              <a:rPr lang="nb-NO" dirty="0" smtClean="0"/>
              <a:t>Ungdataundersøkelser gjennomført på 250 videregående skoler over hele landet</a:t>
            </a:r>
          </a:p>
          <a:p>
            <a:r>
              <a:rPr lang="nb-NO" dirty="0" smtClean="0"/>
              <a:t>68.000 elever</a:t>
            </a:r>
          </a:p>
          <a:p>
            <a:r>
              <a:rPr lang="nb-NO" dirty="0" smtClean="0"/>
              <a:t>14 prosent av elevene har innvandrerbakgrunn (to utenlandsfødte foreldre)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79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Tid brukt til lekser en vanlig dag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4039766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06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Tid brukt til lekser en vanlig dag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0497417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27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3004392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Andel som tror de vil ta høyere utdanning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6419497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Rett linje 3"/>
          <p:cNvCxnSpPr/>
          <p:nvPr/>
        </p:nvCxnSpPr>
        <p:spPr>
          <a:xfrm flipV="1">
            <a:off x="887506" y="4087906"/>
            <a:ext cx="15638928" cy="1"/>
          </a:xfrm>
          <a:prstGeom prst="line">
            <a:avLst/>
          </a:prstGeom>
          <a:ln w="60325">
            <a:solidFill>
              <a:schemeClr val="accent4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0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Karakterer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4477552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020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89" y="581933"/>
            <a:ext cx="12305145" cy="116320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Karakterer – justert for sosioøkonomisk status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68273069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Rett linje 5"/>
          <p:cNvCxnSpPr/>
          <p:nvPr/>
        </p:nvCxnSpPr>
        <p:spPr>
          <a:xfrm flipV="1">
            <a:off x="887506" y="3724835"/>
            <a:ext cx="15638928" cy="1"/>
          </a:xfrm>
          <a:prstGeom prst="line">
            <a:avLst/>
          </a:prstGeom>
          <a:ln w="60325">
            <a:solidFill>
              <a:schemeClr val="accent4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3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89" y="581933"/>
            <a:ext cx="13676745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Karakterer + justert for utdanningsdriv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63497934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Rett linje 6"/>
          <p:cNvCxnSpPr/>
          <p:nvPr/>
        </p:nvCxnSpPr>
        <p:spPr>
          <a:xfrm flipV="1">
            <a:off x="887506" y="3724835"/>
            <a:ext cx="15638928" cy="1"/>
          </a:xfrm>
          <a:prstGeom prst="line">
            <a:avLst/>
          </a:prstGeom>
          <a:ln w="60325">
            <a:solidFill>
              <a:schemeClr val="accent4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0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972121" y="2393762"/>
            <a:ext cx="10027254" cy="5983756"/>
          </a:xfrm>
        </p:spPr>
        <p:txBody>
          <a:bodyPr>
            <a:normAutofit lnSpcReduction="10000"/>
          </a:bodyPr>
          <a:lstStyle/>
          <a:p>
            <a:r>
              <a:rPr lang="nb-NO" sz="3400" dirty="0" smtClean="0"/>
              <a:t>Store karakterforskjeller etter landbakgrunn</a:t>
            </a:r>
          </a:p>
          <a:p>
            <a:r>
              <a:rPr lang="nb-NO" sz="3400" dirty="0" smtClean="0"/>
              <a:t>Skoletrivsel og tilhører forklarer ikke forskjellene</a:t>
            </a:r>
            <a:endParaRPr lang="nb-NO" sz="3400" dirty="0"/>
          </a:p>
          <a:p>
            <a:r>
              <a:rPr lang="nb-NO" sz="3400" dirty="0"/>
              <a:t>Sosioøkonomisk </a:t>
            </a:r>
            <a:r>
              <a:rPr lang="nb-NO" sz="3400" dirty="0" smtClean="0"/>
              <a:t>familiebakgrunn </a:t>
            </a:r>
            <a:r>
              <a:rPr lang="nb-NO" sz="3400" dirty="0"/>
              <a:t>betyr mye</a:t>
            </a:r>
          </a:p>
          <a:p>
            <a:r>
              <a:rPr lang="nb-NO" sz="3400" dirty="0"/>
              <a:t>Botid bidrar til å påvirke karakterforskjellene mellom innvandrergrupper</a:t>
            </a:r>
          </a:p>
          <a:p>
            <a:endParaRPr lang="nb-NO" sz="3400" dirty="0" smtClean="0"/>
          </a:p>
          <a:p>
            <a:r>
              <a:rPr lang="nb-NO" sz="3400" dirty="0" smtClean="0"/>
              <a:t>Stort utdanningsdriv i mange innvandrergrupper</a:t>
            </a:r>
          </a:p>
          <a:p>
            <a:pPr lvl="1"/>
            <a:r>
              <a:rPr lang="nb-NO" sz="3400" dirty="0" smtClean="0"/>
              <a:t>Bidrar til å kompensere for andre ulemper?</a:t>
            </a:r>
          </a:p>
          <a:p>
            <a:pPr>
              <a:spcBef>
                <a:spcPts val="600"/>
              </a:spcBef>
            </a:pPr>
            <a:endParaRPr lang="nb-NO" sz="3400" dirty="0" smtClean="0"/>
          </a:p>
          <a:p>
            <a:pPr>
              <a:spcBef>
                <a:spcPts val="600"/>
              </a:spcBef>
            </a:pPr>
            <a:r>
              <a:rPr lang="nb-NO" sz="3400" dirty="0" smtClean="0"/>
              <a:t>Alt er ikke forklart</a:t>
            </a:r>
            <a:endParaRPr lang="nb-NO" sz="3400" dirty="0"/>
          </a:p>
          <a:p>
            <a:endParaRPr lang="nb-NO" sz="3400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283" y="803169"/>
            <a:ext cx="5760742" cy="81651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tel 1"/>
          <p:cNvSpPr txBox="1">
            <a:spLocks/>
          </p:cNvSpPr>
          <p:nvPr/>
        </p:nvSpPr>
        <p:spPr>
          <a:xfrm>
            <a:off x="2849689" y="581933"/>
            <a:ext cx="13676745" cy="116320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13002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Konklusjoner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60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Botid i Norge</a:t>
            </a:r>
            <a:endParaRPr lang="nb-NO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71205472"/>
              </p:ext>
            </p:extLst>
          </p:nvPr>
        </p:nvGraphicFramePr>
        <p:xfrm>
          <a:off x="987552" y="2194560"/>
          <a:ext cx="15374112" cy="6266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34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10"/>
          <p:cNvGrpSpPr>
            <a:grpSpLocks noChangeAspect="1"/>
          </p:cNvGrpSpPr>
          <p:nvPr/>
        </p:nvGrpSpPr>
        <p:grpSpPr>
          <a:xfrm>
            <a:off x="4056697" y="510221"/>
            <a:ext cx="12902375" cy="8463091"/>
            <a:chOff x="0" y="0"/>
            <a:chExt cx="5729026" cy="3782060"/>
          </a:xfrm>
        </p:grpSpPr>
        <p:pic>
          <p:nvPicPr>
            <p:cNvPr id="5" name="Bild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" t="5104" r="7642" b="3322"/>
            <a:stretch/>
          </p:blipFill>
          <p:spPr bwMode="auto">
            <a:xfrm>
              <a:off x="0" y="0"/>
              <a:ext cx="5727065" cy="37820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Bild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926" y="2568271"/>
              <a:ext cx="1308100" cy="621665"/>
            </a:xfrm>
            <a:prstGeom prst="rect">
              <a:avLst/>
            </a:prstGeom>
          </p:spPr>
        </p:pic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Innvandrergrupper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19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3179204" cy="116320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Karaktergjennomsnitt i ulike innvandrergrupper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47776602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567083" y="8730124"/>
            <a:ext cx="1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 smtClean="0"/>
              <a:t>Gjennomsnitt av selvrapporterte karakterer i norsk, engelsk og matematikk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82654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Andel som er født i Norge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0287341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6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426841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Andel som flyttet til Norge i ungdomsalderen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8051217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93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Karakterer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93041247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67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49690" y="581933"/>
            <a:ext cx="10841926" cy="1163202"/>
          </a:xfrm>
        </p:spPr>
        <p:txBody>
          <a:bodyPr>
            <a:normAutofit/>
          </a:bodyPr>
          <a:lstStyle/>
          <a:p>
            <a:r>
              <a:rPr lang="nb-NO" dirty="0" smtClean="0"/>
              <a:t>Karakterer – justert for botid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531823"/>
              </p:ext>
            </p:extLst>
          </p:nvPr>
        </p:nvGraphicFramePr>
        <p:xfrm>
          <a:off x="1089212" y="2057400"/>
          <a:ext cx="15571694" cy="6360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Sylinder 2"/>
          <p:cNvSpPr txBox="1"/>
          <p:nvPr/>
        </p:nvSpPr>
        <p:spPr>
          <a:xfrm>
            <a:off x="5567083" y="8730124"/>
            <a:ext cx="11093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 smtClean="0"/>
              <a:t>Gjennomsnitt av selvrapporterte karakterer i norsk, engelsk og matematikk</a:t>
            </a:r>
            <a:endParaRPr lang="nb-NO" sz="1600" dirty="0"/>
          </a:p>
        </p:txBody>
      </p:sp>
      <p:cxnSp>
        <p:nvCxnSpPr>
          <p:cNvPr id="6" name="Rett linje 5"/>
          <p:cNvCxnSpPr/>
          <p:nvPr/>
        </p:nvCxnSpPr>
        <p:spPr>
          <a:xfrm flipV="1">
            <a:off x="887506" y="4410635"/>
            <a:ext cx="15638928" cy="1"/>
          </a:xfrm>
          <a:prstGeom prst="line">
            <a:avLst/>
          </a:prstGeom>
          <a:ln w="60325">
            <a:solidFill>
              <a:schemeClr val="accent4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89B3AFF1-4A73-4616-8B80-7D408B5439AC}" vid="{BCF8D594-03DD-40B5-A1B2-0BF3EC210D7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kstdokument" ma:contentTypeID="0x0101002C1B27F07ED111E5A8370800200C9A660101007262A38B7CCD784995117E2DBD4844BC" ma:contentTypeVersion="27" ma:contentTypeDescription="Opprett et nytt dokument." ma:contentTypeScope="" ma:versionID="8f8d714522284a10b4fb8b1df0537579">
  <xsd:schema xmlns:xsd="http://www.w3.org/2001/XMLSchema" xmlns:xs="http://www.w3.org/2001/XMLSchema" xmlns:p="http://schemas.microsoft.com/office/2006/metadata/properties" xmlns:ns1="http://schemas.microsoft.com/sharepoint/v3" xmlns:ns2="76310af8-4b27-4659-aff3-d32c57154b18" xmlns:ns3="793ad56b-b905-482f-99c7-e0ad214f35d2" targetNamespace="http://schemas.microsoft.com/office/2006/metadata/properties" ma:root="true" ma:fieldsID="388acf20d282c89428857157295641b4" ns1:_="" ns2:_="" ns3:_="">
    <xsd:import namespace="http://schemas.microsoft.com/sharepoint/v3"/>
    <xsd:import namespace="76310af8-4b27-4659-aff3-d32c57154b18"/>
    <xsd:import namespace="793ad56b-b905-482f-99c7-e0ad214f35d2"/>
    <xsd:element name="properties">
      <xsd:complexType>
        <xsd:sequence>
          <xsd:element name="documentManagement">
            <xsd:complexType>
              <xsd:all>
                <xsd:element ref="ns2:Område_x002f_prosess" minOccurs="0"/>
                <xsd:element ref="ns2:DssNotater" minOccurs="0"/>
                <xsd:element ref="ns3:DssArchivable" minOccurs="0"/>
                <xsd:element ref="ns3:DssWebsakRef" minOccurs="0"/>
                <xsd:element ref="ns1:AssignedTo" minOccurs="0"/>
                <xsd:element ref="ns2:DssRelaterteOppgaver" minOccurs="0"/>
                <xsd:element ref="ns2:DssFremhevet" minOccurs="0"/>
                <xsd:element ref="ns2:ofdc76af098e4c7f98490d5710fce5b2" minOccurs="0"/>
                <xsd:element ref="ns2:ec4548291c174201804f8d6e346b5e78" minOccurs="0"/>
                <xsd:element ref="ns2:ja062c7924ed4f31b584a4220ff29390" minOccurs="0"/>
                <xsd:element ref="ns2:a20ae09631c242aba34ef34320889782" minOccurs="0"/>
                <xsd:element ref="ns2:l917ce326c5a48e1a29f6235eea1cd41" minOccurs="0"/>
                <xsd:element ref="ns2:TaxCatchAll" minOccurs="0"/>
                <xsd:element ref="ns2:TaxCatchAllLabel" minOccurs="0"/>
                <xsd:element ref="ns2:f2f49eccf7d24422907cdfb28d82571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ssignedTo" ma:index="7" nillable="true" ma:displayName="Tilordnet til" ma:list="UserInfo" ma:internalName="AssignedTo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10af8-4b27-4659-aff3-d32c57154b18" elementFormDefault="qualified">
    <xsd:import namespace="http://schemas.microsoft.com/office/2006/documentManagement/types"/>
    <xsd:import namespace="http://schemas.microsoft.com/office/infopath/2007/PartnerControls"/>
    <xsd:element name="Område_x002f_prosess" ma:index="3" nillable="true" ma:displayName="Område/prosess" ma:format="Dropdown" ma:internalName="Omr_x00e5_de_x002F_prosess">
      <xsd:simpleType>
        <xsd:restriction base="dms:Choice">
          <xsd:enumeration value="Besøk og reiser"/>
          <xsd:enumeration value="Bestillinger fra politisk ledelse"/>
          <xsd:enumeration value="Mediehåndteringer"/>
          <xsd:enumeration value="Henvendelse fra underliggende etat, organisasjoner og enkelte personer"/>
        </xsd:restriction>
      </xsd:simpleType>
    </xsd:element>
    <xsd:element name="DssNotater" ma:index="4" nillable="true" ma:displayName="Notater" ma:internalName="DssNotater" ma:readOnly="false">
      <xsd:simpleType>
        <xsd:restriction base="dms:Note">
          <xsd:maxLength value="255"/>
        </xsd:restriction>
      </xsd:simpleType>
    </xsd:element>
    <xsd:element name="DssRelaterteOppgaver" ma:index="8" nillable="true" ma:displayName="Relaterte oppgaver" ma:list="{1304b74f-49b5-4ab5-98ed-24b323b1bd9a}" ma:internalName="DssRelaterteOppgaver" ma:showField="Title" ma:web="76310af8-4b27-4659-aff3-d32c57154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ssFremhevet" ma:index="9" nillable="true" ma:displayName="Fremhevet" ma:default="False" ma:description="Fremhevet dokument vises på Om rommet siden." ma:internalName="DssFremhevet">
      <xsd:simpleType>
        <xsd:restriction base="dms:Boolean"/>
      </xsd:simpleType>
    </xsd:element>
    <xsd:element name="ofdc76af098e4c7f98490d5710fce5b2" ma:index="14" nillable="true" ma:taxonomy="true" ma:internalName="ofdc76af098e4c7f98490d5710fce5b2" ma:taxonomyFieldName="DssAvdeling" ma:displayName="Avdeling" ma:readOnly="false" ma:default="" ma:fieldId="{8fdc76af-098e-4c7f-9849-0d5710fce5b2}" ma:sspId="dd1c9695-082f-4d62-9abb-ef5a22d84609" ma:termSetId="13c90cc6-0f43-4adb-b19c-c400e157a7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4548291c174201804f8d6e346b5e78" ma:index="16" nillable="true" ma:taxonomy="true" ma:internalName="ec4548291c174201804f8d6e346b5e78" ma:taxonomyFieldName="DssFunksjon" ma:displayName="Funksjon" ma:readOnly="false" ma:fieldId="{ec454829-1c17-4201-804f-8d6e346b5e78}" ma:sspId="dd1c9695-082f-4d62-9abb-ef5a22d84609" ma:termSetId="1d0cee9e-e85d-4bdd-9786-97612351352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a062c7924ed4f31b584a4220ff29390" ma:index="18" nillable="true" ma:taxonomy="true" ma:internalName="ja062c7924ed4f31b584a4220ff29390" ma:taxonomyFieldName="DssEmneord" ma:displayName="Emneord" ma:readOnly="false" ma:default="" ma:fieldId="{3a062c79-24ed-4f31-b584-a4220ff29390}" ma:taxonomyMulti="true" ma:sspId="dd1c9695-082f-4d62-9abb-ef5a22d84609" ma:termSetId="76727dcf-a431-492e-96ad-c8e0e60c17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20ae09631c242aba34ef34320889782" ma:index="21" nillable="true" ma:taxonomy="true" ma:internalName="a20ae09631c242aba34ef34320889782" ma:taxonomyFieldName="DssDokumenttype" ma:displayName="Dokumenttype" ma:fieldId="{a20ae096-31c2-42ab-a34e-f34320889782}" ma:sspId="dd1c9695-082f-4d62-9abb-ef5a22d84609" ma:termSetId="8596b1a2-fe02-4166-ad71-774bdb0be7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17ce326c5a48e1a29f6235eea1cd41" ma:index="22" nillable="true" ma:taxonomy="true" ma:internalName="l917ce326c5a48e1a29f6235eea1cd41" ma:taxonomyFieldName="DssRomtype" ma:displayName="Romtype" ma:readOnly="false" ma:fieldId="{5917ce32-6c5a-48e1-a29f-6235eea1cd41}" ma:sspId="dd1c9695-082f-4d62-9abb-ef5a22d84609" ma:termSetId="8e869b01-24d9-45a0-980a-bd4a553ad3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Global taksonomikolonne" ma:hidden="true" ma:list="{4e0f53d4-21a4-4991-b164-07f7724bb4bb}" ma:internalName="TaxCatchAll" ma:showField="CatchAllData" ma:web="76310af8-4b27-4659-aff3-d32c57154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Global taksonomikolonne1" ma:hidden="true" ma:list="{4e0f53d4-21a4-4991-b164-07f7724bb4bb}" ma:internalName="TaxCatchAllLabel" ma:readOnly="true" ma:showField="CatchAllDataLabel" ma:web="76310af8-4b27-4659-aff3-d32c57154b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2f49eccf7d24422907cdfb28d82571e" ma:index="26" nillable="true" ma:taxonomy="true" ma:internalName="f2f49eccf7d24422907cdfb28d82571e" ma:taxonomyFieldName="DssDepartement" ma:displayName="Departement" ma:readOnly="false" ma:fieldId="{f2f49ecc-f7d2-4422-907c-dfb28d82571e}" ma:sspId="dd1c9695-082f-4d62-9abb-ef5a22d84609" ma:termSetId="13c90cc6-0f43-4adb-b19c-c400e157a7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ad56b-b905-482f-99c7-e0ad214f35d2" elementFormDefault="qualified">
    <xsd:import namespace="http://schemas.microsoft.com/office/2006/documentManagement/types"/>
    <xsd:import namespace="http://schemas.microsoft.com/office/infopath/2007/PartnerControls"/>
    <xsd:element name="DssArchivable" ma:index="5" nillable="true" ma:displayName="Arkivpliktig" ma:default="Ikke satt" ma:description="Er dokumentet arkivpliktig?" ma:internalName="DssArchivable">
      <xsd:simpleType>
        <xsd:restriction base="dms:Choice">
          <xsd:enumeration value="Ikke satt"/>
          <xsd:enumeration value="Ja"/>
          <xsd:enumeration value="Nei"/>
        </xsd:restriction>
      </xsd:simpleType>
    </xsd:element>
    <xsd:element name="DssWebsakRef" ma:index="6" nillable="true" ma:displayName="Arkivreferanse" ma:description="Referanse i arkivsystem" ma:internalName="DssWebsakRef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917ce326c5a48e1a29f6235eea1cd41 xmlns="76310af8-4b27-4659-aff3-d32c57154b18">
      <Terms xmlns="http://schemas.microsoft.com/office/infopath/2007/PartnerControls"/>
    </l917ce326c5a48e1a29f6235eea1cd41>
    <ec4548291c174201804f8d6e346b5e78 xmlns="76310af8-4b27-4659-aff3-d32c57154b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Deltakelse og arbeid i nasjonale r�d og utvalg, arbeidsgrupper, samarbeidsorganer</TermName>
          <TermId xmlns="http://schemas.microsoft.com/office/infopath/2007/PartnerControls">eaca0aa5-79c4-4ed6-a16c-703f8f36ab4a</TermId>
        </TermInfo>
      </Terms>
    </ec4548291c174201804f8d6e346b5e78>
    <f2f49eccf7d24422907cdfb28d82571e xmlns="76310af8-4b27-4659-aff3-d32c57154b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Kunnskapsdepartementet</TermName>
          <TermId xmlns="http://schemas.microsoft.com/office/infopath/2007/PartnerControls">81227de6-cb8e-4f0f-82fe-a653bcaf2db4</TermId>
        </TermInfo>
      </Terms>
    </f2f49eccf7d24422907cdfb28d82571e>
    <AssignedTo xmlns="http://schemas.microsoft.com/sharepoint/v3">
      <UserInfo>
        <DisplayName/>
        <AccountId xsi:nil="true"/>
        <AccountType/>
      </UserInfo>
    </AssignedTo>
    <ja062c7924ed4f31b584a4220ff29390 xmlns="76310af8-4b27-4659-aff3-d32c57154b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Integrering</TermName>
          <TermId xmlns="http://schemas.microsoft.com/office/infopath/2007/PartnerControls">e29c6ada-0760-4308-9fb3-5f9afed83a82</TermId>
        </TermInfo>
      </Terms>
    </ja062c7924ed4f31b584a4220ff29390>
    <DssArchivable xmlns="793ad56b-b905-482f-99c7-e0ad214f35d2">Ikke satt</DssArchivable>
    <DssWebsakRef xmlns="793ad56b-b905-482f-99c7-e0ad214f35d2" xsi:nil="true"/>
    <DssNotater xmlns="76310af8-4b27-4659-aff3-d32c57154b18" xsi:nil="true"/>
    <DssRelaterteOppgaver xmlns="76310af8-4b27-4659-aff3-d32c57154b18"/>
    <DssFremhevet xmlns="76310af8-4b27-4659-aff3-d32c57154b18">false</DssFremhevet>
    <a20ae09631c242aba34ef34320889782 xmlns="76310af8-4b27-4659-aff3-d32c57154b18">
      <Terms xmlns="http://schemas.microsoft.com/office/infopath/2007/PartnerControls"/>
    </a20ae09631c242aba34ef34320889782>
    <Område_x002f_prosess xmlns="76310af8-4b27-4659-aff3-d32c57154b18" xsi:nil="true"/>
    <ofdc76af098e4c7f98490d5710fce5b2 xmlns="76310af8-4b27-4659-aff3-d32c57154b18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Integreringsavdelingen (INA)</TermName>
          <TermId xmlns="http://schemas.microsoft.com/office/infopath/2007/PartnerControls">c72bdd54-0628-4f17-a368-6ca5e3b82166</TermId>
        </TermInfo>
      </Terms>
    </ofdc76af098e4c7f98490d5710fce5b2>
    <TaxCatchAll xmlns="76310af8-4b27-4659-aff3-d32c57154b18">
      <Value>6</Value>
      <Value>5</Value>
      <Value>3</Value>
      <Value>1</Value>
    </TaxCatchAl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71C8CF-161B-4C43-AB35-6A434D63CA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6310af8-4b27-4659-aff3-d32c57154b18"/>
    <ds:schemaRef ds:uri="793ad56b-b905-482f-99c7-e0ad214f35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899795-56CA-44EA-8480-F7BEDD4D7EBE}">
  <ds:schemaRefs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elements/1.1/"/>
    <ds:schemaRef ds:uri="793ad56b-b905-482f-99c7-e0ad214f35d2"/>
    <ds:schemaRef ds:uri="76310af8-4b27-4659-aff3-d32c57154b18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ED13936-F5F6-4675-B06B-F8C6C81755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About OsloMet  Oslo Metropolitan University</Template>
  <TotalTime>191</TotalTime>
  <Words>216</Words>
  <Application>Microsoft Office PowerPoint</Application>
  <PresentationFormat>Egendefinert</PresentationFormat>
  <Paragraphs>44</Paragraphs>
  <Slides>26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Office-tema</vt:lpstr>
      <vt:lpstr>PowerPoint-presentasjon</vt:lpstr>
      <vt:lpstr>Om studien</vt:lpstr>
      <vt:lpstr>Botid i Norge</vt:lpstr>
      <vt:lpstr>Innvandrergrupper</vt:lpstr>
      <vt:lpstr>Karaktergjennomsnitt i ulike innvandrergrupper</vt:lpstr>
      <vt:lpstr>Andel som er født i Norge</vt:lpstr>
      <vt:lpstr>Andel som flyttet til Norge i ungdomsalderen</vt:lpstr>
      <vt:lpstr>Karakterer</vt:lpstr>
      <vt:lpstr>Karakterer – justert for botid</vt:lpstr>
      <vt:lpstr>Trivsel og tilhørighet</vt:lpstr>
      <vt:lpstr>Jeg trives på skolen</vt:lpstr>
      <vt:lpstr>Jeg føler at jeg passer inn blant elevene</vt:lpstr>
      <vt:lpstr>Sosioøkonomisk status</vt:lpstr>
      <vt:lpstr>Sosioøkonomisk status</vt:lpstr>
      <vt:lpstr>Karakterer</vt:lpstr>
      <vt:lpstr>Karakterer – justert for sosioøkonomisk status</vt:lpstr>
      <vt:lpstr>Karakterer – justert for sosioøkonomisk status</vt:lpstr>
      <vt:lpstr>utdanningsdriv</vt:lpstr>
      <vt:lpstr>Tid brukt til lekser en vanlig dag</vt:lpstr>
      <vt:lpstr>Tid brukt til lekser en vanlig dag</vt:lpstr>
      <vt:lpstr>Tid brukt til lekser en vanlig dag</vt:lpstr>
      <vt:lpstr>Andel som tror de vil ta høyere utdanning</vt:lpstr>
      <vt:lpstr>Karakterer</vt:lpstr>
      <vt:lpstr>Karakterer – justert for sosioøkonomisk status</vt:lpstr>
      <vt:lpstr>Karakterer + justert for utdanningsdriv</vt:lpstr>
      <vt:lpstr>PowerPoint-presentasjon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OsloMet – Oslo Metropolitan University</dc:title>
  <dc:creator>Anders Bakken</dc:creator>
  <dc:description>template by officeconsult.no</dc:description>
  <cp:lastModifiedBy>Teshome Tewasen</cp:lastModifiedBy>
  <cp:revision>54</cp:revision>
  <dcterms:created xsi:type="dcterms:W3CDTF">2018-09-12T07:23:14Z</dcterms:created>
  <dcterms:modified xsi:type="dcterms:W3CDTF">2018-09-17T17:48:24Z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0x0101002C1B27F07ED111E5A8370800200C9A660101007262A38B7CCD784995117E2DBD4844BC</vt:lpwstr>
  </property>
  <property fmtid="{D5CDD505-2E9C-101B-9397-08002B2CF9AE}" pid="3" name="DssEmneord">
    <vt:lpwstr>3;#Integrering|e29c6ada-0760-4308-9fb3-5f9afed83a82</vt:lpwstr>
  </property>
  <property fmtid="{D5CDD505-2E9C-101B-9397-08002B2CF9AE}" pid="4" name="DssFunksjon">
    <vt:lpwstr>6;#Deltakelse og arbeid i nasjonale r�d og utvalg, arbeidsgrupper, samarbeidsorganer|eaca0aa5-79c4-4ed6-a16c-703f8f36ab4a</vt:lpwstr>
  </property>
  <property fmtid="{D5CDD505-2E9C-101B-9397-08002B2CF9AE}" pid="5" name="DssAvdeling">
    <vt:lpwstr>5;#Integreringsavdelingen (INA)|c72bdd54-0628-4f17-a368-6ca5e3b82166</vt:lpwstr>
  </property>
  <property fmtid="{D5CDD505-2E9C-101B-9397-08002B2CF9AE}" pid="6" name="DssDepartement">
    <vt:lpwstr>1;#Kunnskapsdepartementet|81227de6-cb8e-4f0f-82fe-a653bcaf2db4</vt:lpwstr>
  </property>
  <property fmtid="{D5CDD505-2E9C-101B-9397-08002B2CF9AE}" pid="7" name="DssDokumenttype">
    <vt:lpwstr/>
  </property>
  <property fmtid="{D5CDD505-2E9C-101B-9397-08002B2CF9AE}" pid="8" name="DssRomtype">
    <vt:lpwstr/>
  </property>
</Properties>
</file>