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5" r:id="rId5"/>
    <p:sldId id="256" r:id="rId6"/>
    <p:sldId id="279" r:id="rId7"/>
    <p:sldId id="263" r:id="rId8"/>
    <p:sldId id="271" r:id="rId9"/>
    <p:sldId id="278" r:id="rId10"/>
    <p:sldId id="272" r:id="rId11"/>
    <p:sldId id="273" r:id="rId12"/>
    <p:sldId id="274" r:id="rId13"/>
    <p:sldId id="27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2"/>
    <a:srgbClr val="83B9E7"/>
    <a:srgbClr val="CCCCCC"/>
    <a:srgbClr val="C4351C"/>
    <a:srgbClr val="C4173A"/>
    <a:srgbClr val="A2BABA"/>
    <a:srgbClr val="FFFFFF"/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4459" autoAdjust="0"/>
  </p:normalViewPr>
  <p:slideViewPr>
    <p:cSldViewPr snapToGrid="0">
      <p:cViewPr varScale="1">
        <p:scale>
          <a:sx n="100" d="100"/>
          <a:sy n="100" d="100"/>
        </p:scale>
        <p:origin x="825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w-file01.ssb.no\ssb\Faglig\Kommunikasjon\Publisering\SSB%20analyse\Til%20publisering\ARKIV\SA%20Innvandrere%20i%20Norge\2017-06-26%20Utdanning\utdanning-2018-infografik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w-file01.ssb.no\ssb\Faglig\Kommunikasjon\Publisering\SSB%20analyse\Til%20publisering\ARKIV\SA%20Innvandrere%20i%20Norge\2017-06-26%20Utdanning\utdanning-2018-infografik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b\AppData\Local\Packages\Microsoft.MicrosoftEdge_8wekyb3d8bbwe\TempState\Downloads\StudenterProsent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b\AppData\Local\Packages\Microsoft.MicrosoftEdge_8wekyb3d8bbwe\TempState\Downloads\StudenterProsent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2"/>
                </a:solidFill>
              </a:rPr>
              <a:t>Gutter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952153946231443"/>
          <c:y val="8.7734329269916603E-2"/>
          <c:w val="0.85335145683854874"/>
          <c:h val="0.81949839384260059"/>
        </c:manualLayout>
      </c:layout>
      <c:lineChart>
        <c:grouping val="standard"/>
        <c:varyColors val="0"/>
        <c:ser>
          <c:idx val="0"/>
          <c:order val="0"/>
          <c:tx>
            <c:strRef>
              <c:f>'Grunnskolepoeng (3)'!$A$45</c:f>
              <c:strCache>
                <c:ptCount val="1"/>
                <c:pt idx="0">
                  <c:v>Alle elever</c:v>
                </c:pt>
              </c:strCache>
            </c:strRef>
          </c:tx>
          <c:spPr>
            <a:ln w="57150" cap="rnd">
              <a:solidFill>
                <a:srgbClr val="CCCCCC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CCCCCC"/>
              </a:solidFill>
              <a:ln w="57150">
                <a:noFill/>
              </a:ln>
              <a:effectLst/>
            </c:spPr>
          </c:marker>
          <c:cat>
            <c:numRef>
              <c:f>'Grunnskolepoeng (3)'!$B$44:$C$44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(3)'!$B$45:$C$45</c:f>
              <c:numCache>
                <c:formatCode>0.0</c:formatCode>
                <c:ptCount val="2"/>
                <c:pt idx="0">
                  <c:v>37.6</c:v>
                </c:pt>
                <c:pt idx="1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7-464E-9501-EC6789AE7910}"/>
            </c:ext>
          </c:extLst>
        </c:ser>
        <c:ser>
          <c:idx val="1"/>
          <c:order val="1"/>
          <c:tx>
            <c:strRef>
              <c:f>'Grunnskolepoeng (3)'!$A$46</c:f>
              <c:strCache>
                <c:ptCount val="1"/>
                <c:pt idx="0">
                  <c:v>Innvandrere fra EU/EØS, USA, Canada, Australia og New Zealand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'Grunnskolepoeng (3)'!$B$44:$C$44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(3)'!$B$46:$C$46</c:f>
              <c:numCache>
                <c:formatCode>0.0</c:formatCode>
                <c:ptCount val="2"/>
                <c:pt idx="0">
                  <c:v>35.9</c:v>
                </c:pt>
                <c:pt idx="1">
                  <c:v>37.799999999999997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27-464E-9501-EC6789AE7910}"/>
            </c:ext>
          </c:extLst>
        </c:ser>
        <c:ser>
          <c:idx val="2"/>
          <c:order val="2"/>
          <c:tx>
            <c:strRef>
              <c:f>'Grunnskolepoeng (3)'!$A$47</c:f>
              <c:strCache>
                <c:ptCount val="1"/>
                <c:pt idx="0">
                  <c:v>Innvandrere fra Asia, Afrika, Latin-Amerka, Oseania unntatt Australia og New Zealand, og Europa utenom EU/EØS</c:v>
                </c:pt>
              </c:strCache>
            </c:strRef>
          </c:tx>
          <c:spPr>
            <a:ln w="57150" cap="rnd">
              <a:solidFill>
                <a:srgbClr val="00389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003892"/>
              </a:solidFill>
              <a:ln w="57150">
                <a:noFill/>
              </a:ln>
              <a:effectLst/>
            </c:spPr>
          </c:marker>
          <c:cat>
            <c:numRef>
              <c:f>'Grunnskolepoeng (3)'!$B$44:$C$44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(3)'!$B$47:$C$47</c:f>
              <c:numCache>
                <c:formatCode>0.0</c:formatCode>
                <c:ptCount val="2"/>
                <c:pt idx="0">
                  <c:v>32.200000000000003</c:v>
                </c:pt>
                <c:pt idx="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27-464E-9501-EC6789AE7910}"/>
            </c:ext>
          </c:extLst>
        </c:ser>
        <c:ser>
          <c:idx val="3"/>
          <c:order val="3"/>
          <c:tx>
            <c:strRef>
              <c:f>'Grunnskolepoeng (3)'!$A$48</c:f>
              <c:strCache>
                <c:ptCount val="1"/>
                <c:pt idx="0">
                  <c:v>Norskfødte med innvandrerforeldre fra EU/EØS, USA, Canada, Australia og New Zealand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83B9E7"/>
              </a:solidFill>
              <a:ln w="57150">
                <a:noFill/>
              </a:ln>
              <a:effectLst/>
            </c:spPr>
          </c:marker>
          <c:cat>
            <c:numRef>
              <c:f>'Grunnskolepoeng (3)'!$B$44:$C$44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(3)'!$B$48:$C$48</c:f>
              <c:numCache>
                <c:formatCode>0.0</c:formatCode>
                <c:ptCount val="2"/>
                <c:pt idx="0">
                  <c:v>41.4</c:v>
                </c:pt>
                <c:pt idx="1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27-464E-9501-EC6789AE7910}"/>
            </c:ext>
          </c:extLst>
        </c:ser>
        <c:ser>
          <c:idx val="4"/>
          <c:order val="4"/>
          <c:tx>
            <c:strRef>
              <c:f>'Grunnskolepoeng (3)'!$A$49</c:f>
              <c:strCache>
                <c:ptCount val="1"/>
                <c:pt idx="0">
                  <c:v>Norskfødte med innvandrerforeldre fra Asia, Afrika, Latin-Amerka, Oseania unntatt Australia og New Zealand, og Europa utenom EU/EØS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83B9E7"/>
              </a:solidFill>
              <a:ln w="57150">
                <a:noFill/>
              </a:ln>
              <a:effectLst/>
            </c:spPr>
          </c:marker>
          <c:cat>
            <c:numRef>
              <c:f>'Grunnskolepoeng (3)'!$B$44:$C$44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(3)'!$B$49:$C$49</c:f>
              <c:numCache>
                <c:formatCode>0.0</c:formatCode>
                <c:ptCount val="2"/>
                <c:pt idx="0">
                  <c:v>35.9</c:v>
                </c:pt>
                <c:pt idx="1">
                  <c:v>37.799999999999997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27-464E-9501-EC6789AE7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651776"/>
        <c:axId val="530652432"/>
      </c:lineChart>
      <c:catAx>
        <c:axId val="530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b-NO"/>
          </a:p>
        </c:txPr>
        <c:crossAx val="530652432"/>
        <c:crosses val="autoZero"/>
        <c:auto val="1"/>
        <c:lblAlgn val="ctr"/>
        <c:lblOffset val="100"/>
        <c:noMultiLvlLbl val="0"/>
      </c:catAx>
      <c:valAx>
        <c:axId val="530652432"/>
        <c:scaling>
          <c:orientation val="minMax"/>
          <c:max val="5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b-NO"/>
          </a:p>
        </c:txPr>
        <c:crossAx val="5306517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2"/>
                </a:solidFill>
              </a:rPr>
              <a:t>Jenter</a:t>
            </a:r>
            <a:endParaRPr lang="nb-NO" b="1">
              <a:solidFill>
                <a:schemeClr val="accent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952153946231443"/>
          <c:y val="8.6470898112748523E-2"/>
          <c:w val="0.85335145683854874"/>
          <c:h val="0.8282715812230973"/>
        </c:manualLayout>
      </c:layout>
      <c:lineChart>
        <c:grouping val="standard"/>
        <c:varyColors val="0"/>
        <c:ser>
          <c:idx val="0"/>
          <c:order val="0"/>
          <c:tx>
            <c:strRef>
              <c:f>'Grunnskolepoeng (3)'!$A$45</c:f>
              <c:strCache>
                <c:ptCount val="1"/>
                <c:pt idx="0">
                  <c:v>Alle elever</c:v>
                </c:pt>
              </c:strCache>
            </c:strRef>
          </c:tx>
          <c:spPr>
            <a:ln w="57150" cap="rnd">
              <a:solidFill>
                <a:srgbClr val="CCCCCC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CCCCCC"/>
              </a:solidFill>
              <a:ln w="57150">
                <a:noFill/>
              </a:ln>
              <a:effectLst/>
            </c:spPr>
          </c:marker>
          <c:cat>
            <c:numRef>
              <c:f>'Grunnskolepoeng (3)'!$D$44:$E$44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(3)'!$D$45:$E$45</c:f>
              <c:numCache>
                <c:formatCode>0.0</c:formatCode>
                <c:ptCount val="2"/>
                <c:pt idx="0">
                  <c:v>41.5</c:v>
                </c:pt>
                <c:pt idx="1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A-46D8-8AF7-D98770BCC66E}"/>
            </c:ext>
          </c:extLst>
        </c:ser>
        <c:ser>
          <c:idx val="1"/>
          <c:order val="1"/>
          <c:tx>
            <c:strRef>
              <c:f>'Grunnskolepoeng (3)'!$A$46</c:f>
              <c:strCache>
                <c:ptCount val="1"/>
                <c:pt idx="0">
                  <c:v>Innvandrere fra EU/EØS, USA, Canada, Australia og New Zealand</c:v>
                </c:pt>
              </c:strCache>
            </c:strRef>
          </c:tx>
          <c:spPr>
            <a:ln w="57150" cap="rnd">
              <a:solidFill>
                <a:srgbClr val="00389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003892"/>
              </a:solidFill>
              <a:ln w="57150">
                <a:noFill/>
              </a:ln>
              <a:effectLst/>
            </c:spPr>
          </c:marker>
          <c:cat>
            <c:numRef>
              <c:f>'Grunnskolepoeng (3)'!$D$44:$E$44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(3)'!$D$46:$E$46</c:f>
              <c:numCache>
                <c:formatCode>0.0</c:formatCode>
                <c:ptCount val="2"/>
                <c:pt idx="0">
                  <c:v>40.200000000000003</c:v>
                </c:pt>
                <c:pt idx="1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A-46D8-8AF7-D98770BCC66E}"/>
            </c:ext>
          </c:extLst>
        </c:ser>
        <c:ser>
          <c:idx val="2"/>
          <c:order val="2"/>
          <c:tx>
            <c:strRef>
              <c:f>'Grunnskolepoeng (3)'!$A$47</c:f>
              <c:strCache>
                <c:ptCount val="1"/>
                <c:pt idx="0">
                  <c:v>Innvandrere fra Asia, Afrika, Latin-Amerka, Oseania unntatt Australia og New Zealand, og Europa utenom EU/EØS</c:v>
                </c:pt>
              </c:strCache>
            </c:strRef>
          </c:tx>
          <c:spPr>
            <a:ln w="57150" cap="rnd">
              <a:solidFill>
                <a:srgbClr val="00389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003892"/>
              </a:solidFill>
              <a:ln w="57150">
                <a:noFill/>
              </a:ln>
              <a:effectLst/>
            </c:spPr>
          </c:marker>
          <c:cat>
            <c:numRef>
              <c:f>'Grunnskolepoeng (3)'!$D$44:$E$44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(3)'!$D$47:$E$47</c:f>
              <c:numCache>
                <c:formatCode>0.0</c:formatCode>
                <c:ptCount val="2"/>
                <c:pt idx="0">
                  <c:v>35.1</c:v>
                </c:pt>
                <c:pt idx="1">
                  <c:v>38.1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2A-46D8-8AF7-D98770BCC66E}"/>
            </c:ext>
          </c:extLst>
        </c:ser>
        <c:ser>
          <c:idx val="3"/>
          <c:order val="3"/>
          <c:tx>
            <c:strRef>
              <c:f>'Grunnskolepoeng (3)'!$A$48</c:f>
              <c:strCache>
                <c:ptCount val="1"/>
                <c:pt idx="0">
                  <c:v>Norskfødte med innvandrerforeldre fra EU/EØS, USA, Canada, Australia og New Zealand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83B9E7"/>
              </a:solidFill>
              <a:ln w="57150">
                <a:noFill/>
              </a:ln>
              <a:effectLst/>
            </c:spPr>
          </c:marker>
          <c:cat>
            <c:numRef>
              <c:f>'Grunnskolepoeng (3)'!$D$44:$E$44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(3)'!$D$48:$E$48</c:f>
              <c:numCache>
                <c:formatCode>0.0</c:formatCode>
                <c:ptCount val="2"/>
                <c:pt idx="0">
                  <c:v>45.6</c:v>
                </c:pt>
                <c:pt idx="1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A-46D8-8AF7-D98770BCC66E}"/>
            </c:ext>
          </c:extLst>
        </c:ser>
        <c:ser>
          <c:idx val="4"/>
          <c:order val="4"/>
          <c:tx>
            <c:strRef>
              <c:f>'Grunnskolepoeng (3)'!$A$49</c:f>
              <c:strCache>
                <c:ptCount val="1"/>
                <c:pt idx="0">
                  <c:v>Norskfødte med innvandrerforeldre fra Asia, Afrika, Latin-Amerka, Oseania unntatt Australia og New Zealand, og Europa utenom EU/EØS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83B9E7"/>
              </a:solidFill>
              <a:ln w="57150">
                <a:noFill/>
              </a:ln>
              <a:effectLst/>
            </c:spPr>
          </c:marker>
          <c:cat>
            <c:numRef>
              <c:f>'Grunnskolepoeng (3)'!$D$44:$E$44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'Grunnskolepoeng (3)'!$D$49:$E$49</c:f>
              <c:numCache>
                <c:formatCode>0.0</c:formatCode>
                <c:ptCount val="2"/>
                <c:pt idx="0">
                  <c:v>39.700000000000003</c:v>
                </c:pt>
                <c:pt idx="1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2A-46D8-8AF7-D98770BC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651776"/>
        <c:axId val="530652432"/>
      </c:lineChart>
      <c:catAx>
        <c:axId val="530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b-NO"/>
          </a:p>
        </c:txPr>
        <c:crossAx val="530652432"/>
        <c:crosses val="autoZero"/>
        <c:auto val="1"/>
        <c:lblAlgn val="ctr"/>
        <c:lblOffset val="100"/>
        <c:noMultiLvlLbl val="0"/>
      </c:catAx>
      <c:valAx>
        <c:axId val="5306524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b-NO"/>
          </a:p>
        </c:txPr>
        <c:crossAx val="5306517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accent2"/>
                </a:solidFill>
              </a:rPr>
              <a:t>Menn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StudenterProsent!$B$6</c:f>
              <c:strCache>
                <c:ptCount val="1"/>
                <c:pt idx="0">
                  <c:v>I alt</c:v>
                </c:pt>
              </c:strCache>
            </c:strRef>
          </c:tx>
          <c:spPr>
            <a:ln w="57150" cap="rnd">
              <a:solidFill>
                <a:srgbClr val="CC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CCCCC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DC3-4352-9953-472126F36963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CCCCC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DC3-4352-9953-472126F36963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StudenterProsent!$B$7:$B$15</c:f>
              <c:numCache>
                <c:formatCode>0.0</c:formatCode>
                <c:ptCount val="9"/>
                <c:pt idx="0">
                  <c:v>24.5</c:v>
                </c:pt>
                <c:pt idx="1">
                  <c:v>25.1</c:v>
                </c:pt>
                <c:pt idx="2">
                  <c:v>25.4</c:v>
                </c:pt>
                <c:pt idx="3">
                  <c:v>26.1</c:v>
                </c:pt>
                <c:pt idx="4">
                  <c:v>27.5</c:v>
                </c:pt>
                <c:pt idx="5">
                  <c:v>27.1</c:v>
                </c:pt>
                <c:pt idx="6">
                  <c:v>27.9</c:v>
                </c:pt>
                <c:pt idx="7">
                  <c:v>28.1</c:v>
                </c:pt>
                <c:pt idx="8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3-4352-9953-472126F36963}"/>
            </c:ext>
          </c:extLst>
        </c:ser>
        <c:ser>
          <c:idx val="1"/>
          <c:order val="1"/>
          <c:tx>
            <c:strRef>
              <c:f>StudenterProsent!$C$6</c:f>
              <c:strCache>
                <c:ptCount val="1"/>
                <c:pt idx="0">
                  <c:v>Innvandrere</c:v>
                </c:pt>
              </c:strCache>
            </c:strRef>
          </c:tx>
          <c:spPr>
            <a:ln w="57150" cap="rnd">
              <a:solidFill>
                <a:srgbClr val="00389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003892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DC3-4352-9953-472126F36963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003892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DC3-4352-9953-472126F36963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StudenterProsent!$C$7:$C$15</c:f>
              <c:numCache>
                <c:formatCode>0.0</c:formatCode>
                <c:ptCount val="9"/>
                <c:pt idx="0">
                  <c:v>15</c:v>
                </c:pt>
                <c:pt idx="1">
                  <c:v>14.3</c:v>
                </c:pt>
                <c:pt idx="2">
                  <c:v>13.4</c:v>
                </c:pt>
                <c:pt idx="3">
                  <c:v>12.9</c:v>
                </c:pt>
                <c:pt idx="4">
                  <c:v>13.6</c:v>
                </c:pt>
                <c:pt idx="5">
                  <c:v>13.5</c:v>
                </c:pt>
                <c:pt idx="6">
                  <c:v>14.8</c:v>
                </c:pt>
                <c:pt idx="7">
                  <c:v>14.1</c:v>
                </c:pt>
                <c:pt idx="8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C3-4352-9953-472126F36963}"/>
            </c:ext>
          </c:extLst>
        </c:ser>
        <c:ser>
          <c:idx val="2"/>
          <c:order val="2"/>
          <c:tx>
            <c:strRef>
              <c:f>StudenterProsent!$D$6</c:f>
              <c:strCache>
                <c:ptCount val="1"/>
                <c:pt idx="0">
                  <c:v>Norskfødte med innvandrerforeldre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83B9E7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DC3-4352-9953-472126F36963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83B9E7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DC3-4352-9953-472126F36963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StudenterProsent!$D$7:$D$15</c:f>
              <c:numCache>
                <c:formatCode>0.0</c:formatCode>
                <c:ptCount val="9"/>
                <c:pt idx="0">
                  <c:v>31.8</c:v>
                </c:pt>
                <c:pt idx="1">
                  <c:v>33</c:v>
                </c:pt>
                <c:pt idx="2">
                  <c:v>33.4</c:v>
                </c:pt>
                <c:pt idx="3">
                  <c:v>33.1</c:v>
                </c:pt>
                <c:pt idx="4">
                  <c:v>35.5</c:v>
                </c:pt>
                <c:pt idx="5">
                  <c:v>35.5</c:v>
                </c:pt>
                <c:pt idx="6">
                  <c:v>37</c:v>
                </c:pt>
                <c:pt idx="7">
                  <c:v>38.200000000000003</c:v>
                </c:pt>
                <c:pt idx="8">
                  <c:v>39.200000000000003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C3-4352-9953-472126F36963}"/>
            </c:ext>
          </c:extLst>
        </c:ser>
        <c:ser>
          <c:idx val="3"/>
          <c:order val="3"/>
          <c:tx>
            <c:strRef>
              <c:f>StudenterProsent!$E$6</c:f>
              <c:strCache>
                <c:ptCount val="1"/>
                <c:pt idx="0">
                  <c:v>Den øvrige befolkningen</c:v>
                </c:pt>
              </c:strCache>
            </c:strRef>
          </c:tx>
          <c:spPr>
            <a:ln w="57150" cap="rnd">
              <a:solidFill>
                <a:srgbClr val="C4351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C4351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DC3-4352-9953-472126F36963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C4351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DC3-4352-9953-472126F36963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StudenterProsent!$E$7:$E$15</c:f>
              <c:numCache>
                <c:formatCode>0.0</c:formatCode>
                <c:ptCount val="9"/>
                <c:pt idx="0">
                  <c:v>25.4</c:v>
                </c:pt>
                <c:pt idx="1">
                  <c:v>26.2</c:v>
                </c:pt>
                <c:pt idx="2">
                  <c:v>26.7</c:v>
                </c:pt>
                <c:pt idx="3">
                  <c:v>27.7</c:v>
                </c:pt>
                <c:pt idx="4">
                  <c:v>29.2</c:v>
                </c:pt>
                <c:pt idx="5">
                  <c:v>28.6</c:v>
                </c:pt>
                <c:pt idx="6">
                  <c:v>29.4</c:v>
                </c:pt>
                <c:pt idx="7">
                  <c:v>29.7</c:v>
                </c:pt>
                <c:pt idx="8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C3-4352-9953-472126F36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625552"/>
        <c:axId val="390625880"/>
      </c:lineChart>
      <c:catAx>
        <c:axId val="3906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0625880"/>
        <c:crosses val="autoZero"/>
        <c:auto val="1"/>
        <c:lblAlgn val="ctr"/>
        <c:lblOffset val="100"/>
        <c:tickLblSkip val="2"/>
        <c:noMultiLvlLbl val="0"/>
      </c:catAx>
      <c:valAx>
        <c:axId val="390625880"/>
        <c:scaling>
          <c:orientation val="minMax"/>
          <c:max val="5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0625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accent2"/>
                </a:solidFill>
              </a:rPr>
              <a:t>Kvinner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StudenterProsent!$F$6</c:f>
              <c:strCache>
                <c:ptCount val="1"/>
                <c:pt idx="0">
                  <c:v>I alt</c:v>
                </c:pt>
              </c:strCache>
            </c:strRef>
          </c:tx>
          <c:spPr>
            <a:ln w="57150" cap="rnd">
              <a:solidFill>
                <a:srgbClr val="CCCCC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CCCCC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B3-4F3B-AB7C-347F965DFD50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CCCCC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5B3-4F3B-AB7C-347F965DFD50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StudenterProsent!$F$7:$F$15</c:f>
              <c:numCache>
                <c:formatCode>0.0</c:formatCode>
                <c:ptCount val="9"/>
                <c:pt idx="0">
                  <c:v>37.200000000000003</c:v>
                </c:pt>
                <c:pt idx="1">
                  <c:v>37.6</c:v>
                </c:pt>
                <c:pt idx="2">
                  <c:v>38.200000000000003</c:v>
                </c:pt>
                <c:pt idx="3">
                  <c:v>39.1</c:v>
                </c:pt>
                <c:pt idx="4">
                  <c:v>40.1</c:v>
                </c:pt>
                <c:pt idx="5">
                  <c:v>41.3</c:v>
                </c:pt>
                <c:pt idx="6">
                  <c:v>42.3</c:v>
                </c:pt>
                <c:pt idx="7">
                  <c:v>42.6</c:v>
                </c:pt>
                <c:pt idx="8">
                  <c:v>42.9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B3-4F3B-AB7C-347F965DFD50}"/>
            </c:ext>
          </c:extLst>
        </c:ser>
        <c:ser>
          <c:idx val="1"/>
          <c:order val="1"/>
          <c:tx>
            <c:strRef>
              <c:f>StudenterProsent!$G$6</c:f>
              <c:strCache>
                <c:ptCount val="1"/>
                <c:pt idx="0">
                  <c:v>Innvandrere</c:v>
                </c:pt>
              </c:strCache>
            </c:strRef>
          </c:tx>
          <c:spPr>
            <a:ln w="57150" cap="rnd">
              <a:solidFill>
                <a:srgbClr val="00389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003892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5B3-4F3B-AB7C-347F965DFD50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003892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5B3-4F3B-AB7C-347F965DFD50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StudenterProsent!$G$7:$G$15</c:f>
              <c:numCache>
                <c:formatCode>0.0</c:formatCode>
                <c:ptCount val="9"/>
                <c:pt idx="0">
                  <c:v>18.8</c:v>
                </c:pt>
                <c:pt idx="1">
                  <c:v>18.2</c:v>
                </c:pt>
                <c:pt idx="2">
                  <c:v>18.100000000000001</c:v>
                </c:pt>
                <c:pt idx="3">
                  <c:v>18.399999999999999</c:v>
                </c:pt>
                <c:pt idx="4">
                  <c:v>18.8</c:v>
                </c:pt>
                <c:pt idx="5">
                  <c:v>20.3</c:v>
                </c:pt>
                <c:pt idx="6">
                  <c:v>22.4</c:v>
                </c:pt>
                <c:pt idx="7">
                  <c:v>22.2</c:v>
                </c:pt>
                <c:pt idx="8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B3-4F3B-AB7C-347F965DFD50}"/>
            </c:ext>
          </c:extLst>
        </c:ser>
        <c:ser>
          <c:idx val="2"/>
          <c:order val="2"/>
          <c:tx>
            <c:strRef>
              <c:f>StudenterProsent!$H$6</c:f>
              <c:strCache>
                <c:ptCount val="1"/>
                <c:pt idx="0">
                  <c:v>Norskfødte med innvandrerforeldre</c:v>
                </c:pt>
              </c:strCache>
            </c:strRef>
          </c:tx>
          <c:spPr>
            <a:ln w="57150" cap="rnd">
              <a:solidFill>
                <a:srgbClr val="83B9E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83B9E7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5B3-4F3B-AB7C-347F965DFD50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83B9E7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5B3-4F3B-AB7C-347F965DFD50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StudenterProsent!$H$7:$H$15</c:f>
              <c:numCache>
                <c:formatCode>0.0</c:formatCode>
                <c:ptCount val="9"/>
                <c:pt idx="0">
                  <c:v>42.6</c:v>
                </c:pt>
                <c:pt idx="1">
                  <c:v>43.8</c:v>
                </c:pt>
                <c:pt idx="2">
                  <c:v>44.2</c:v>
                </c:pt>
                <c:pt idx="3">
                  <c:v>44.1</c:v>
                </c:pt>
                <c:pt idx="4">
                  <c:v>46.1</c:v>
                </c:pt>
                <c:pt idx="5">
                  <c:v>47.8</c:v>
                </c:pt>
                <c:pt idx="6">
                  <c:v>49.7</c:v>
                </c:pt>
                <c:pt idx="7">
                  <c:v>50.6</c:v>
                </c:pt>
                <c:pt idx="8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B3-4F3B-AB7C-347F965DFD50}"/>
            </c:ext>
          </c:extLst>
        </c:ser>
        <c:ser>
          <c:idx val="3"/>
          <c:order val="3"/>
          <c:tx>
            <c:strRef>
              <c:f>StudenterProsent!$I$6</c:f>
              <c:strCache>
                <c:ptCount val="1"/>
                <c:pt idx="0">
                  <c:v>Den øvrige befolkningen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6"/>
              <c:spPr>
                <a:solidFill>
                  <a:srgbClr val="C4351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5B3-4F3B-AB7C-347F965DFD50}"/>
              </c:ext>
            </c:extLst>
          </c:dPt>
          <c:dPt>
            <c:idx val="8"/>
            <c:marker>
              <c:symbol val="circle"/>
              <c:size val="16"/>
              <c:spPr>
                <a:solidFill>
                  <a:srgbClr val="C4351C"/>
                </a:solidFill>
                <a:ln w="571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5B3-4F3B-AB7C-347F965DFD50}"/>
              </c:ext>
            </c:extLst>
          </c:dPt>
          <c:cat>
            <c:strRef>
              <c:f>StudenterProsent!$A$7:$A$15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StudenterProsent!$I$7:$I$15</c:f>
              <c:numCache>
                <c:formatCode>0.0</c:formatCode>
                <c:ptCount val="9"/>
                <c:pt idx="0">
                  <c:v>39.299999999999997</c:v>
                </c:pt>
                <c:pt idx="1">
                  <c:v>40</c:v>
                </c:pt>
                <c:pt idx="2">
                  <c:v>40.9</c:v>
                </c:pt>
                <c:pt idx="3">
                  <c:v>41.9</c:v>
                </c:pt>
                <c:pt idx="4">
                  <c:v>43</c:v>
                </c:pt>
                <c:pt idx="5">
                  <c:v>44</c:v>
                </c:pt>
                <c:pt idx="6">
                  <c:v>44.9</c:v>
                </c:pt>
                <c:pt idx="7">
                  <c:v>45.2</c:v>
                </c:pt>
                <c:pt idx="8">
                  <c:v>45.3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B3-4F3B-AB7C-347F965DF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625552"/>
        <c:axId val="390625880"/>
      </c:lineChart>
      <c:catAx>
        <c:axId val="3906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0625880"/>
        <c:crosses val="autoZero"/>
        <c:auto val="1"/>
        <c:lblAlgn val="ctr"/>
        <c:lblOffset val="100"/>
        <c:tickLblSkip val="2"/>
        <c:noMultiLvlLbl val="0"/>
      </c:catAx>
      <c:valAx>
        <c:axId val="390625880"/>
        <c:scaling>
          <c:orientation val="minMax"/>
          <c:max val="5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0625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2BFC4-32F9-4A67-9672-08E9761F3957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3222-DC5C-4215-AFB1-4B2F0BD732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1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ble opprinnelig publisert i utdanningskapittelet i samlepublikasjonen Innvandrere i Norge 2017. Denne er oppdatert med de siste tallene.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1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09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3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23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00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65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6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3222-DC5C-4215-AFB1-4B2F0BD732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82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304232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422958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visittkort&#10;&#10;Beskrivelse som er generert med høy visshet">
            <a:extLst>
              <a:ext uri="{FF2B5EF4-FFF2-40B4-BE49-F238E27FC236}">
                <a16:creationId xmlns:a16="http://schemas.microsoft.com/office/drawing/2014/main" id="{71D9FA1D-1518-42B9-8374-CF47B9709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77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24194A-6B5E-4BA3-A04E-FDF1AE1E1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Innvandrernes vei gjennom utdanningssystemet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CDF1DC-B393-4B9E-9785-EC9ECA7BB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Geir Nygård, seksjon for utdannings- og kulturstatistikk</a:t>
            </a:r>
          </a:p>
        </p:txBody>
      </p:sp>
    </p:spTree>
    <p:extLst>
      <p:ext uri="{BB962C8B-B14F-4D97-AF65-F5344CB8AC3E}">
        <p14:creationId xmlns:p14="http://schemas.microsoft.com/office/powerpoint/2010/main" val="68116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2C25DFDB-2EE7-40C7-A0FC-EAC8F9365F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b="13586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2690D5-FA6C-4122-BF3F-4D951D9B8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Foto: Colourbox.com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6B7A90-0803-4B4C-A40B-E4CD18654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Mer informasjon:</a:t>
            </a:r>
            <a:br>
              <a:rPr lang="nb-NO"/>
            </a:br>
            <a:r>
              <a:rPr lang="nb-NO"/>
              <a:t>www.ssb.no/utdanning</a:t>
            </a:r>
          </a:p>
        </p:txBody>
      </p:sp>
    </p:spTree>
    <p:extLst>
      <p:ext uri="{BB962C8B-B14F-4D97-AF65-F5344CB8AC3E}">
        <p14:creationId xmlns:p14="http://schemas.microsoft.com/office/powerpoint/2010/main" val="40051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1842EFC-7E31-4959-9537-B298A2FB8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03" y="0"/>
            <a:ext cx="5310393" cy="7518399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BC7998-0FAE-492E-9093-878BF77B169E}"/>
              </a:ext>
            </a:extLst>
          </p:cNvPr>
          <p:cNvSpPr txBox="1">
            <a:spLocks/>
          </p:cNvSpPr>
          <p:nvPr/>
        </p:nvSpPr>
        <p:spPr>
          <a:xfrm>
            <a:off x="266778" y="5476875"/>
            <a:ext cx="3105072" cy="523121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Kilde: https://www.ssb.no/utdanning/artikler-og-publikasjoner/hvordan-gar-det-med-innvandrere-og-deres-barn-i-skolen</a:t>
            </a:r>
          </a:p>
        </p:txBody>
      </p:sp>
    </p:spTree>
    <p:extLst>
      <p:ext uri="{BB962C8B-B14F-4D97-AF65-F5344CB8AC3E}">
        <p14:creationId xmlns:p14="http://schemas.microsoft.com/office/powerpoint/2010/main" val="199694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A5CB346-9CD6-4E3E-BA89-1C4BE0308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6" b="34551"/>
          <a:stretch/>
        </p:blipFill>
        <p:spPr>
          <a:xfrm>
            <a:off x="0" y="619432"/>
            <a:ext cx="12192000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5638E4A-248F-493B-8A0E-92E6ABA71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9"/>
          <a:stretch/>
        </p:blipFill>
        <p:spPr>
          <a:xfrm>
            <a:off x="0" y="526140"/>
            <a:ext cx="12194448" cy="4782459"/>
          </a:xfrm>
          <a:prstGeom prst="rect">
            <a:avLst/>
          </a:prstGeom>
        </p:spPr>
      </p:pic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91F01962-0377-4A8C-AA09-B8F688A40225}"/>
              </a:ext>
            </a:extLst>
          </p:cNvPr>
          <p:cNvSpPr txBox="1">
            <a:spLocks/>
          </p:cNvSpPr>
          <p:nvPr/>
        </p:nvSpPr>
        <p:spPr>
          <a:xfrm>
            <a:off x="266778" y="6324600"/>
            <a:ext cx="3105072" cy="523121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Kilde: https://www.ssb.no/kostrahoved</a:t>
            </a:r>
          </a:p>
        </p:txBody>
      </p:sp>
    </p:spTree>
    <p:extLst>
      <p:ext uri="{BB962C8B-B14F-4D97-AF65-F5344CB8AC3E}">
        <p14:creationId xmlns:p14="http://schemas.microsoft.com/office/powerpoint/2010/main" val="39179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C103C07A-ACFD-47A4-8A36-2AE5C9DEA8F2}"/>
              </a:ext>
            </a:extLst>
          </p:cNvPr>
          <p:cNvSpPr txBox="1">
            <a:spLocks/>
          </p:cNvSpPr>
          <p:nvPr/>
        </p:nvSpPr>
        <p:spPr>
          <a:xfrm>
            <a:off x="266778" y="6324600"/>
            <a:ext cx="3105072" cy="523121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Kilde: https://www.ssb.no/kargrs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E2EB881-89DE-44E9-824E-FD9C30BB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7" b="51114"/>
          <a:stretch/>
        </p:blipFill>
        <p:spPr>
          <a:xfrm>
            <a:off x="0" y="1219201"/>
            <a:ext cx="1219444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Plassholder for innhold 17">
            <a:extLst>
              <a:ext uri="{FF2B5EF4-FFF2-40B4-BE49-F238E27FC236}">
                <a16:creationId xmlns:a16="http://schemas.microsoft.com/office/drawing/2014/main" id="{F5740394-73EF-4746-961E-B31E114E7F6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52463434"/>
              </p:ext>
            </p:extLst>
          </p:nvPr>
        </p:nvGraphicFramePr>
        <p:xfrm>
          <a:off x="657225" y="619125"/>
          <a:ext cx="5149850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B392B7-A8DB-45D0-B6F7-6C23C4DEE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53" y="6349153"/>
            <a:ext cx="7230416" cy="323165"/>
          </a:xfrm>
        </p:spPr>
        <p:txBody>
          <a:bodyPr/>
          <a:lstStyle/>
          <a:p>
            <a:r>
              <a:rPr lang="nb-NO"/>
              <a:t>Kilde: www.ssb.no/tabell/07497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5C575A-35D3-4E22-9C37-A175B10BE297}"/>
              </a:ext>
            </a:extLst>
          </p:cNvPr>
          <p:cNvSpPr txBox="1"/>
          <p:nvPr/>
        </p:nvSpPr>
        <p:spPr>
          <a:xfrm>
            <a:off x="3823321" y="2096763"/>
            <a:ext cx="2041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Norskfødte med innv. </a:t>
            </a:r>
          </a:p>
          <a:p>
            <a:r>
              <a:rPr lang="nb-NO" sz="1400">
                <a:solidFill>
                  <a:schemeClr val="accent2"/>
                </a:solidFill>
              </a:rPr>
              <a:t>EU etc.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00B1F3B-6D06-4B93-84AC-12B14B81F763}"/>
              </a:ext>
            </a:extLst>
          </p:cNvPr>
          <p:cNvSpPr txBox="1"/>
          <p:nvPr/>
        </p:nvSpPr>
        <p:spPr>
          <a:xfrm>
            <a:off x="4351702" y="4583347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Innvandrere </a:t>
            </a:r>
          </a:p>
          <a:p>
            <a:r>
              <a:rPr lang="nb-NO" sz="1400">
                <a:solidFill>
                  <a:schemeClr val="accent2"/>
                </a:solidFill>
              </a:rPr>
              <a:t>Asia, Afrika etc.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828D4A6-E2A6-43B8-82A2-107F912E2A0D}"/>
              </a:ext>
            </a:extLst>
          </p:cNvPr>
          <p:cNvSpPr txBox="1"/>
          <p:nvPr/>
        </p:nvSpPr>
        <p:spPr>
          <a:xfrm>
            <a:off x="4322465" y="2975230"/>
            <a:ext cx="1043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Alle elever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E3B4646-8EB9-4BDD-A06B-DB71DFAC6DDC}"/>
              </a:ext>
            </a:extLst>
          </p:cNvPr>
          <p:cNvSpPr txBox="1"/>
          <p:nvPr/>
        </p:nvSpPr>
        <p:spPr>
          <a:xfrm>
            <a:off x="139265" y="185939"/>
            <a:ext cx="49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>
                <a:solidFill>
                  <a:schemeClr val="accent2"/>
                </a:solidFill>
              </a:rPr>
              <a:t>Gjennomsnittlig antall grunnskolepoeng</a:t>
            </a:r>
          </a:p>
          <a:p>
            <a:r>
              <a:rPr lang="nb-NO" sz="1400">
                <a:solidFill>
                  <a:schemeClr val="accent2"/>
                </a:solidFill>
              </a:rPr>
              <a:t>Poeng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FEC71A3-3A09-4271-AD41-A4B4AFB35DFC}"/>
              </a:ext>
            </a:extLst>
          </p:cNvPr>
          <p:cNvSpPr txBox="1"/>
          <p:nvPr/>
        </p:nvSpPr>
        <p:spPr>
          <a:xfrm>
            <a:off x="4322465" y="3776476"/>
            <a:ext cx="199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Norskfødte med innv.</a:t>
            </a:r>
          </a:p>
          <a:p>
            <a:r>
              <a:rPr lang="nb-NO" sz="1400">
                <a:solidFill>
                  <a:schemeClr val="accent2"/>
                </a:solidFill>
              </a:rPr>
              <a:t>Asia, Afrika etc.</a:t>
            </a:r>
          </a:p>
        </p:txBody>
      </p:sp>
      <p:graphicFrame>
        <p:nvGraphicFramePr>
          <p:cNvPr id="20" name="Plassholder for innhold 19">
            <a:extLst>
              <a:ext uri="{FF2B5EF4-FFF2-40B4-BE49-F238E27FC236}">
                <a16:creationId xmlns:a16="http://schemas.microsoft.com/office/drawing/2014/main" id="{DBD11AE5-6507-44AE-B684-D8473301B5A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116136"/>
              </p:ext>
            </p:extLst>
          </p:nvPr>
        </p:nvGraphicFramePr>
        <p:xfrm>
          <a:off x="6411913" y="619125"/>
          <a:ext cx="5149850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Bilde 20">
            <a:extLst>
              <a:ext uri="{FF2B5EF4-FFF2-40B4-BE49-F238E27FC236}">
                <a16:creationId xmlns:a16="http://schemas.microsoft.com/office/drawing/2014/main" id="{F4A12BAD-20C6-43D8-BE40-32C22C6610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41139" r="68372" b="53170"/>
          <a:stretch/>
        </p:blipFill>
        <p:spPr>
          <a:xfrm>
            <a:off x="5012272" y="243502"/>
            <a:ext cx="409575" cy="1117092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66B7544D-DF32-4D29-B795-D9888BACE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41139" r="65693" b="53170"/>
          <a:stretch/>
        </p:blipFill>
        <p:spPr>
          <a:xfrm>
            <a:off x="7107772" y="243502"/>
            <a:ext cx="409575" cy="1117092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7F3640D-DFF0-49A6-9211-A5A3E9578F36}"/>
              </a:ext>
            </a:extLst>
          </p:cNvPr>
          <p:cNvSpPr txBox="1"/>
          <p:nvPr/>
        </p:nvSpPr>
        <p:spPr>
          <a:xfrm>
            <a:off x="9820629" y="1309713"/>
            <a:ext cx="2041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Norskfødte med innv. </a:t>
            </a:r>
          </a:p>
          <a:p>
            <a:r>
              <a:rPr lang="nb-NO" sz="1400">
                <a:solidFill>
                  <a:schemeClr val="accent2"/>
                </a:solidFill>
              </a:rPr>
              <a:t>EU etc.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539537F-9CD6-4F3E-8B22-BACF3EBA1277}"/>
              </a:ext>
            </a:extLst>
          </p:cNvPr>
          <p:cNvSpPr txBox="1"/>
          <p:nvPr/>
        </p:nvSpPr>
        <p:spPr>
          <a:xfrm>
            <a:off x="10253098" y="3770872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Innvandrere </a:t>
            </a:r>
          </a:p>
          <a:p>
            <a:r>
              <a:rPr lang="nb-NO" sz="1400">
                <a:solidFill>
                  <a:schemeClr val="accent2"/>
                </a:solidFill>
              </a:rPr>
              <a:t>Asia, Afrika etc.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DEB7C85-2E26-4A66-BBA8-85C375683E71}"/>
              </a:ext>
            </a:extLst>
          </p:cNvPr>
          <p:cNvSpPr txBox="1"/>
          <p:nvPr/>
        </p:nvSpPr>
        <p:spPr>
          <a:xfrm>
            <a:off x="10253098" y="1962695"/>
            <a:ext cx="1043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Alle elever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120BFE54-9E8A-49DB-9C2F-04E0612CF69F}"/>
              </a:ext>
            </a:extLst>
          </p:cNvPr>
          <p:cNvSpPr txBox="1"/>
          <p:nvPr/>
        </p:nvSpPr>
        <p:spPr>
          <a:xfrm>
            <a:off x="10157066" y="2975230"/>
            <a:ext cx="199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Norskfødte med innv.</a:t>
            </a:r>
          </a:p>
          <a:p>
            <a:r>
              <a:rPr lang="nb-NO" sz="1400">
                <a:solidFill>
                  <a:schemeClr val="accent2"/>
                </a:solidFill>
              </a:rPr>
              <a:t>Asia, Afrika etc.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7E55321-001F-45E8-BB21-18FE9F153D40}"/>
              </a:ext>
            </a:extLst>
          </p:cNvPr>
          <p:cNvSpPr txBox="1"/>
          <p:nvPr/>
        </p:nvSpPr>
        <p:spPr>
          <a:xfrm>
            <a:off x="10407624" y="2424968"/>
            <a:ext cx="125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Innvandrere </a:t>
            </a:r>
          </a:p>
          <a:p>
            <a:r>
              <a:rPr lang="nb-NO" sz="1400">
                <a:solidFill>
                  <a:schemeClr val="accent2"/>
                </a:solidFill>
              </a:rPr>
              <a:t>Eu etc.</a:t>
            </a:r>
          </a:p>
        </p:txBody>
      </p:sp>
    </p:spTree>
    <p:extLst>
      <p:ext uri="{BB962C8B-B14F-4D97-AF65-F5344CB8AC3E}">
        <p14:creationId xmlns:p14="http://schemas.microsoft.com/office/powerpoint/2010/main" val="305192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9E50CEE-6918-4CB6-BE99-AE0F000C46C5}"/>
              </a:ext>
            </a:extLst>
          </p:cNvPr>
          <p:cNvSpPr txBox="1">
            <a:spLocks/>
          </p:cNvSpPr>
          <p:nvPr/>
        </p:nvSpPr>
        <p:spPr>
          <a:xfrm>
            <a:off x="266778" y="6324600"/>
            <a:ext cx="3105072" cy="523121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Kilde: https://www.ssb.no/vgogjen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20FE291-5218-4A14-AC41-13EA1CDC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1" b="29340"/>
          <a:stretch/>
        </p:blipFill>
        <p:spPr>
          <a:xfrm>
            <a:off x="0" y="1219201"/>
            <a:ext cx="1219444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131BBE-AF2A-47ED-B474-0E07AE0284D7}"/>
              </a:ext>
            </a:extLst>
          </p:cNvPr>
          <p:cNvSpPr txBox="1">
            <a:spLocks/>
          </p:cNvSpPr>
          <p:nvPr/>
        </p:nvSpPr>
        <p:spPr>
          <a:xfrm>
            <a:off x="266778" y="6324600"/>
            <a:ext cx="3105072" cy="523121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1pPr>
            <a:lvl2pPr marL="396079" indent="-144029" algn="l" defTabSz="914446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2pPr>
            <a:lvl3pPr marL="522104" indent="-108022" algn="l" defTabSz="914446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400"/>
              </a:spcAft>
              <a:buFont typeface="Open Sans" panose="020B0606030504020204" pitchFamily="34" charset="0"/>
              <a:buChar char="­"/>
              <a:defRPr sz="14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3pPr>
            <a:lvl4pPr marL="666133" indent="-99020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5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4pPr>
            <a:lvl5pPr marL="774155" indent="-90018" algn="l" defTabSz="914446" rtl="0" eaLnBrk="1" latinLnBrk="0" hangingPunct="1">
              <a:lnSpc>
                <a:spcPct val="150000"/>
              </a:lnSpc>
              <a:spcBef>
                <a:spcPts val="250"/>
              </a:spcBef>
              <a:buFont typeface="Open Sans" panose="020B0606030504020204" pitchFamily="34" charset="0"/>
              <a:buChar char="­"/>
              <a:defRPr sz="1000" kern="1200">
                <a:solidFill>
                  <a:srgbClr val="274247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Kilde: https://www.ssb.no/utuvh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9D5B90F-5400-4833-AE7E-022C71CBE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3" b="7768"/>
          <a:stretch/>
        </p:blipFill>
        <p:spPr>
          <a:xfrm>
            <a:off x="0" y="1219201"/>
            <a:ext cx="1219444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B392B7-A8DB-45D0-B6F7-6C23C4DEE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Kilde: www.ssb.no/tabell/08091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6DB1566-8A0D-4AB2-9DEA-F3DF77BB009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97467673"/>
              </p:ext>
            </p:extLst>
          </p:nvPr>
        </p:nvGraphicFramePr>
        <p:xfrm>
          <a:off x="657225" y="619125"/>
          <a:ext cx="5149850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Plassholder for innhold 4">
            <a:extLst>
              <a:ext uri="{FF2B5EF4-FFF2-40B4-BE49-F238E27FC236}">
                <a16:creationId xmlns:a16="http://schemas.microsoft.com/office/drawing/2014/main" id="{D15ED277-A131-4468-A5C4-DBC215F8B9B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79133252"/>
              </p:ext>
            </p:extLst>
          </p:nvPr>
        </p:nvGraphicFramePr>
        <p:xfrm>
          <a:off x="6411913" y="619125"/>
          <a:ext cx="5149850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565C575A-35D3-4E22-9C37-A175B10BE297}"/>
              </a:ext>
            </a:extLst>
          </p:cNvPr>
          <p:cNvSpPr txBox="1"/>
          <p:nvPr/>
        </p:nvSpPr>
        <p:spPr>
          <a:xfrm>
            <a:off x="2177616" y="2330648"/>
            <a:ext cx="332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Norskfødte med innvandrerbakgrunn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00B1F3B-6D06-4B93-84AC-12B14B81F763}"/>
              </a:ext>
            </a:extLst>
          </p:cNvPr>
          <p:cNvSpPr txBox="1"/>
          <p:nvPr/>
        </p:nvSpPr>
        <p:spPr>
          <a:xfrm>
            <a:off x="4297170" y="4657725"/>
            <a:ext cx="120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Innvandrere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834BDE3-BF85-428A-AE92-CB7FDD3B8ABC}"/>
              </a:ext>
            </a:extLst>
          </p:cNvPr>
          <p:cNvSpPr txBox="1"/>
          <p:nvPr/>
        </p:nvSpPr>
        <p:spPr>
          <a:xfrm>
            <a:off x="10090150" y="3914775"/>
            <a:ext cx="120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Innvandrere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278F730-7FCE-44AB-84F4-2401F90F8ED1}"/>
              </a:ext>
            </a:extLst>
          </p:cNvPr>
          <p:cNvSpPr txBox="1"/>
          <p:nvPr/>
        </p:nvSpPr>
        <p:spPr>
          <a:xfrm>
            <a:off x="9384444" y="964880"/>
            <a:ext cx="1913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>
                <a:solidFill>
                  <a:schemeClr val="accent2"/>
                </a:solidFill>
              </a:rPr>
              <a:t>Norskfødte med </a:t>
            </a:r>
          </a:p>
          <a:p>
            <a:pPr algn="r"/>
            <a:r>
              <a:rPr lang="nb-NO" sz="1400">
                <a:solidFill>
                  <a:schemeClr val="accent2"/>
                </a:solidFill>
              </a:rPr>
              <a:t>innvandrerbakgrunn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9218519-536F-44E7-BA18-C1E122F47F41}"/>
              </a:ext>
            </a:extLst>
          </p:cNvPr>
          <p:cNvSpPr txBox="1"/>
          <p:nvPr/>
        </p:nvSpPr>
        <p:spPr>
          <a:xfrm>
            <a:off x="10637962" y="2484536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 alt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828D4A6-E2A6-43B8-82A2-107F912E2A0D}"/>
              </a:ext>
            </a:extLst>
          </p:cNvPr>
          <p:cNvSpPr txBox="1"/>
          <p:nvPr/>
        </p:nvSpPr>
        <p:spPr>
          <a:xfrm>
            <a:off x="4925358" y="3760886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I alt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168AA74-BCF8-47E4-8316-384240D7E263}"/>
              </a:ext>
            </a:extLst>
          </p:cNvPr>
          <p:cNvSpPr txBox="1"/>
          <p:nvPr/>
        </p:nvSpPr>
        <p:spPr>
          <a:xfrm>
            <a:off x="4815836" y="3179860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Øvrig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F3684E3-2B3A-4CAA-A125-657F02C9D3B5}"/>
              </a:ext>
            </a:extLst>
          </p:cNvPr>
          <p:cNvSpPr txBox="1"/>
          <p:nvPr/>
        </p:nvSpPr>
        <p:spPr>
          <a:xfrm>
            <a:off x="10567429" y="1787721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>
                <a:solidFill>
                  <a:schemeClr val="accent2"/>
                </a:solidFill>
              </a:rPr>
              <a:t>Øvrig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5E6B6FC-2BE7-4145-BB8C-E37CB8A84A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82201" r="67973" b="9888"/>
          <a:stretch/>
        </p:blipFill>
        <p:spPr>
          <a:xfrm>
            <a:off x="4099375" y="183410"/>
            <a:ext cx="670922" cy="155280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6313869-35D5-4CA2-8CBA-8BAF3A2BCD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3" t="82201" r="63878" b="9888"/>
          <a:stretch/>
        </p:blipFill>
        <p:spPr>
          <a:xfrm>
            <a:off x="7495108" y="183410"/>
            <a:ext cx="670922" cy="1552807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E3B4646-8EB9-4BDD-A06B-DB71DFAC6DDC}"/>
              </a:ext>
            </a:extLst>
          </p:cNvPr>
          <p:cNvSpPr txBox="1"/>
          <p:nvPr/>
        </p:nvSpPr>
        <p:spPr>
          <a:xfrm>
            <a:off x="139266" y="185939"/>
            <a:ext cx="3073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>
                <a:solidFill>
                  <a:schemeClr val="accent2"/>
                </a:solidFill>
              </a:rPr>
              <a:t>Andel studenter 19-24 år </a:t>
            </a:r>
            <a:br>
              <a:rPr lang="nb-NO" sz="1800" b="1">
                <a:solidFill>
                  <a:schemeClr val="accent2"/>
                </a:solidFill>
              </a:rPr>
            </a:br>
            <a:r>
              <a:rPr lang="nb-NO" sz="1800" b="1">
                <a:solidFill>
                  <a:schemeClr val="accent2"/>
                </a:solidFill>
              </a:rPr>
              <a:t>i høyere utdanning</a:t>
            </a:r>
          </a:p>
          <a:p>
            <a:r>
              <a:rPr lang="nb-NO" sz="1400">
                <a:solidFill>
                  <a:schemeClr val="accent2"/>
                </a:solidFill>
              </a:rPr>
              <a:t>Bosatte studenter </a:t>
            </a:r>
          </a:p>
          <a:p>
            <a:r>
              <a:rPr lang="nb-NO" sz="1400">
                <a:solidFill>
                  <a:schemeClr val="accent2"/>
                </a:solidFill>
              </a:rPr>
              <a:t>i prosent av registrert årskull</a:t>
            </a:r>
          </a:p>
        </p:txBody>
      </p:sp>
    </p:spTree>
    <p:extLst>
      <p:ext uri="{BB962C8B-B14F-4D97-AF65-F5344CB8AC3E}">
        <p14:creationId xmlns:p14="http://schemas.microsoft.com/office/powerpoint/2010/main" val="250584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2018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F26539"/>
      </a:accent6>
      <a:hlink>
        <a:srgbClr val="003892"/>
      </a:hlink>
      <a:folHlink>
        <a:srgbClr val="A53D7C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D1C853FE-6159-4BDE-864C-E1FE505D4CA4}" vid="{12FD5957-DA3A-48D3-9372-6B6062642F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917ce326c5a48e1a29f6235eea1cd41 xmlns="76310af8-4b27-4659-aff3-d32c57154b18">
      <Terms xmlns="http://schemas.microsoft.com/office/infopath/2007/PartnerControls"/>
    </l917ce326c5a48e1a29f6235eea1cd41>
    <ec4548291c174201804f8d6e346b5e78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Deltakelse og arbeid i nasjonale r�d og utvalg, arbeidsgrupper, samarbeidsorganer</TermName>
          <TermId xmlns="http://schemas.microsoft.com/office/infopath/2007/PartnerControls">eaca0aa5-79c4-4ed6-a16c-703f8f36ab4a</TermId>
        </TermInfo>
      </Terms>
    </ec4548291c174201804f8d6e346b5e78>
    <f2f49eccf7d24422907cdfb28d82571e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Kunnskapsdepartementet</TermName>
          <TermId xmlns="http://schemas.microsoft.com/office/infopath/2007/PartnerControls">81227de6-cb8e-4f0f-82fe-a653bcaf2db4</TermId>
        </TermInfo>
      </Terms>
    </f2f49eccf7d24422907cdfb28d82571e>
    <AssignedTo xmlns="http://schemas.microsoft.com/sharepoint/v3">
      <UserInfo>
        <DisplayName/>
        <AccountId xsi:nil="true"/>
        <AccountType/>
      </UserInfo>
    </AssignedTo>
    <ja062c7924ed4f31b584a4220ff29390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Integrering</TermName>
          <TermId xmlns="http://schemas.microsoft.com/office/infopath/2007/PartnerControls">e29c6ada-0760-4308-9fb3-5f9afed83a82</TermId>
        </TermInfo>
      </Terms>
    </ja062c7924ed4f31b584a4220ff29390>
    <DssArchivable xmlns="793ad56b-b905-482f-99c7-e0ad214f35d2">Ikke satt</DssArchivable>
    <DssWebsakRef xmlns="793ad56b-b905-482f-99c7-e0ad214f35d2" xsi:nil="true"/>
    <DssNotater xmlns="76310af8-4b27-4659-aff3-d32c57154b18" xsi:nil="true"/>
    <DssRelaterteOppgaver xmlns="76310af8-4b27-4659-aff3-d32c57154b18"/>
    <DssFremhevet xmlns="76310af8-4b27-4659-aff3-d32c57154b18">false</DssFremhevet>
    <a20ae09631c242aba34ef34320889782 xmlns="76310af8-4b27-4659-aff3-d32c57154b18">
      <Terms xmlns="http://schemas.microsoft.com/office/infopath/2007/PartnerControls"/>
    </a20ae09631c242aba34ef34320889782>
    <Område_x002f_prosess xmlns="76310af8-4b27-4659-aff3-d32c57154b18" xsi:nil="true"/>
    <ofdc76af098e4c7f98490d5710fce5b2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Integreringsavdelingen (INA)</TermName>
          <TermId xmlns="http://schemas.microsoft.com/office/infopath/2007/PartnerControls">c72bdd54-0628-4f17-a368-6ca5e3b82166</TermId>
        </TermInfo>
      </Terms>
    </ofdc76af098e4c7f98490d5710fce5b2>
    <TaxCatchAll xmlns="76310af8-4b27-4659-aff3-d32c57154b18">
      <Value>6</Value>
      <Value>5</Value>
      <Value>3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7262A38B7CCD784995117E2DBD4844BC" ma:contentTypeVersion="27" ma:contentTypeDescription="Opprett et nytt dokument." ma:contentTypeScope="" ma:versionID="8f8d714522284a10b4fb8b1df0537579">
  <xsd:schema xmlns:xsd="http://www.w3.org/2001/XMLSchema" xmlns:xs="http://www.w3.org/2001/XMLSchema" xmlns:p="http://schemas.microsoft.com/office/2006/metadata/properties" xmlns:ns1="http://schemas.microsoft.com/sharepoint/v3" xmlns:ns2="76310af8-4b27-4659-aff3-d32c57154b18" xmlns:ns3="793ad56b-b905-482f-99c7-e0ad214f35d2" targetNamespace="http://schemas.microsoft.com/office/2006/metadata/properties" ma:root="true" ma:fieldsID="388acf20d282c89428857157295641b4" ns1:_="" ns2:_="" ns3:_="">
    <xsd:import namespace="http://schemas.microsoft.com/sharepoint/v3"/>
    <xsd:import namespace="76310af8-4b27-4659-aff3-d32c57154b18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2:Område_x002f_prosess" minOccurs="0"/>
                <xsd:element ref="ns2:DssNotater" minOccurs="0"/>
                <xsd:element ref="ns3:DssArchivable" minOccurs="0"/>
                <xsd:element ref="ns3:DssWebsakRef" minOccurs="0"/>
                <xsd:element ref="ns1:AssignedTo" minOccurs="0"/>
                <xsd:element ref="ns2:DssRelaterteOppgaver" minOccurs="0"/>
                <xsd:element ref="ns2:DssFremhevet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a20ae09631c242aba34ef34320889782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0af8-4b27-4659-aff3-d32c57154b18" elementFormDefault="qualified">
    <xsd:import namespace="http://schemas.microsoft.com/office/2006/documentManagement/types"/>
    <xsd:import namespace="http://schemas.microsoft.com/office/infopath/2007/PartnerControls"/>
    <xsd:element name="Område_x002f_prosess" ma:index="3" nillable="true" ma:displayName="Område/prosess" ma:format="Dropdown" ma:internalName="Omr_x00e5_de_x002F_prosess">
      <xsd:simpleType>
        <xsd:restriction base="dms:Choice">
          <xsd:enumeration value="Besøk og reiser"/>
          <xsd:enumeration value="Bestillinger fra politisk ledelse"/>
          <xsd:enumeration value="Mediehåndteringer"/>
          <xsd:enumeration value="Henvendelse fra underliggende etat, organisasjoner og enkelte personer"/>
        </xsd:restriction>
      </xsd:simpleType>
    </xsd:element>
    <xsd:element name="DssNotater" ma:index="4" nillable="true" ma:displayName="Notater" ma:internalName="DssNotater" ma:readOnly="false">
      <xsd:simpleType>
        <xsd:restriction base="dms:Note">
          <xsd:maxLength value="255"/>
        </xsd:restriction>
      </xsd:simpleType>
    </xsd:element>
    <xsd:element name="DssRelaterteOppgaver" ma:index="8" nillable="true" ma:displayName="Relaterte oppgaver" ma:list="{1304b74f-49b5-4ab5-98ed-24b323b1bd9a}" ma:internalName="DssRelaterteOppgaver" ma:showField="Title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ssFremhevet" ma:index="9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ofdc76af098e4c7f98490d5710fce5b2" ma:index="14" nillable="true" ma:taxonomy="true" ma:internalName="ofdc76af098e4c7f98490d5710fce5b2" ma:taxonomyFieldName="DssAvdeling" ma:displayName="Avdeling" ma:readOnly="false" ma:default="" ma:fieldId="{8fdc76af-098e-4c7f-9849-0d5710fce5b2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readOnly="false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readOnly="false" ma:default="" ma:fieldId="{3a062c79-24ed-4f31-b584-a4220ff29390}" ma:taxonomyMulti="true" ma:sspId="dd1c9695-082f-4d62-9abb-ef5a22d84609" ma:termSetId="76727dcf-a431-492e-96ad-c8e0e60c17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0ae09631c242aba34ef34320889782" ma:index="21" nillable="true" ma:taxonomy="true" ma:internalName="a20ae09631c242aba34ef34320889782" ma:taxonomyFieldName="DssDokumenttype" ma:displayName="Dokumenttype" ma:fieldId="{a20ae096-31c2-42ab-a34e-f34320889782}" ma:sspId="dd1c9695-082f-4d62-9abb-ef5a22d84609" ma:termSetId="8596b1a2-fe02-4166-ad71-774bdb0be7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2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Global taksonomikolonne" ma:hidden="true" ma:list="{4e0f53d4-21a4-4991-b164-07f7724bb4bb}" ma:internalName="TaxCatchAll" ma:showField="CatchAllData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Global taksonomikolonne1" ma:hidden="true" ma:list="{4e0f53d4-21a4-4991-b164-07f7724bb4bb}" ma:internalName="TaxCatchAllLabel" ma:readOnly="true" ma:showField="CatchAllDataLabel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6" nillable="true" ma:taxonomy="true" ma:internalName="f2f49eccf7d24422907cdfb28d82571e" ma:taxonomyFieldName="DssDepartement" ma:displayName="Departement" ma:readOnly="false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5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6" nillable="true" ma:displayName="Arkivreferanse" ma:description="Referanse i arkivsystem" ma:internalName="DssWebsakRef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8B5F2-7F9A-4301-8BC9-E5BE06E1A8E2}">
  <ds:schemaRefs>
    <ds:schemaRef ds:uri="793ad56b-b905-482f-99c7-e0ad214f35d2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6310af8-4b27-4659-aff3-d32c57154b1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E1F636-8A54-406F-8BC6-6124AC7F2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310af8-4b27-4659-aff3-d32c57154b18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ABED3-10EB-4830-8AD0-067C8B4A8D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640</TotalTime>
  <Words>156</Words>
  <Application>Microsoft Office PowerPoint</Application>
  <PresentationFormat>Widescreen</PresentationFormat>
  <Paragraphs>54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Roboto Condensed</vt:lpstr>
      <vt:lpstr>Office-tema</vt:lpstr>
      <vt:lpstr>Innvandrernes vei gjennom utdanningssystemet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Bjørnskau, Thomas</dc:creator>
  <cp:lastModifiedBy>Teshome Tewasen</cp:lastModifiedBy>
  <cp:revision>34</cp:revision>
  <dcterms:created xsi:type="dcterms:W3CDTF">2018-08-24T06:52:55Z</dcterms:created>
  <dcterms:modified xsi:type="dcterms:W3CDTF">2018-09-17T17:25:29Z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0x0101002C1B27F07ED111E5A8370800200C9A660101007262A38B7CCD784995117E2DBD4844BC</vt:lpwstr>
  </property>
  <property fmtid="{D5CDD505-2E9C-101B-9397-08002B2CF9AE}" pid="3" name="DssEmneord">
    <vt:lpwstr>3;#Integrering|e29c6ada-0760-4308-9fb3-5f9afed83a82</vt:lpwstr>
  </property>
  <property fmtid="{D5CDD505-2E9C-101B-9397-08002B2CF9AE}" pid="4" name="DssFunksjon">
    <vt:lpwstr>6;#Deltakelse og arbeid i nasjonale r�d og utvalg, arbeidsgrupper, samarbeidsorganer|eaca0aa5-79c4-4ed6-a16c-703f8f36ab4a</vt:lpwstr>
  </property>
  <property fmtid="{D5CDD505-2E9C-101B-9397-08002B2CF9AE}" pid="5" name="DssAvdeling">
    <vt:lpwstr>5;#Integreringsavdelingen (INA)|c72bdd54-0628-4f17-a368-6ca5e3b82166</vt:lpwstr>
  </property>
  <property fmtid="{D5CDD505-2E9C-101B-9397-08002B2CF9AE}" pid="6" name="DssDepartement">
    <vt:lpwstr>1;#Kunnskapsdepartementet|81227de6-cb8e-4f0f-82fe-a653bcaf2db4</vt:lpwstr>
  </property>
  <property fmtid="{D5CDD505-2E9C-101B-9397-08002B2CF9AE}" pid="7" name="DssDokumenttype">
    <vt:lpwstr/>
  </property>
  <property fmtid="{D5CDD505-2E9C-101B-9397-08002B2CF9AE}" pid="8" name="DssRomtype">
    <vt:lpwstr/>
  </property>
</Properties>
</file>